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0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10" r:id="rId24"/>
    <p:sldId id="277" r:id="rId25"/>
    <p:sldId id="278" r:id="rId26"/>
    <p:sldId id="279" r:id="rId27"/>
    <p:sldId id="280" r:id="rId28"/>
    <p:sldId id="284" r:id="rId29"/>
    <p:sldId id="283" r:id="rId30"/>
    <p:sldId id="285" r:id="rId31"/>
    <p:sldId id="281" r:id="rId32"/>
    <p:sldId id="282" r:id="rId33"/>
    <p:sldId id="286" r:id="rId34"/>
    <p:sldId id="287" r:id="rId35"/>
    <p:sldId id="288" r:id="rId36"/>
    <p:sldId id="289" r:id="rId37"/>
    <p:sldId id="290" r:id="rId38"/>
    <p:sldId id="291" r:id="rId39"/>
    <p:sldId id="294" r:id="rId40"/>
    <p:sldId id="292" r:id="rId41"/>
    <p:sldId id="295" r:id="rId42"/>
    <p:sldId id="293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BBA-207E-9343-9D4E-BD6800FF633D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1168-7BE4-4243-972B-FB8AAB060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757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BBA-207E-9343-9D4E-BD6800FF633D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1168-7BE4-4243-972B-FB8AAB060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18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BBA-207E-9343-9D4E-BD6800FF633D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1168-7BE4-4243-972B-FB8AAB060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414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BBA-207E-9343-9D4E-BD6800FF633D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1168-7BE4-4243-972B-FB8AAB060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770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BBA-207E-9343-9D4E-BD6800FF633D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1168-7BE4-4243-972B-FB8AAB060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099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BBA-207E-9343-9D4E-BD6800FF633D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1168-7BE4-4243-972B-FB8AAB060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7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BBA-207E-9343-9D4E-BD6800FF633D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1168-7BE4-4243-972B-FB8AAB060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032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BBA-207E-9343-9D4E-BD6800FF633D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1168-7BE4-4243-972B-FB8AAB060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046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BBA-207E-9343-9D4E-BD6800FF633D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1168-7BE4-4243-972B-FB8AAB060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943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BBA-207E-9343-9D4E-BD6800FF633D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1168-7BE4-4243-972B-FB8AAB060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031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0BBA-207E-9343-9D4E-BD6800FF633D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1168-7BE4-4243-972B-FB8AAB060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933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0BBA-207E-9343-9D4E-BD6800FF633D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1168-7BE4-4243-972B-FB8AAB060B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186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nesisjagcaoil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45" y="859697"/>
            <a:ext cx="8753231" cy="25453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Lecture 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EARTH AND LIFE SCIENCE: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>
                <a:latin typeface="Chalkboard SE Bold"/>
                <a:cs typeface="Chalkboard SE Bold"/>
              </a:rPr>
              <a:t>Universe and the Solar System</a:t>
            </a:r>
            <a:endParaRPr lang="en-US" dirty="0">
              <a:latin typeface="Chalkboard SE Bold"/>
              <a:cs typeface="Chalkboard SE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1892"/>
            <a:ext cx="6400800" cy="1752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Genesis </a:t>
            </a:r>
            <a:r>
              <a:rPr lang="en-US" sz="2800" b="1" dirty="0" err="1" smtClean="0">
                <a:solidFill>
                  <a:schemeClr val="tx1"/>
                </a:solidFill>
              </a:rPr>
              <a:t>Julyus</a:t>
            </a:r>
            <a:r>
              <a:rPr lang="en-US" sz="2800" b="1" dirty="0" smtClean="0">
                <a:solidFill>
                  <a:schemeClr val="tx1"/>
                </a:solidFill>
              </a:rPr>
              <a:t> T. Agcaoili, M.Sc.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  <a:hlinkClick r:id="rId2"/>
              </a:rPr>
              <a:t>genesisjagcaoili@gmail.com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Instructor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Las Piñas City National Science Senior High School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Integrated and Talon Campus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10308" y="3502762"/>
            <a:ext cx="8303846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0308" y="859697"/>
            <a:ext cx="8303846" cy="19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22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Sequence Stars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Stars that fuse hydrogen atoms to form helium atoms in their cores; outward pressure resulting from nuclear fusion is balanced by gravitational forces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10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distance light can travel in a year; a unit of length used to measure astronomical distance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2471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/>
              <a:t>Question</a:t>
            </a:r>
            <a:endParaRPr lang="en-US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latin typeface="American Typewriter"/>
                <a:cs typeface="American Typewriter"/>
              </a:rPr>
              <a:t>What do you know about the universe?</a:t>
            </a:r>
            <a:endParaRPr lang="en-US" sz="96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26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6-06-17 at 8.3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661"/>
            <a:ext cx="9144000" cy="47857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1999" y="6226630"/>
            <a:ext cx="8694615" cy="279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baseline="30000" dirty="0"/>
              <a:t>Source: The Solar System </a:t>
            </a:r>
            <a:r>
              <a:rPr lang="en-US" baseline="30000" dirty="0"/>
              <a:t>(https://</a:t>
            </a:r>
            <a:r>
              <a:rPr lang="en-US" baseline="30000" dirty="0" err="1"/>
              <a:t>upload.wikimedia.org</a:t>
            </a:r>
            <a:r>
              <a:rPr lang="en-US" baseline="30000" dirty="0"/>
              <a:t>/</a:t>
            </a:r>
            <a:r>
              <a:rPr lang="en-US" baseline="30000" dirty="0" err="1"/>
              <a:t>wikipedia</a:t>
            </a:r>
            <a:r>
              <a:rPr lang="en-US" baseline="30000" dirty="0"/>
              <a:t>/commons/d/d9/</a:t>
            </a:r>
            <a:r>
              <a:rPr lang="en-US" baseline="30000" dirty="0" err="1"/>
              <a:t>Solar_System</a:t>
            </a:r>
            <a:r>
              <a:rPr lang="en-US" baseline="30000" dirty="0"/>
              <a:t>_(annotated).jpg)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263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6-17 at 8.3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78" y="144430"/>
            <a:ext cx="7026361" cy="62258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50662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baseline="30000" dirty="0"/>
              <a:t>Source: The Milky Way </a:t>
            </a:r>
            <a:r>
              <a:rPr lang="en-US" baseline="30000" dirty="0"/>
              <a:t>(https://</a:t>
            </a:r>
            <a:r>
              <a:rPr lang="en-US" baseline="30000" dirty="0" err="1"/>
              <a:t>upload.wikimedia.org</a:t>
            </a:r>
            <a:r>
              <a:rPr lang="en-US" baseline="30000" dirty="0"/>
              <a:t>/</a:t>
            </a:r>
            <a:r>
              <a:rPr lang="en-US" baseline="30000" dirty="0" err="1"/>
              <a:t>wikipedia</a:t>
            </a:r>
            <a:r>
              <a:rPr lang="en-US" baseline="30000" dirty="0"/>
              <a:t>/commons/thumb/a/a7/ Milky_Way_Arms_ssc2008-10.svg/2000px-Milky_Way_Arms_ssc2008-10.svg.png)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63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/>
              <a:t>QUESTION</a:t>
            </a:r>
            <a:endParaRPr lang="en-US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Corbel"/>
                <a:cs typeface="Corbel"/>
              </a:rPr>
              <a:t>Is there a center in the universe? </a:t>
            </a:r>
          </a:p>
          <a:p>
            <a:pPr marL="0" indent="0" algn="ctr">
              <a:buNone/>
            </a:pPr>
            <a:r>
              <a:rPr lang="en-US" sz="7200" dirty="0" smtClean="0">
                <a:latin typeface="Corbel"/>
                <a:cs typeface="Corbel"/>
              </a:rPr>
              <a:t>How about in the galaxy?</a:t>
            </a:r>
            <a:endParaRPr lang="en-US" sz="7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5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6-17 at 8.42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520"/>
            <a:ext cx="9144000" cy="51332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98981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baseline="30000" dirty="0"/>
              <a:t>Source: The Hubble Deep Field </a:t>
            </a:r>
            <a:r>
              <a:rPr lang="en-US" baseline="30000" dirty="0"/>
              <a:t>(https://</a:t>
            </a:r>
            <a:r>
              <a:rPr lang="en-US" baseline="30000" dirty="0" err="1"/>
              <a:t>www.google.com.ph</a:t>
            </a:r>
            <a:r>
              <a:rPr lang="en-US" baseline="30000" dirty="0"/>
              <a:t>/</a:t>
            </a:r>
            <a:r>
              <a:rPr lang="en-US" baseline="30000" dirty="0" err="1"/>
              <a:t>url</a:t>
            </a:r>
            <a:r>
              <a:rPr lang="en-US" baseline="30000" dirty="0"/>
              <a:t> </a:t>
            </a:r>
            <a:r>
              <a:rPr lang="en-US" baseline="30000" dirty="0" err="1"/>
              <a:t>sa</a:t>
            </a:r>
            <a:r>
              <a:rPr lang="en-US" baseline="30000" dirty="0"/>
              <a:t>=</a:t>
            </a:r>
            <a:r>
              <a:rPr lang="en-US" baseline="30000" dirty="0" err="1"/>
              <a:t>i&amp;rct</a:t>
            </a:r>
            <a:r>
              <a:rPr lang="en-US" baseline="30000" dirty="0"/>
              <a:t>=</a:t>
            </a:r>
            <a:r>
              <a:rPr lang="en-US" baseline="30000" dirty="0" err="1"/>
              <a:t>j&amp;q</a:t>
            </a:r>
            <a:r>
              <a:rPr lang="en-US" baseline="30000" dirty="0"/>
              <a:t>=&amp;</a:t>
            </a:r>
            <a:r>
              <a:rPr lang="en-US" baseline="30000" dirty="0" err="1"/>
              <a:t>esrc</a:t>
            </a:r>
            <a:r>
              <a:rPr lang="en-US" baseline="30000" dirty="0"/>
              <a:t>=</a:t>
            </a:r>
            <a:r>
              <a:rPr lang="en-US" baseline="30000" dirty="0" err="1"/>
              <a:t>s&amp;source</a:t>
            </a:r>
            <a:r>
              <a:rPr lang="en-US" baseline="30000" dirty="0"/>
              <a:t>=</a:t>
            </a:r>
            <a:r>
              <a:rPr lang="en-US" baseline="30000" dirty="0" err="1"/>
              <a:t>images&amp;cd</a:t>
            </a:r>
            <a:r>
              <a:rPr lang="en-US" baseline="30000" dirty="0"/>
              <a:t>=&amp;</a:t>
            </a:r>
            <a:r>
              <a:rPr lang="en-US" baseline="30000" dirty="0" err="1"/>
              <a:t>ved</a:t>
            </a:r>
            <a:r>
              <a:rPr lang="en-US" baseline="30000" dirty="0"/>
              <a:t> =0ahUKEwjOuKaQlaTNAhXCqJQKHStrA5kQjBwIBA&amp;url=http%3A%2F%2Fwallpapercave.com% 2Fwp%2FTlqblsL.jpg&amp;psig=AFQjCNFfHuF9reOYsnpNIuRLoYAVcVeObA&amp;ust=1465878504806484)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31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Universe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Comprises all space and time and all matter and energy in it</a:t>
            </a:r>
          </a:p>
          <a:p>
            <a:r>
              <a:rPr lang="en-US" dirty="0" smtClean="0"/>
              <a:t>Made of 4.6% </a:t>
            </a:r>
            <a:r>
              <a:rPr lang="en-US" b="1" dirty="0" smtClean="0">
                <a:solidFill>
                  <a:srgbClr val="FF0000"/>
                </a:solidFill>
              </a:rPr>
              <a:t>baryonic matter</a:t>
            </a:r>
          </a:p>
          <a:p>
            <a:r>
              <a:rPr lang="en-US" dirty="0" smtClean="0"/>
              <a:t>Made of 24% </a:t>
            </a:r>
            <a:r>
              <a:rPr lang="en-US" b="1" dirty="0" smtClean="0">
                <a:solidFill>
                  <a:srgbClr val="FF0000"/>
                </a:solidFill>
              </a:rPr>
              <a:t>cold dark matter</a:t>
            </a:r>
          </a:p>
          <a:p>
            <a:r>
              <a:rPr lang="en-US" dirty="0" smtClean="0"/>
              <a:t>Made of 71.4% </a:t>
            </a:r>
            <a:r>
              <a:rPr lang="en-US" b="1" dirty="0" smtClean="0">
                <a:solidFill>
                  <a:srgbClr val="FF0000"/>
                </a:solidFill>
              </a:rPr>
              <a:t>dark energy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Hydrogen, Helium and Lithium </a:t>
            </a:r>
            <a:r>
              <a:rPr lang="en-US" dirty="0" smtClean="0"/>
              <a:t>most abundant elements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23718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Stars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Building block </a:t>
            </a:r>
            <a:r>
              <a:rPr lang="en-US" dirty="0" smtClean="0"/>
              <a:t>of galaxies</a:t>
            </a:r>
          </a:p>
          <a:p>
            <a:r>
              <a:rPr lang="en-US" dirty="0" smtClean="0"/>
              <a:t>Formed out of </a:t>
            </a:r>
            <a:r>
              <a:rPr lang="en-US" b="1" dirty="0" smtClean="0">
                <a:solidFill>
                  <a:srgbClr val="FF0000"/>
                </a:solidFill>
              </a:rPr>
              <a:t>clouds of gas and dust </a:t>
            </a:r>
            <a:r>
              <a:rPr lang="en-US" dirty="0" smtClean="0"/>
              <a:t>in galaxies</a:t>
            </a:r>
          </a:p>
          <a:p>
            <a:r>
              <a:rPr lang="en-US" dirty="0" smtClean="0"/>
              <a:t>Gravitational collapse, rotation, heating up and transformation</a:t>
            </a:r>
          </a:p>
          <a:p>
            <a:r>
              <a:rPr lang="en-US" dirty="0" err="1" smtClean="0"/>
              <a:t>Protostar</a:t>
            </a:r>
            <a:r>
              <a:rPr lang="en-US" dirty="0" smtClean="0"/>
              <a:t> – hot core of a future star</a:t>
            </a:r>
          </a:p>
        </p:txBody>
      </p:sp>
    </p:spTree>
    <p:extLst>
      <p:ext uri="{BB962C8B-B14F-4D97-AF65-F5344CB8AC3E}">
        <p14:creationId xmlns="" xmlns:p14="http://schemas.microsoft.com/office/powerpoint/2010/main" val="37582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61" y="274638"/>
            <a:ext cx="8829037" cy="1143000"/>
          </a:xfrm>
        </p:spPr>
        <p:txBody>
          <a:bodyPr>
            <a:noAutofit/>
          </a:bodyPr>
          <a:lstStyle/>
          <a:p>
            <a:r>
              <a:rPr lang="en-US" sz="3800" u="sng" dirty="0" smtClean="0"/>
              <a:t>Birth, Evolution, Death, and Rebirth of Stars</a:t>
            </a:r>
            <a:endParaRPr lang="en-US" sz="3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Galaxy</a:t>
            </a:r>
            <a:r>
              <a:rPr lang="en-US" dirty="0" smtClean="0"/>
              <a:t> – cluster of billions of stars and clusters of galaxies from super clusters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13.8 </a:t>
            </a:r>
            <a:r>
              <a:rPr lang="en-US" dirty="0" smtClean="0"/>
              <a:t>billion years old</a:t>
            </a:r>
          </a:p>
          <a:p>
            <a:r>
              <a:rPr lang="en-US" dirty="0" smtClean="0"/>
              <a:t>Infinite diameter (</a:t>
            </a:r>
            <a:r>
              <a:rPr lang="en-US" b="1" dirty="0" smtClean="0">
                <a:solidFill>
                  <a:srgbClr val="FF0000"/>
                </a:solidFill>
              </a:rPr>
              <a:t>91 billion light years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Density = </a:t>
            </a:r>
            <a:r>
              <a:rPr lang="en-US" b="1" dirty="0" smtClean="0">
                <a:solidFill>
                  <a:srgbClr val="FF0000"/>
                </a:solidFill>
              </a:rPr>
              <a:t>4.5 x 10e-31 g/cm3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1589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Demonstrate an understanding of the formation of the universe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State the different hypotheses and theories explaining the origin of the universe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structure and composition of the Universe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the red-shift and how It is used as proof of an expanding universe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the Big Bang Theory and evidences supporting the theory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937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Expanding Universe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Edwin Hubble</a:t>
            </a:r>
          </a:p>
          <a:p>
            <a:r>
              <a:rPr lang="en-US" dirty="0" smtClean="0"/>
              <a:t>1929</a:t>
            </a:r>
          </a:p>
          <a:p>
            <a:r>
              <a:rPr lang="en-US" dirty="0" smtClean="0"/>
              <a:t>“</a:t>
            </a:r>
            <a:r>
              <a:rPr lang="en-US" b="1" dirty="0" smtClean="0">
                <a:solidFill>
                  <a:srgbClr val="FF0000"/>
                </a:solidFill>
              </a:rPr>
              <a:t>REDSHIFT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Galaxies are moving away from each other, hence as evidence for an expanding universe</a:t>
            </a:r>
          </a:p>
          <a:p>
            <a:r>
              <a:rPr lang="en-US" dirty="0" smtClean="0"/>
              <a:t>Spectral lines of starlight made to pass through a prism shifted toward the red part of the electromagnetic spectrum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Einstein’s Theory of Relativity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74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RED SHIFT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055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Evidence for an expanding universe</a:t>
            </a:r>
          </a:p>
          <a:p>
            <a:r>
              <a:rPr lang="en-US" dirty="0" smtClean="0"/>
              <a:t>The positions of the absorptions lines for He for light coming from the Sun are shifted towards the red end as compared  with those distant star</a:t>
            </a:r>
            <a:endParaRPr lang="en-US" dirty="0"/>
          </a:p>
        </p:txBody>
      </p:sp>
      <p:pic>
        <p:nvPicPr>
          <p:cNvPr id="4" name="Picture 3" descr="Screen Shot 2016-06-18 at 2.52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29" y="1303037"/>
            <a:ext cx="2781300" cy="4864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67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edshif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77" y="1121731"/>
            <a:ext cx="8150053" cy="1746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881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is the horn coming from?</a:t>
            </a:r>
          </a:p>
          <a:p>
            <a:r>
              <a:rPr lang="en-US" dirty="0" smtClean="0"/>
              <a:t>Inside?</a:t>
            </a:r>
          </a:p>
          <a:p>
            <a:r>
              <a:rPr lang="en-US" dirty="0" smtClean="0"/>
              <a:t>Outside? Where?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809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Cosmic Microwave Background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ccidental </a:t>
            </a:r>
            <a:r>
              <a:rPr lang="en-US" dirty="0"/>
              <a:t>discovery in 1964 </a:t>
            </a:r>
            <a:r>
              <a:rPr lang="en-US" b="1" dirty="0">
                <a:solidFill>
                  <a:srgbClr val="FF0000"/>
                </a:solidFill>
              </a:rPr>
              <a:t>by Arno Penzias and Robert Woodrow Wilson </a:t>
            </a:r>
            <a:r>
              <a:rPr lang="en-US" dirty="0"/>
              <a:t>earned them the physics Nobel Prize in 1978. </a:t>
            </a:r>
          </a:p>
          <a:p>
            <a:r>
              <a:rPr lang="en-US" dirty="0" smtClean="0"/>
              <a:t>It </a:t>
            </a:r>
            <a:r>
              <a:rPr lang="en-US" dirty="0"/>
              <a:t>can be observed as </a:t>
            </a:r>
            <a:r>
              <a:rPr lang="en-US" b="1" dirty="0">
                <a:solidFill>
                  <a:srgbClr val="FF0000"/>
                </a:solidFill>
              </a:rPr>
              <a:t>a strikingly uniform faint glow in the microwave band </a:t>
            </a:r>
            <a:r>
              <a:rPr lang="en-US" dirty="0"/>
              <a:t>coming from all directions-blackbody radiation with an average temperature of about </a:t>
            </a:r>
            <a:r>
              <a:rPr lang="en-US" b="1" dirty="0">
                <a:solidFill>
                  <a:srgbClr val="FF0000"/>
                </a:solidFill>
              </a:rPr>
              <a:t>2.7 degrees above absolute zero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96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6-18 at 3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4" y="1043913"/>
            <a:ext cx="8369300" cy="414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65682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baseline="30000" dirty="0"/>
              <a:t>Source: Cosmic microwave background radiation map showing small variations from WMAP - (Wilkinson Microwave Anisotropy Probe) </a:t>
            </a:r>
            <a:r>
              <a:rPr lang="en-US" baseline="30000" dirty="0"/>
              <a:t>(https:// </a:t>
            </a:r>
            <a:r>
              <a:rPr lang="en-US" baseline="30000" dirty="0" err="1"/>
              <a:t>www.google.com.ph</a:t>
            </a:r>
            <a:r>
              <a:rPr lang="en-US" baseline="30000" dirty="0"/>
              <a:t>/</a:t>
            </a:r>
            <a:r>
              <a:rPr lang="en-US" baseline="30000" dirty="0" err="1"/>
              <a:t>url</a:t>
            </a:r>
            <a:r>
              <a:rPr lang="en-US" baseline="30000" dirty="0"/>
              <a:t>? </a:t>
            </a:r>
            <a:r>
              <a:rPr lang="en-US" baseline="30000" dirty="0" err="1"/>
              <a:t>sa</a:t>
            </a:r>
            <a:r>
              <a:rPr lang="en-US" baseline="30000" dirty="0"/>
              <a:t>=</a:t>
            </a:r>
            <a:r>
              <a:rPr lang="en-US" baseline="30000" dirty="0" err="1"/>
              <a:t>i&amp;rct</a:t>
            </a:r>
            <a:r>
              <a:rPr lang="en-US" baseline="30000" dirty="0"/>
              <a:t>=</a:t>
            </a:r>
            <a:r>
              <a:rPr lang="en-US" baseline="30000" dirty="0" err="1"/>
              <a:t>j&amp;q</a:t>
            </a:r>
            <a:r>
              <a:rPr lang="en-US" baseline="30000" dirty="0"/>
              <a:t>=&amp;</a:t>
            </a:r>
            <a:r>
              <a:rPr lang="en-US" baseline="30000" dirty="0" err="1"/>
              <a:t>esrc</a:t>
            </a:r>
            <a:r>
              <a:rPr lang="en-US" baseline="30000" dirty="0"/>
              <a:t>=</a:t>
            </a:r>
            <a:r>
              <a:rPr lang="en-US" baseline="30000" dirty="0" err="1"/>
              <a:t>s&amp;source</a:t>
            </a:r>
            <a:r>
              <a:rPr lang="en-US" baseline="30000" dirty="0"/>
              <a:t>=</a:t>
            </a:r>
            <a:r>
              <a:rPr lang="en-US" baseline="30000" dirty="0" err="1"/>
              <a:t>images&amp;cd</a:t>
            </a:r>
            <a:r>
              <a:rPr lang="en-US" baseline="30000" dirty="0"/>
              <a:t> =&amp;</a:t>
            </a:r>
            <a:r>
              <a:rPr lang="en-US" baseline="30000" dirty="0" err="1"/>
              <a:t>ved</a:t>
            </a:r>
            <a:r>
              <a:rPr lang="en-US" baseline="30000" dirty="0"/>
              <a:t>=0ahUKEwi- ia2AmqTNAhUHI5QKHcOjBjoQjBwIBA&amp;url =https%3A%2F%2Fupload.wikimedia.org %2Fwikipedia%2Fcommons%2F3%2F3c %2FIlc_9yr_moll4096.png&amp;bvm=</a:t>
            </a:r>
            <a:r>
              <a:rPr lang="en-US" baseline="30000" dirty="0" err="1"/>
              <a:t>bv</a:t>
            </a:r>
            <a:r>
              <a:rPr lang="en-US" baseline="30000" dirty="0"/>
              <a:t>. 124272578,d.dGo&amp;psig=AFQjCNFKLayV4r Tg0JLSNVx2R6LonF7X_w&amp;ust=1465879811 382467)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80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THE UNIVERSE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767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Non-Scientific Thought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Egyptians </a:t>
            </a:r>
            <a:r>
              <a:rPr lang="en-US" dirty="0" smtClean="0"/>
              <a:t>– Gods and Myths (world arose from an infinite sea at the first rising of the sun)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Kuba</a:t>
            </a:r>
            <a:r>
              <a:rPr lang="en-US" b="1" dirty="0" smtClean="0">
                <a:solidFill>
                  <a:srgbClr val="FF0000"/>
                </a:solidFill>
              </a:rPr>
              <a:t> people of Central Africa </a:t>
            </a:r>
            <a:r>
              <a:rPr lang="en-US" dirty="0" smtClean="0"/>
              <a:t>– Creator god </a:t>
            </a:r>
            <a:r>
              <a:rPr lang="en-US" dirty="0" err="1" smtClean="0"/>
              <a:t>Mbombo</a:t>
            </a:r>
            <a:r>
              <a:rPr lang="en-US" dirty="0" smtClean="0"/>
              <a:t>, alone in a dark and water-covered Earth, felt an intense stomach pain and then vomited the stars, sun and moon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India</a:t>
            </a:r>
            <a:r>
              <a:rPr lang="en-US" dirty="0" smtClean="0"/>
              <a:t> – Gods sacrificed </a:t>
            </a:r>
            <a:r>
              <a:rPr lang="en-US" dirty="0" err="1" smtClean="0"/>
              <a:t>Purusha</a:t>
            </a:r>
            <a:r>
              <a:rPr lang="en-US" dirty="0" smtClean="0"/>
              <a:t>, the primal man whose head, feet, eyes, and mind became the sky, earth, sun, and moon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21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92"/>
            <a:ext cx="9144000" cy="5709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44732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</a:t>
            </a:r>
            <a:r>
              <a:rPr lang="en-US" sz="1400" dirty="0" err="1" smtClean="0"/>
              <a:t>www.google.com.ph</a:t>
            </a:r>
            <a:r>
              <a:rPr lang="en-US" sz="1400" dirty="0" smtClean="0"/>
              <a:t>/</a:t>
            </a:r>
            <a:r>
              <a:rPr lang="en-US" sz="1400" dirty="0" err="1" smtClean="0"/>
              <a:t>search?q</a:t>
            </a:r>
            <a:r>
              <a:rPr lang="en-US" sz="1400" dirty="0" smtClean="0"/>
              <a:t>=</a:t>
            </a:r>
            <a:r>
              <a:rPr lang="en-US" sz="1400" dirty="0" err="1" smtClean="0"/>
              <a:t>mbombo&amp;espv</a:t>
            </a:r>
            <a:r>
              <a:rPr lang="en-US" sz="1400" dirty="0" smtClean="0"/>
              <a:t>=2&amp;biw=1363&amp;bih=583&amp;source=</a:t>
            </a:r>
            <a:r>
              <a:rPr lang="en-US" sz="1400" dirty="0" err="1" smtClean="0"/>
              <a:t>lnms&amp;tbm</a:t>
            </a:r>
            <a:r>
              <a:rPr lang="en-US" sz="1400" dirty="0" smtClean="0"/>
              <a:t>=</a:t>
            </a:r>
            <a:r>
              <a:rPr lang="en-US" sz="1400" dirty="0" err="1" smtClean="0"/>
              <a:t>isch&amp;sa</a:t>
            </a:r>
            <a:r>
              <a:rPr lang="en-US" sz="1400" dirty="0" smtClean="0"/>
              <a:t>=</a:t>
            </a:r>
            <a:r>
              <a:rPr lang="en-US" sz="1400" dirty="0" err="1" smtClean="0"/>
              <a:t>X&amp;ved</a:t>
            </a:r>
            <a:r>
              <a:rPr lang="en-US" sz="1400" dirty="0" smtClean="0"/>
              <a:t>=0ahUKEwi40YDOhLHNAhWJjJQKHSz3A3gQ_AUIBigB#tbm=</a:t>
            </a:r>
            <a:r>
              <a:rPr lang="en-US" sz="1400" dirty="0" err="1" smtClean="0"/>
              <a:t>isch&amp;q</a:t>
            </a:r>
            <a:r>
              <a:rPr lang="en-US" sz="1400" dirty="0" smtClean="0"/>
              <a:t>=</a:t>
            </a:r>
            <a:r>
              <a:rPr lang="en-US" sz="1400" dirty="0" err="1" smtClean="0"/>
              <a:t>egyptian+creation+myth&amp;imgrc</a:t>
            </a:r>
            <a:r>
              <a:rPr lang="en-US" sz="1400" dirty="0" smtClean="0"/>
              <a:t>=fR8JXGE3O8gvvM%3A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27252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20" y="253905"/>
            <a:ext cx="5080000" cy="508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70682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www.google.com.ph</a:t>
            </a:r>
            <a:r>
              <a:rPr lang="en-US" dirty="0" smtClean="0"/>
              <a:t>/</a:t>
            </a:r>
            <a:r>
              <a:rPr lang="en-US" dirty="0" err="1" smtClean="0"/>
              <a:t>search?q</a:t>
            </a:r>
            <a:r>
              <a:rPr lang="en-US" dirty="0" smtClean="0"/>
              <a:t>=</a:t>
            </a:r>
            <a:r>
              <a:rPr lang="en-US" dirty="0" err="1" smtClean="0"/>
              <a:t>mbombo&amp;espv</a:t>
            </a:r>
            <a:r>
              <a:rPr lang="en-US" dirty="0" smtClean="0"/>
              <a:t>=2&amp;biw=1363&amp;bih=583&amp;source=</a:t>
            </a:r>
            <a:r>
              <a:rPr lang="en-US" dirty="0" err="1" smtClean="0"/>
              <a:t>lnms&amp;tbm</a:t>
            </a:r>
            <a:r>
              <a:rPr lang="en-US" dirty="0" smtClean="0"/>
              <a:t>=</a:t>
            </a:r>
            <a:r>
              <a:rPr lang="en-US" dirty="0" err="1" smtClean="0"/>
              <a:t>isch&amp;sa</a:t>
            </a:r>
            <a:r>
              <a:rPr lang="en-US" dirty="0" smtClean="0"/>
              <a:t>=</a:t>
            </a:r>
            <a:r>
              <a:rPr lang="en-US" dirty="0" err="1" smtClean="0"/>
              <a:t>X&amp;ved</a:t>
            </a:r>
            <a:r>
              <a:rPr lang="en-US" dirty="0" smtClean="0"/>
              <a:t>=0ahUKEwi40YDOhLHNAhWJjJQKHSz3A3gQ_AUIBigB#tbm=</a:t>
            </a:r>
            <a:r>
              <a:rPr lang="en-US" dirty="0" err="1" smtClean="0"/>
              <a:t>isch&amp;q</a:t>
            </a:r>
            <a:r>
              <a:rPr lang="en-US" dirty="0" smtClean="0"/>
              <a:t>=</a:t>
            </a:r>
            <a:r>
              <a:rPr lang="en-US" dirty="0" err="1" smtClean="0"/>
              <a:t>mbombo+creation+myth&amp;imgrc</a:t>
            </a:r>
            <a:r>
              <a:rPr lang="en-US" dirty="0" smtClean="0"/>
              <a:t>=mUzxsSOsXlgUCM%3A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4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Dark energy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Light </a:t>
            </a:r>
            <a:r>
              <a:rPr lang="en-US" dirty="0" smtClean="0"/>
              <a:t>Years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Protostar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Thermonuclear </a:t>
            </a:r>
            <a:r>
              <a:rPr lang="en-US" dirty="0" smtClean="0"/>
              <a:t>reaction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Baryonic </a:t>
            </a:r>
            <a:r>
              <a:rPr lang="en-US" dirty="0" smtClean="0"/>
              <a:t>matter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Dark </a:t>
            </a:r>
            <a:r>
              <a:rPr lang="en-US" dirty="0"/>
              <a:t>matter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Sequence Stars</a:t>
            </a:r>
          </a:p>
        </p:txBody>
      </p:sp>
    </p:spTree>
    <p:extLst>
      <p:ext uri="{BB962C8B-B14F-4D97-AF65-F5344CB8AC3E}">
        <p14:creationId xmlns="" xmlns:p14="http://schemas.microsoft.com/office/powerpoint/2010/main" val="20200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39" y="205883"/>
            <a:ext cx="4015241" cy="57308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100623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err="1" smtClean="0"/>
              <a:t>https</a:t>
            </a:r>
            <a:r>
              <a:rPr lang="nl-NL" sz="1200" dirty="0" smtClean="0"/>
              <a:t>://</a:t>
            </a:r>
            <a:r>
              <a:rPr lang="nl-NL" sz="1200" dirty="0" err="1" smtClean="0"/>
              <a:t>www.google.com.ph</a:t>
            </a:r>
            <a:r>
              <a:rPr lang="nl-NL" sz="1200" dirty="0" smtClean="0"/>
              <a:t>/</a:t>
            </a:r>
            <a:r>
              <a:rPr lang="nl-NL" sz="1200" dirty="0" err="1" smtClean="0"/>
              <a:t>search?q</a:t>
            </a:r>
            <a:r>
              <a:rPr lang="nl-NL" sz="1200" dirty="0" smtClean="0"/>
              <a:t>=</a:t>
            </a:r>
            <a:r>
              <a:rPr lang="nl-NL" sz="1200" dirty="0" err="1" smtClean="0"/>
              <a:t>mbombo&amp;espv</a:t>
            </a:r>
            <a:r>
              <a:rPr lang="nl-NL" sz="1200" dirty="0" smtClean="0"/>
              <a:t>=2&amp;biw=1363&amp;bih=583&amp;source=</a:t>
            </a:r>
            <a:r>
              <a:rPr lang="nl-NL" sz="1200" dirty="0" err="1" smtClean="0"/>
              <a:t>lnms&amp;tbm</a:t>
            </a:r>
            <a:r>
              <a:rPr lang="nl-NL" sz="1200" dirty="0" smtClean="0"/>
              <a:t>=</a:t>
            </a:r>
            <a:r>
              <a:rPr lang="nl-NL" sz="1200" dirty="0" err="1" smtClean="0"/>
              <a:t>isch&amp;sa</a:t>
            </a:r>
            <a:r>
              <a:rPr lang="nl-NL" sz="1200" dirty="0" smtClean="0"/>
              <a:t>=</a:t>
            </a:r>
            <a:r>
              <a:rPr lang="nl-NL" sz="1200" dirty="0" err="1" smtClean="0"/>
              <a:t>X&amp;ved</a:t>
            </a:r>
            <a:r>
              <a:rPr lang="nl-NL" sz="1200" dirty="0" smtClean="0"/>
              <a:t>=0ahUKEwi40YDOhLHNAhWJjJQKHSz3A3gQ_AUIBigB#tbm=</a:t>
            </a:r>
            <a:r>
              <a:rPr lang="nl-NL" sz="1200" dirty="0" err="1" smtClean="0"/>
              <a:t>isch&amp;q</a:t>
            </a:r>
            <a:r>
              <a:rPr lang="nl-NL" sz="1200" dirty="0" smtClean="0"/>
              <a:t>=</a:t>
            </a:r>
            <a:r>
              <a:rPr lang="nl-NL" sz="1200" dirty="0" err="1" smtClean="0"/>
              <a:t>purusha+the+cosmic+man&amp;imgrc</a:t>
            </a:r>
            <a:r>
              <a:rPr lang="nl-NL" sz="1200" dirty="0" smtClean="0"/>
              <a:t>=3Kz26nOo3v-GEM%3A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1328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Religious Thought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Monotheistic religions of </a:t>
            </a:r>
            <a:r>
              <a:rPr lang="en-US" b="1" dirty="0" smtClean="0">
                <a:solidFill>
                  <a:srgbClr val="FF0000"/>
                </a:solidFill>
              </a:rPr>
              <a:t>Judaism, Christianity, and Islam</a:t>
            </a:r>
            <a:r>
              <a:rPr lang="en-US" dirty="0" smtClean="0"/>
              <a:t> claim that a </a:t>
            </a:r>
            <a:r>
              <a:rPr lang="en-US" sz="5400" b="1" dirty="0" smtClean="0">
                <a:solidFill>
                  <a:srgbClr val="FF0000"/>
                </a:solidFill>
              </a:rPr>
              <a:t>supreme being created the universe</a:t>
            </a:r>
            <a:r>
              <a:rPr lang="en-US" dirty="0" smtClean="0"/>
              <a:t>, including man and other living organisms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373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248"/>
            <a:ext cx="7620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98083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</a:t>
            </a:r>
            <a:r>
              <a:rPr lang="en-US" sz="1600" dirty="0" err="1" smtClean="0"/>
              <a:t>www.google.com.ph</a:t>
            </a:r>
            <a:r>
              <a:rPr lang="en-US" sz="1600" dirty="0" smtClean="0"/>
              <a:t>/</a:t>
            </a:r>
            <a:r>
              <a:rPr lang="en-US" sz="1600" dirty="0" err="1" smtClean="0"/>
              <a:t>search?q</a:t>
            </a:r>
            <a:r>
              <a:rPr lang="en-US" sz="1600" dirty="0" smtClean="0"/>
              <a:t>=</a:t>
            </a:r>
            <a:r>
              <a:rPr lang="en-US" sz="1600" dirty="0" err="1" smtClean="0"/>
              <a:t>mbombo&amp;espv</a:t>
            </a:r>
            <a:r>
              <a:rPr lang="en-US" sz="1600" dirty="0" smtClean="0"/>
              <a:t>=2&amp;biw=1363&amp;bih=583&amp;source=</a:t>
            </a:r>
            <a:r>
              <a:rPr lang="en-US" sz="1600" dirty="0" err="1" smtClean="0"/>
              <a:t>lnms&amp;tbm</a:t>
            </a:r>
            <a:r>
              <a:rPr lang="en-US" sz="1600" dirty="0" smtClean="0"/>
              <a:t>=</a:t>
            </a:r>
            <a:r>
              <a:rPr lang="en-US" sz="1600" dirty="0" err="1" smtClean="0"/>
              <a:t>isch&amp;sa</a:t>
            </a:r>
            <a:r>
              <a:rPr lang="en-US" sz="1600" dirty="0" smtClean="0"/>
              <a:t>=</a:t>
            </a:r>
            <a:r>
              <a:rPr lang="en-US" sz="1600" dirty="0" err="1" smtClean="0"/>
              <a:t>X&amp;ved</a:t>
            </a:r>
            <a:r>
              <a:rPr lang="en-US" sz="1600" dirty="0" smtClean="0"/>
              <a:t>=0ahUKEwi40YDOhLHNAhWJjJQKHSz3A3gQ_AUIBigB#tbm=</a:t>
            </a:r>
            <a:r>
              <a:rPr lang="en-US" sz="1600" dirty="0" err="1" smtClean="0"/>
              <a:t>isch&amp;q</a:t>
            </a:r>
            <a:r>
              <a:rPr lang="en-US" sz="1600" dirty="0" smtClean="0"/>
              <a:t>=</a:t>
            </a:r>
            <a:r>
              <a:rPr lang="en-US" sz="1600" dirty="0" err="1" smtClean="0"/>
              <a:t>supreme+being+creation+myth&amp;imgrc</a:t>
            </a:r>
            <a:r>
              <a:rPr lang="en-US" sz="1600" dirty="0" smtClean="0"/>
              <a:t>=Bp9Bz1wLviSkfM%3A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194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Steady State Model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Sir Hermann </a:t>
            </a:r>
            <a:r>
              <a:rPr lang="en-US" dirty="0" err="1" smtClean="0"/>
              <a:t>Bondi</a:t>
            </a:r>
            <a:r>
              <a:rPr lang="en-US" dirty="0" smtClean="0"/>
              <a:t>, Thomas Gold, and Fred Hoyle</a:t>
            </a:r>
          </a:p>
          <a:p>
            <a:r>
              <a:rPr lang="en-US" dirty="0" smtClean="0"/>
              <a:t>Proposed in 1948</a:t>
            </a:r>
          </a:p>
          <a:p>
            <a:r>
              <a:rPr lang="en-US" dirty="0" smtClean="0"/>
              <a:t>Adopted the “</a:t>
            </a:r>
            <a:r>
              <a:rPr lang="en-US" b="1" dirty="0" smtClean="0">
                <a:solidFill>
                  <a:srgbClr val="FF0000"/>
                </a:solidFill>
              </a:rPr>
              <a:t>Perfect Cosmological Principle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New matter is created as the universe expands thereby maintaining its density</a:t>
            </a:r>
          </a:p>
          <a:p>
            <a:r>
              <a:rPr lang="en-US" dirty="0" smtClean="0"/>
              <a:t>Constant cycle of matter being created and destroyed</a:t>
            </a:r>
          </a:p>
          <a:p>
            <a:r>
              <a:rPr lang="en-US" dirty="0" smtClean="0"/>
              <a:t>There was no beginning to the universe</a:t>
            </a:r>
          </a:p>
          <a:p>
            <a:r>
              <a:rPr lang="en-US" dirty="0" smtClean="0"/>
              <a:t>There will be no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065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0" y="911706"/>
            <a:ext cx="8330946" cy="24891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8188" y="5317573"/>
            <a:ext cx="8111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www.google.com.ph</a:t>
            </a:r>
            <a:r>
              <a:rPr lang="en-US" dirty="0" smtClean="0"/>
              <a:t>/</a:t>
            </a:r>
            <a:r>
              <a:rPr lang="en-US" dirty="0" err="1" smtClean="0"/>
              <a:t>search?q</a:t>
            </a:r>
            <a:r>
              <a:rPr lang="en-US" dirty="0" smtClean="0"/>
              <a:t>=</a:t>
            </a:r>
            <a:r>
              <a:rPr lang="en-US" dirty="0" err="1" smtClean="0"/>
              <a:t>steady+state+theory&amp;espv</a:t>
            </a:r>
            <a:r>
              <a:rPr lang="en-US" dirty="0" smtClean="0"/>
              <a:t>=2&amp;biw=1363&amp;bih=583&amp;source=</a:t>
            </a:r>
            <a:r>
              <a:rPr lang="en-US" dirty="0" err="1" smtClean="0"/>
              <a:t>lnms&amp;tbm</a:t>
            </a:r>
            <a:r>
              <a:rPr lang="en-US" dirty="0" smtClean="0"/>
              <a:t>=</a:t>
            </a:r>
            <a:r>
              <a:rPr lang="en-US" dirty="0" err="1" smtClean="0"/>
              <a:t>isch&amp;sa</a:t>
            </a:r>
            <a:r>
              <a:rPr lang="en-US" dirty="0" smtClean="0"/>
              <a:t>=</a:t>
            </a:r>
            <a:r>
              <a:rPr lang="en-US" dirty="0" err="1" smtClean="0"/>
              <a:t>X&amp;ved</a:t>
            </a:r>
            <a:r>
              <a:rPr lang="en-US" dirty="0" smtClean="0"/>
              <a:t>=0ahUKEwjtr4Lyh7HNAhUBMZQKHbrqB6MQ_AUIBigB#imgrc=eYqLJ3cFLPCoWM%3A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52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Nebular Hypothesis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Immanuel Kant and Pierre Laplace</a:t>
            </a:r>
          </a:p>
          <a:p>
            <a:r>
              <a:rPr lang="en-US" dirty="0" smtClean="0"/>
              <a:t>The sun, earth, and the rest of the solar system formed from a nebula, or a cloud of dust and gas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3777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Collapsing Clouds of Gas and Dust</a:t>
            </a:r>
            <a:endParaRPr lang="en-US" u="sng" dirty="0"/>
          </a:p>
        </p:txBody>
      </p:sp>
      <p:pic>
        <p:nvPicPr>
          <p:cNvPr id="9" name="Picture 8" descr="Screen Shot 2016-06-18 at 3.48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229600" cy="42291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363825"/>
            <a:ext cx="7907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http://csep10.phys.utk.edu/astr161/lect/solarsys/nebular.html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8800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The Spinning Nebula Flattens</a:t>
            </a:r>
            <a:endParaRPr lang="en-US" u="sng" dirty="0"/>
          </a:p>
        </p:txBody>
      </p:sp>
      <p:pic>
        <p:nvPicPr>
          <p:cNvPr id="4" name="Picture 3" descr="Screen Shot 2016-06-18 at 3.4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707885"/>
            <a:ext cx="7416800" cy="4000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5557" y="6178875"/>
            <a:ext cx="7116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http://csep10.phys.utk.edu/astr161/lect/solarsys/nebular.html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4784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Condensation of </a:t>
            </a:r>
            <a:r>
              <a:rPr lang="en-US" u="sng" dirty="0" err="1" smtClean="0"/>
              <a:t>Protosun</a:t>
            </a:r>
            <a:r>
              <a:rPr lang="en-US" u="sng" dirty="0" smtClean="0"/>
              <a:t> and </a:t>
            </a:r>
            <a:r>
              <a:rPr lang="en-US" u="sng" dirty="0" err="1" smtClean="0"/>
              <a:t>Protoplanets</a:t>
            </a:r>
            <a:endParaRPr lang="en-US" u="sng" dirty="0"/>
          </a:p>
        </p:txBody>
      </p:sp>
      <p:pic>
        <p:nvPicPr>
          <p:cNvPr id="4" name="Picture 3" descr="Screen Shot 2016-06-18 at 3.50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1" y="1489577"/>
            <a:ext cx="7429500" cy="5092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733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http://csep10.phys.utk.edu/astr161/lect/solarsys/nebular.html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0317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7175500" cy="669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02811" y="5554828"/>
            <a:ext cx="22411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https://</a:t>
            </a:r>
            <a:r>
              <a:rPr lang="en-US" sz="1200" dirty="0" err="1" smtClean="0"/>
              <a:t>www.google.com.ph</a:t>
            </a:r>
            <a:r>
              <a:rPr lang="en-US" sz="1200" dirty="0" smtClean="0"/>
              <a:t>/</a:t>
            </a:r>
            <a:r>
              <a:rPr lang="en-US" sz="1200" dirty="0" err="1" smtClean="0"/>
              <a:t>search?q</a:t>
            </a:r>
            <a:r>
              <a:rPr lang="en-US" sz="1200" dirty="0" smtClean="0"/>
              <a:t>=</a:t>
            </a:r>
            <a:r>
              <a:rPr lang="en-US" sz="1200" dirty="0" err="1" smtClean="0"/>
              <a:t>planetesimal+theory&amp;espv</a:t>
            </a:r>
            <a:r>
              <a:rPr lang="en-US" sz="1200" dirty="0" smtClean="0"/>
              <a:t>=2&amp;biw=1363&amp;bih=583&amp;source=</a:t>
            </a:r>
            <a:r>
              <a:rPr lang="en-US" sz="1200" dirty="0" err="1" smtClean="0"/>
              <a:t>lnms&amp;tbm</a:t>
            </a:r>
            <a:r>
              <a:rPr lang="en-US" sz="1200" dirty="0" smtClean="0"/>
              <a:t>=</a:t>
            </a:r>
            <a:r>
              <a:rPr lang="en-US" sz="1200" dirty="0" err="1" smtClean="0"/>
              <a:t>isch&amp;sa</a:t>
            </a:r>
            <a:r>
              <a:rPr lang="en-US" sz="1200" dirty="0" smtClean="0"/>
              <a:t>=</a:t>
            </a:r>
            <a:r>
              <a:rPr lang="en-US" sz="1200" dirty="0" err="1" smtClean="0"/>
              <a:t>X&amp;ved</a:t>
            </a:r>
            <a:r>
              <a:rPr lang="en-US" sz="1200" dirty="0" smtClean="0"/>
              <a:t>=0ahUKEwj-6YjajbHNAhVEjZQKHbzdDtsQ_AUIBigB#imgrc=186RqGCM1DLz2M%3A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29259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</a:rPr>
              <a:t>(Group Number) space (ANSWER) send to </a:t>
            </a: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</a:rPr>
              <a:t>09985535461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58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err="1" smtClean="0"/>
              <a:t>Planetisimal</a:t>
            </a:r>
            <a:r>
              <a:rPr lang="en-US" u="sng" dirty="0" smtClean="0"/>
              <a:t> Hypothesis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Victor </a:t>
            </a:r>
            <a:r>
              <a:rPr lang="en-US" dirty="0" err="1" smtClean="0"/>
              <a:t>Safronov</a:t>
            </a:r>
            <a:endParaRPr lang="en-US" dirty="0" smtClean="0"/>
          </a:p>
          <a:p>
            <a:r>
              <a:rPr lang="en-US" dirty="0" smtClean="0"/>
              <a:t>When a planetary system is forming, there is a </a:t>
            </a:r>
            <a:r>
              <a:rPr lang="en-US" dirty="0" err="1" smtClean="0"/>
              <a:t>protoplanetary</a:t>
            </a:r>
            <a:r>
              <a:rPr lang="en-US" dirty="0" smtClean="0"/>
              <a:t> disk with materials from the nebulae from which the system came. </a:t>
            </a:r>
          </a:p>
          <a:p>
            <a:r>
              <a:rPr lang="en-US" dirty="0" smtClean="0"/>
              <a:t>The material is gradually pulled together by gravity to form small chunks.</a:t>
            </a:r>
          </a:p>
          <a:p>
            <a:r>
              <a:rPr lang="en-US" dirty="0" smtClean="0"/>
              <a:t>The materials formed together until they form </a:t>
            </a:r>
            <a:r>
              <a:rPr lang="en-US" dirty="0" err="1" smtClean="0"/>
              <a:t>planetisimals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9354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sun existed before the formation of planets</a:t>
            </a:r>
          </a:p>
          <a:p>
            <a:r>
              <a:rPr lang="en-US" dirty="0" smtClean="0"/>
              <a:t>A star came close to the sun</a:t>
            </a:r>
          </a:p>
          <a:p>
            <a:r>
              <a:rPr lang="en-US" dirty="0" smtClean="0"/>
              <a:t>Because of the gravitational pull of the star, small gaseous bodies were separated from the sun</a:t>
            </a:r>
          </a:p>
          <a:p>
            <a:r>
              <a:rPr lang="en-US" dirty="0" smtClean="0"/>
              <a:t>These bodies cool down and became small planets</a:t>
            </a:r>
          </a:p>
          <a:p>
            <a:r>
              <a:rPr lang="en-US" dirty="0" smtClean="0"/>
              <a:t>During rotation the small planets collided and form planets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7330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96" y="0"/>
            <a:ext cx="5402424" cy="59412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80836"/>
            <a:ext cx="884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www.google.com.ph</a:t>
            </a:r>
            <a:r>
              <a:rPr lang="en-US" dirty="0" smtClean="0"/>
              <a:t>/</a:t>
            </a:r>
            <a:r>
              <a:rPr lang="en-US" dirty="0" err="1" smtClean="0"/>
              <a:t>search?q</a:t>
            </a:r>
            <a:r>
              <a:rPr lang="en-US" dirty="0" smtClean="0"/>
              <a:t>=</a:t>
            </a:r>
            <a:r>
              <a:rPr lang="en-US" dirty="0" err="1" smtClean="0"/>
              <a:t>planetesimal+theory&amp;espv</a:t>
            </a:r>
            <a:r>
              <a:rPr lang="en-US" dirty="0" smtClean="0"/>
              <a:t>=2&amp;biw=1363&amp;bih=583&amp;source=</a:t>
            </a:r>
            <a:r>
              <a:rPr lang="en-US" dirty="0" err="1" smtClean="0"/>
              <a:t>lnms&amp;tbm</a:t>
            </a:r>
            <a:r>
              <a:rPr lang="en-US" dirty="0" smtClean="0"/>
              <a:t>=</a:t>
            </a:r>
            <a:r>
              <a:rPr lang="en-US" dirty="0" err="1" smtClean="0"/>
              <a:t>isch&amp;sa</a:t>
            </a:r>
            <a:r>
              <a:rPr lang="en-US" dirty="0" smtClean="0"/>
              <a:t>=</a:t>
            </a:r>
            <a:r>
              <a:rPr lang="en-US" dirty="0" err="1" smtClean="0"/>
              <a:t>X&amp;ved</a:t>
            </a:r>
            <a:r>
              <a:rPr lang="en-US" dirty="0" smtClean="0"/>
              <a:t>=0ahUKEwj-6YjajbHNAhVEjZQKHbzdDtsQ_AUIBigB#imgrc=yeM7_MrYlOytKM%3A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6151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/>
              <a:t>Gaseous-Tidal Hypothesis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James Jeans and Harold </a:t>
            </a:r>
            <a:r>
              <a:rPr lang="en-US" dirty="0" err="1" smtClean="0"/>
              <a:t>Jeffreys</a:t>
            </a:r>
            <a:endParaRPr lang="en-US" dirty="0" smtClean="0"/>
          </a:p>
          <a:p>
            <a:r>
              <a:rPr lang="en-US" dirty="0" smtClean="0"/>
              <a:t>Origin of the solar system as a result of a close encounter between the Sun and a second star</a:t>
            </a:r>
          </a:p>
          <a:p>
            <a:r>
              <a:rPr lang="en-US" dirty="0" smtClean="0"/>
              <a:t>The tidal interaction between the sun and a passing star would raise tides on the Sun resulting in the loss of a single cigar-shaped filament of hot gas.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9759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60003"/>
            <a:ext cx="6440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http://</a:t>
            </a:r>
            <a:r>
              <a:rPr lang="pl-PL" dirty="0" err="1" smtClean="0"/>
              <a:t>www.daviddarling.info</a:t>
            </a:r>
            <a:r>
              <a:rPr lang="pl-PL" dirty="0" smtClean="0"/>
              <a:t>/</a:t>
            </a:r>
            <a:r>
              <a:rPr lang="pl-PL" dirty="0" err="1" smtClean="0"/>
              <a:t>images</a:t>
            </a:r>
            <a:r>
              <a:rPr lang="pl-PL" dirty="0" smtClean="0"/>
              <a:t>/</a:t>
            </a:r>
            <a:r>
              <a:rPr lang="pl-PL" dirty="0" err="1" smtClean="0"/>
              <a:t>tidal_hypothesis.jpg</a:t>
            </a:r>
            <a:endParaRPr lang="en-US" dirty="0"/>
          </a:p>
        </p:txBody>
      </p:sp>
      <p:pic>
        <p:nvPicPr>
          <p:cNvPr id="6" name="Picture 5" descr="tidal_hypothes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09" y="-28665"/>
            <a:ext cx="5014991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468" y="733409"/>
            <a:ext cx="347029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Schematic representation of the Jeans-</a:t>
            </a:r>
            <a:r>
              <a:rPr lang="en-US" sz="2400" dirty="0" err="1" smtClean="0"/>
              <a:t>Jeffreys</a:t>
            </a:r>
            <a:r>
              <a:rPr lang="en-US" sz="2400" dirty="0" smtClean="0"/>
              <a:t> tidal hypothesis. (a) A tidal bulge is induced. (b) A filament of material is drawn out in which condensations form. (c) The produced </a:t>
            </a:r>
            <a:r>
              <a:rPr lang="en-US" sz="2400" dirty="0" err="1" smtClean="0"/>
              <a:t>protoplanets</a:t>
            </a:r>
            <a:r>
              <a:rPr lang="en-US" sz="2400" dirty="0" smtClean="0"/>
              <a:t> orbit the Sun with high eccentricities. </a:t>
            </a:r>
            <a:r>
              <a:rPr lang="en-US" dirty="0" smtClean="0"/>
              <a:t>Image credit: Stephen Oxley, doctoral thesis, Univ. of York, 1999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7046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881"/>
            <a:ext cx="8229600" cy="1143000"/>
          </a:xfrm>
        </p:spPr>
        <p:txBody>
          <a:bodyPr/>
          <a:lstStyle/>
          <a:p>
            <a:pPr algn="l"/>
            <a:r>
              <a:rPr lang="en-US" u="sng" dirty="0" err="1" smtClean="0"/>
              <a:t>Protoplanet</a:t>
            </a:r>
            <a:r>
              <a:rPr lang="en-US" u="sng" dirty="0" smtClean="0"/>
              <a:t> Hypothesis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29" y="893552"/>
            <a:ext cx="8762162" cy="4525963"/>
          </a:xfrm>
        </p:spPr>
        <p:txBody>
          <a:bodyPr>
            <a:noAutofit/>
          </a:bodyPr>
          <a:lstStyle/>
          <a:p>
            <a:r>
              <a:rPr lang="en-US" dirty="0" smtClean="0"/>
              <a:t>Proposed by Carl von </a:t>
            </a:r>
            <a:r>
              <a:rPr lang="en-US" dirty="0" err="1" smtClean="0"/>
              <a:t>Weizsacker</a:t>
            </a:r>
            <a:r>
              <a:rPr lang="en-US" dirty="0" smtClean="0"/>
              <a:t> and Gerard Kuiper</a:t>
            </a:r>
          </a:p>
          <a:p>
            <a:r>
              <a:rPr lang="en-US" dirty="0" smtClean="0"/>
              <a:t>Suggests that about 5 billion years ago a great cloud of gas and dust rotated slowly in space.</a:t>
            </a:r>
          </a:p>
          <a:p>
            <a:r>
              <a:rPr lang="en-US" dirty="0" smtClean="0"/>
              <a:t>An enormous, rotating gas cloud begins to collapse</a:t>
            </a:r>
          </a:p>
          <a:p>
            <a:r>
              <a:rPr lang="en-US" dirty="0" smtClean="0"/>
              <a:t>Most of the material collects in the center, eventually becomes the sun</a:t>
            </a:r>
          </a:p>
          <a:p>
            <a:r>
              <a:rPr lang="en-US" dirty="0" smtClean="0"/>
              <a:t>Gravity compressed the gas</a:t>
            </a:r>
          </a:p>
          <a:p>
            <a:r>
              <a:rPr lang="en-US" dirty="0" smtClean="0"/>
              <a:t>Other smaller, gas and dust masses shrank into </a:t>
            </a:r>
            <a:r>
              <a:rPr lang="en-US" dirty="0" err="1" smtClean="0"/>
              <a:t>protoplanets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738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Baryonic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“ordinary” matter consisting of protons, electrons, and neutrons that comprises atoms, planets, stars, galaxies, and other bodies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4560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Dark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Matter that has gravity but does not emit light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047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Dark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source of anti-gravity; a force that counteracts gravity and causes the universe to expand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501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early stage in the formation of a star resulting from the gravitational collapse of gases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317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Thermonuclear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nuclear fusion reaction responsible for the energy produced by stars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798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1138</Words>
  <Application>Microsoft Macintosh PowerPoint</Application>
  <PresentationFormat>On-screen Show (4:3)</PresentationFormat>
  <Paragraphs>132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Lecture 01 EARTH AND LIFE SCIENCE: Universe and the Solar System</vt:lpstr>
      <vt:lpstr>Objectives</vt:lpstr>
      <vt:lpstr>Important Terms</vt:lpstr>
      <vt:lpstr>Slide 4</vt:lpstr>
      <vt:lpstr>Baryonic Matter</vt:lpstr>
      <vt:lpstr>Dark Matter</vt:lpstr>
      <vt:lpstr>Dark Energy</vt:lpstr>
      <vt:lpstr>Protostar</vt:lpstr>
      <vt:lpstr>Thermonuclear reaction</vt:lpstr>
      <vt:lpstr>Main Sequence Stars</vt:lpstr>
      <vt:lpstr>Light Years</vt:lpstr>
      <vt:lpstr>Question</vt:lpstr>
      <vt:lpstr>Slide 13</vt:lpstr>
      <vt:lpstr>Slide 14</vt:lpstr>
      <vt:lpstr>QUESTION</vt:lpstr>
      <vt:lpstr>Slide 16</vt:lpstr>
      <vt:lpstr>Universe</vt:lpstr>
      <vt:lpstr>Stars</vt:lpstr>
      <vt:lpstr>Birth, Evolution, Death, and Rebirth of Stars</vt:lpstr>
      <vt:lpstr>Expanding Universe</vt:lpstr>
      <vt:lpstr>RED SHIFT</vt:lpstr>
      <vt:lpstr>Slide 22</vt:lpstr>
      <vt:lpstr>ACTIVITY</vt:lpstr>
      <vt:lpstr>Cosmic Microwave Background</vt:lpstr>
      <vt:lpstr>Slide 25</vt:lpstr>
      <vt:lpstr>ORIGIN OF THE UNIVERSE</vt:lpstr>
      <vt:lpstr>Non-Scientific Thought</vt:lpstr>
      <vt:lpstr>Slide 28</vt:lpstr>
      <vt:lpstr>Slide 29</vt:lpstr>
      <vt:lpstr>Slide 30</vt:lpstr>
      <vt:lpstr>Religious Thought</vt:lpstr>
      <vt:lpstr>Slide 32</vt:lpstr>
      <vt:lpstr>Steady State Model</vt:lpstr>
      <vt:lpstr>Slide 34</vt:lpstr>
      <vt:lpstr>Nebular Hypothesis</vt:lpstr>
      <vt:lpstr>Collapsing Clouds of Gas and Dust</vt:lpstr>
      <vt:lpstr>The Spinning Nebula Flattens</vt:lpstr>
      <vt:lpstr>Condensation of Protosun and Protoplanets</vt:lpstr>
      <vt:lpstr>Slide 39</vt:lpstr>
      <vt:lpstr>Planetisimal Hypothesis</vt:lpstr>
      <vt:lpstr>Slide 41</vt:lpstr>
      <vt:lpstr>Slide 42</vt:lpstr>
      <vt:lpstr>Gaseous-Tidal Hypothesis</vt:lpstr>
      <vt:lpstr>Slide 44</vt:lpstr>
      <vt:lpstr>Protoplanet Hypothesis</vt:lpstr>
    </vt:vector>
  </TitlesOfParts>
  <Company>genesis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EARTH AND LIFE SCIENCE: Universe and the Solar System</dc:title>
  <dc:creator>genesis agcaoili</dc:creator>
  <cp:lastModifiedBy>Intel Xeon Octacore</cp:lastModifiedBy>
  <cp:revision>31</cp:revision>
  <dcterms:created xsi:type="dcterms:W3CDTF">2016-06-17T09:27:56Z</dcterms:created>
  <dcterms:modified xsi:type="dcterms:W3CDTF">2016-06-22T09:15:09Z</dcterms:modified>
</cp:coreProperties>
</file>