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4E70-E1A7-4328-B9DE-8F5764E96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6F7BB-2526-469C-A3A7-E001FCBED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16184-C46D-4734-8DA0-8448715FA770}"/>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5" name="Footer Placeholder 4">
            <a:extLst>
              <a:ext uri="{FF2B5EF4-FFF2-40B4-BE49-F238E27FC236}">
                <a16:creationId xmlns:a16="http://schemas.microsoft.com/office/drawing/2014/main" id="{9E16FE20-C9EC-4963-89B0-DD081F7D9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C2543-700F-4521-A22C-11D446ADF11E}"/>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229602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4742-FAF4-4EC1-AEC3-E1640C5C5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E750BB-BA4F-49F4-9B33-A2E6E4B59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CAC85-95E3-474C-9B92-8A39C5E4332B}"/>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5" name="Footer Placeholder 4">
            <a:extLst>
              <a:ext uri="{FF2B5EF4-FFF2-40B4-BE49-F238E27FC236}">
                <a16:creationId xmlns:a16="http://schemas.microsoft.com/office/drawing/2014/main" id="{C0B94AA4-0874-42D1-A568-56644583C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B4DE3-FB1A-4E8C-86EC-ECFCD28FC142}"/>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3893281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FA60D-71D1-4CD6-921D-836DEB9925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7F3A7E-34CD-4440-99B9-92D0FD8776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758F3-10CF-4580-B5C6-78193203E0DF}"/>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5" name="Footer Placeholder 4">
            <a:extLst>
              <a:ext uri="{FF2B5EF4-FFF2-40B4-BE49-F238E27FC236}">
                <a16:creationId xmlns:a16="http://schemas.microsoft.com/office/drawing/2014/main" id="{8A8FA097-63D0-47F1-84F2-0D8D78541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AFBCE-E33E-49D9-BE6A-70FFA814005F}"/>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17064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F88E-176A-4684-8638-80B21F1891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FC41E-3157-4D52-8D10-3B526B466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23083-F6F3-4AE7-8C70-BAF8F750D22F}"/>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5" name="Footer Placeholder 4">
            <a:extLst>
              <a:ext uri="{FF2B5EF4-FFF2-40B4-BE49-F238E27FC236}">
                <a16:creationId xmlns:a16="http://schemas.microsoft.com/office/drawing/2014/main" id="{C9ECB0D9-B6F1-4325-87FE-212A04758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4F9A7-7D70-49E6-9D72-52561D2A9C04}"/>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33965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0550-47B6-4B18-9411-13B1D5D6F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1D5A6C-8B3A-4015-AF83-1BEF2A87A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F5E084-EDA5-4C3D-8CB3-35FE909BE73E}"/>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5" name="Footer Placeholder 4">
            <a:extLst>
              <a:ext uri="{FF2B5EF4-FFF2-40B4-BE49-F238E27FC236}">
                <a16:creationId xmlns:a16="http://schemas.microsoft.com/office/drawing/2014/main" id="{422D1129-776D-4588-A8EA-20332ADA0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B6719-E37B-4706-9A18-B5EEC4D18648}"/>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1289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DBAC-2C51-414D-9D58-664BB8B27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6299A-6ABA-4C63-8899-F2529A33C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3AF96-BAE2-45E0-AD14-B40BF3AF4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C64574-7AE1-4D86-819C-3A55299A0C81}"/>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6" name="Footer Placeholder 5">
            <a:extLst>
              <a:ext uri="{FF2B5EF4-FFF2-40B4-BE49-F238E27FC236}">
                <a16:creationId xmlns:a16="http://schemas.microsoft.com/office/drawing/2014/main" id="{7217251F-B9F1-4DBF-A534-F5B68F99B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0FC25-EF88-4433-AD9C-7BFE259603C6}"/>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316045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27D1-EBFE-4656-BBEA-A4424B89A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E97F9B-37FC-4EA9-9E13-DD5E40830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D5740-9CE9-4A56-B2AD-0362994D4F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84696-B538-440A-90CD-4791449B9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573CD-BD7F-4CBC-8792-95AD5B94C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73BF10-1895-42A0-A7A2-DDFA20BC153E}"/>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8" name="Footer Placeholder 7">
            <a:extLst>
              <a:ext uri="{FF2B5EF4-FFF2-40B4-BE49-F238E27FC236}">
                <a16:creationId xmlns:a16="http://schemas.microsoft.com/office/drawing/2014/main" id="{9136135B-4876-4FC7-83E5-D6659E6042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1AE96D-F5C7-496F-8067-1A9FA1A5E068}"/>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31449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82BA-91CA-4A22-9704-C5E726A17E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73FA2D-29E0-451A-AC9F-6B17C85DA7C5}"/>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4" name="Footer Placeholder 3">
            <a:extLst>
              <a:ext uri="{FF2B5EF4-FFF2-40B4-BE49-F238E27FC236}">
                <a16:creationId xmlns:a16="http://schemas.microsoft.com/office/drawing/2014/main" id="{A81ADE4E-CC40-4BA6-8771-CD277561AB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84115C-0006-4103-A92D-6A9D39D897D5}"/>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166034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3FDE90-92C1-4CCA-BAB3-A8B17C28A7F3}"/>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3" name="Footer Placeholder 2">
            <a:extLst>
              <a:ext uri="{FF2B5EF4-FFF2-40B4-BE49-F238E27FC236}">
                <a16:creationId xmlns:a16="http://schemas.microsoft.com/office/drawing/2014/main" id="{70B2E570-1A47-42B1-AD6B-B9901965A6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A6DEC-21DB-4F55-90AE-5990C3D5D0C1}"/>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162684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9464-EF60-4F2A-83E7-388188647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2A90F-E45D-463D-8E5F-5E52462D8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F8020-6A97-4E02-8170-EA5148C38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BB87E-4D72-4ED9-B1C1-E2B457941F39}"/>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6" name="Footer Placeholder 5">
            <a:extLst>
              <a:ext uri="{FF2B5EF4-FFF2-40B4-BE49-F238E27FC236}">
                <a16:creationId xmlns:a16="http://schemas.microsoft.com/office/drawing/2014/main" id="{45225E0B-A6C2-48D4-A603-C6F6A2F65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D7C35-FE97-4481-827A-F55E2FE7A183}"/>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417424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58AF-A19F-4B34-8708-F1AA3E8A0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4F187E-5674-4E3C-92B2-9165CD33F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215EC-C818-4F55-9AE6-5CD91B245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F5BDE-92B9-456D-8A2C-6707FF4B388B}"/>
              </a:ext>
            </a:extLst>
          </p:cNvPr>
          <p:cNvSpPr>
            <a:spLocks noGrp="1"/>
          </p:cNvSpPr>
          <p:nvPr>
            <p:ph type="dt" sz="half" idx="10"/>
          </p:nvPr>
        </p:nvSpPr>
        <p:spPr/>
        <p:txBody>
          <a:bodyPr/>
          <a:lstStyle/>
          <a:p>
            <a:fld id="{871817CD-88DC-4BF6-BF33-5788339992A0}" type="datetimeFigureOut">
              <a:rPr lang="en-US" smtClean="0"/>
              <a:t>3/12/2022</a:t>
            </a:fld>
            <a:endParaRPr lang="en-US"/>
          </a:p>
        </p:txBody>
      </p:sp>
      <p:sp>
        <p:nvSpPr>
          <p:cNvPr id="6" name="Footer Placeholder 5">
            <a:extLst>
              <a:ext uri="{FF2B5EF4-FFF2-40B4-BE49-F238E27FC236}">
                <a16:creationId xmlns:a16="http://schemas.microsoft.com/office/drawing/2014/main" id="{B37FA95F-426E-47DE-BDB1-BC356E0D3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FAC380-0BE2-4C06-AAFB-7A22214501F1}"/>
              </a:ext>
            </a:extLst>
          </p:cNvPr>
          <p:cNvSpPr>
            <a:spLocks noGrp="1"/>
          </p:cNvSpPr>
          <p:nvPr>
            <p:ph type="sldNum" sz="quarter" idx="12"/>
          </p:nvPr>
        </p:nvSpPr>
        <p:spPr/>
        <p:txBody>
          <a:bodyPr/>
          <a:lstStyle/>
          <a:p>
            <a:fld id="{A4B17345-2363-4EB2-BD35-2466BC9581A9}" type="slidenum">
              <a:rPr lang="en-US" smtClean="0"/>
              <a:t>‹#›</a:t>
            </a:fld>
            <a:endParaRPr lang="en-US"/>
          </a:p>
        </p:txBody>
      </p:sp>
    </p:spTree>
    <p:extLst>
      <p:ext uri="{BB962C8B-B14F-4D97-AF65-F5344CB8AC3E}">
        <p14:creationId xmlns:p14="http://schemas.microsoft.com/office/powerpoint/2010/main" val="32735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D1CFA6-2E76-4829-97DD-3BAA79F44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DD2102-63E5-4F68-A219-4F87F6854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F7C90-78B6-443E-8CD5-37BE5FBC5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817CD-88DC-4BF6-BF33-5788339992A0}" type="datetimeFigureOut">
              <a:rPr lang="en-US" smtClean="0"/>
              <a:t>3/12/2022</a:t>
            </a:fld>
            <a:endParaRPr lang="en-US"/>
          </a:p>
        </p:txBody>
      </p:sp>
      <p:sp>
        <p:nvSpPr>
          <p:cNvPr id="5" name="Footer Placeholder 4">
            <a:extLst>
              <a:ext uri="{FF2B5EF4-FFF2-40B4-BE49-F238E27FC236}">
                <a16:creationId xmlns:a16="http://schemas.microsoft.com/office/drawing/2014/main" id="{5C526BA1-24B5-4D6D-B676-A383B251C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5B48C1-1E33-4B35-A383-BAAE27D72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17345-2363-4EB2-BD35-2466BC9581A9}" type="slidenum">
              <a:rPr lang="en-US" smtClean="0"/>
              <a:t>‹#›</a:t>
            </a:fld>
            <a:endParaRPr lang="en-US"/>
          </a:p>
        </p:txBody>
      </p:sp>
    </p:spTree>
    <p:extLst>
      <p:ext uri="{BB962C8B-B14F-4D97-AF65-F5344CB8AC3E}">
        <p14:creationId xmlns:p14="http://schemas.microsoft.com/office/powerpoint/2010/main" val="44110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F6095-520A-4EE0-97FE-519525FED927}"/>
              </a:ext>
            </a:extLst>
          </p:cNvPr>
          <p:cNvSpPr txBox="1"/>
          <p:nvPr/>
        </p:nvSpPr>
        <p:spPr>
          <a:xfrm>
            <a:off x="3041542" y="1982450"/>
            <a:ext cx="6108916" cy="1446550"/>
          </a:xfrm>
          <a:prstGeom prst="rect">
            <a:avLst/>
          </a:prstGeom>
          <a:noFill/>
        </p:spPr>
        <p:txBody>
          <a:bodyPr wrap="none" rtlCol="0">
            <a:spAutoFit/>
          </a:bodyPr>
          <a:lstStyle/>
          <a:p>
            <a:pPr algn="ctr"/>
            <a:r>
              <a:rPr lang="en-US" sz="4400" b="1" dirty="0"/>
              <a:t>Eight Queens and </a:t>
            </a:r>
          </a:p>
          <a:p>
            <a:pPr algn="ctr"/>
            <a:r>
              <a:rPr lang="en-US" sz="4400" b="1" dirty="0"/>
              <a:t>Brute Force Using Python</a:t>
            </a:r>
          </a:p>
        </p:txBody>
      </p:sp>
    </p:spTree>
    <p:extLst>
      <p:ext uri="{BB962C8B-B14F-4D97-AF65-F5344CB8AC3E}">
        <p14:creationId xmlns:p14="http://schemas.microsoft.com/office/powerpoint/2010/main" val="111763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CBAD02-BB58-4A47-B39A-C267FE625ADD}"/>
              </a:ext>
            </a:extLst>
          </p:cNvPr>
          <p:cNvSpPr txBox="1"/>
          <p:nvPr/>
        </p:nvSpPr>
        <p:spPr>
          <a:xfrm>
            <a:off x="3046828" y="1601429"/>
            <a:ext cx="6098344" cy="2308324"/>
          </a:xfrm>
          <a:prstGeom prst="rect">
            <a:avLst/>
          </a:prstGeom>
          <a:noFill/>
        </p:spPr>
        <p:txBody>
          <a:bodyPr wrap="square">
            <a:spAutoFit/>
          </a:bodyPr>
          <a:lstStyle/>
          <a:p>
            <a:r>
              <a:rPr lang="en-US" sz="2400" b="1" dirty="0"/>
              <a:t>Wikipedia, “The eight queens puzzle is the problem of placing eight chess queens on an 8x8 chessboard so that no two queens attack each other. Thus, a solution requires that no two queens share the same row, column, or diagonal.</a:t>
            </a:r>
          </a:p>
        </p:txBody>
      </p:sp>
    </p:spTree>
    <p:extLst>
      <p:ext uri="{BB962C8B-B14F-4D97-AF65-F5344CB8AC3E}">
        <p14:creationId xmlns:p14="http://schemas.microsoft.com/office/powerpoint/2010/main" val="145955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4E8B73-DCE1-41D9-A847-41416C1D1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607" y="641399"/>
            <a:ext cx="5575202" cy="5575202"/>
          </a:xfrm>
          <a:prstGeom prst="rect">
            <a:avLst/>
          </a:prstGeom>
        </p:spPr>
      </p:pic>
    </p:spTree>
    <p:extLst>
      <p:ext uri="{BB962C8B-B14F-4D97-AF65-F5344CB8AC3E}">
        <p14:creationId xmlns:p14="http://schemas.microsoft.com/office/powerpoint/2010/main" val="94075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0F3786-BEE5-46B4-BC5B-BACE53FB5ED7}"/>
              </a:ext>
            </a:extLst>
          </p:cNvPr>
          <p:cNvSpPr txBox="1"/>
          <p:nvPr/>
        </p:nvSpPr>
        <p:spPr>
          <a:xfrm>
            <a:off x="2506246" y="1982450"/>
            <a:ext cx="6794917" cy="1446550"/>
          </a:xfrm>
          <a:prstGeom prst="rect">
            <a:avLst/>
          </a:prstGeom>
          <a:noFill/>
        </p:spPr>
        <p:txBody>
          <a:bodyPr wrap="square">
            <a:spAutoFit/>
          </a:bodyPr>
          <a:lstStyle/>
          <a:p>
            <a:pPr algn="ctr"/>
            <a:r>
              <a:rPr lang="en-US" sz="4400" b="1" dirty="0">
                <a:effectLst/>
              </a:rPr>
              <a:t>C(64,8)=</a:t>
            </a:r>
            <a:r>
              <a:rPr lang="en-US" sz="2400" b="1" dirty="0">
                <a:effectLst/>
              </a:rPr>
              <a:t>64</a:t>
            </a:r>
            <a:r>
              <a:rPr lang="en-US" sz="4400" b="1" dirty="0">
                <a:effectLst/>
              </a:rPr>
              <a:t>C</a:t>
            </a:r>
            <a:r>
              <a:rPr lang="en-US" sz="2400" b="1" dirty="0">
                <a:effectLst/>
              </a:rPr>
              <a:t>8</a:t>
            </a:r>
            <a:r>
              <a:rPr lang="en-US" sz="4400" b="1" dirty="0">
                <a:effectLst/>
              </a:rPr>
              <a:t>=64!/(8!⋅(64−8)!)=4,426,165,368</a:t>
            </a:r>
            <a:endParaRPr lang="en-US" sz="4400" b="1" dirty="0"/>
          </a:p>
        </p:txBody>
      </p:sp>
    </p:spTree>
    <p:extLst>
      <p:ext uri="{BB962C8B-B14F-4D97-AF65-F5344CB8AC3E}">
        <p14:creationId xmlns:p14="http://schemas.microsoft.com/office/powerpoint/2010/main" val="172520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CEEE8D-9564-4E0F-A865-55E559257AF0}"/>
              </a:ext>
            </a:extLst>
          </p:cNvPr>
          <p:cNvSpPr txBox="1"/>
          <p:nvPr/>
        </p:nvSpPr>
        <p:spPr>
          <a:xfrm>
            <a:off x="1012874" y="1871003"/>
            <a:ext cx="10364825" cy="2831544"/>
          </a:xfrm>
          <a:prstGeom prst="rect">
            <a:avLst/>
          </a:prstGeom>
          <a:noFill/>
        </p:spPr>
        <p:txBody>
          <a:bodyPr wrap="none" rtlCol="0">
            <a:spAutoFit/>
          </a:bodyPr>
          <a:lstStyle/>
          <a:p>
            <a:r>
              <a:rPr lang="en-US" sz="3200" b="1" dirty="0"/>
              <a:t>Observations:</a:t>
            </a:r>
          </a:p>
          <a:p>
            <a:r>
              <a:rPr lang="en-US" sz="3200" b="1" dirty="0"/>
              <a:t>1. No two queens share a column. </a:t>
            </a:r>
            <a:br>
              <a:rPr lang="en-US" sz="3200" b="1" dirty="0"/>
            </a:br>
            <a:r>
              <a:rPr lang="en-US" sz="3200" b="1" dirty="0"/>
              <a:t>2. No two queens share a row. </a:t>
            </a:r>
            <a:br>
              <a:rPr lang="en-US" sz="3200" b="1" dirty="0"/>
            </a:br>
            <a:r>
              <a:rPr lang="en-US" sz="3200" b="1" dirty="0"/>
              <a:t>3. No two queens share a top-right to left-bottom diagonal. </a:t>
            </a:r>
            <a:br>
              <a:rPr lang="en-US" sz="3200" b="1" dirty="0"/>
            </a:br>
            <a:r>
              <a:rPr lang="en-US" sz="3200" b="1" dirty="0"/>
              <a:t>4. No two queens share a top-left to bottom-right diagonal.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5342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4AD7B6-4D9A-4098-B9B3-3007ACCA94A7}"/>
              </a:ext>
            </a:extLst>
          </p:cNvPr>
          <p:cNvSpPr txBox="1"/>
          <p:nvPr/>
        </p:nvSpPr>
        <p:spPr>
          <a:xfrm>
            <a:off x="1289539" y="435249"/>
            <a:ext cx="4806461" cy="5509200"/>
          </a:xfrm>
          <a:prstGeom prst="rect">
            <a:avLst/>
          </a:prstGeom>
          <a:noFill/>
        </p:spPr>
        <p:txBody>
          <a:bodyPr wrap="square">
            <a:spAutoFit/>
          </a:bodyPr>
          <a:lstStyle/>
          <a:p>
            <a:r>
              <a:rPr lang="en-US" sz="4400" b="1" dirty="0"/>
              <a:t> .   .   . Q   .   .   .   .</a:t>
            </a:r>
          </a:p>
          <a:p>
            <a:r>
              <a:rPr lang="en-US" sz="4400" b="1" dirty="0"/>
              <a:t> Q .   .   .   .   .   .   .</a:t>
            </a:r>
          </a:p>
          <a:p>
            <a:r>
              <a:rPr lang="en-US" sz="4400" b="1" dirty="0"/>
              <a:t> .   .   .   .   Q .   .   .</a:t>
            </a:r>
          </a:p>
          <a:p>
            <a:r>
              <a:rPr lang="en-US" sz="4400" b="1" dirty="0"/>
              <a:t> .   .   .   .   .   .   .  Q</a:t>
            </a:r>
          </a:p>
          <a:p>
            <a:r>
              <a:rPr lang="en-US" sz="4400" b="1" dirty="0"/>
              <a:t> .   .   .   .   .   Q .   .</a:t>
            </a:r>
          </a:p>
          <a:p>
            <a:r>
              <a:rPr lang="en-US" sz="4400" b="1" dirty="0"/>
              <a:t> .   .  Q  .   .   .   .   .</a:t>
            </a:r>
          </a:p>
          <a:p>
            <a:r>
              <a:rPr lang="en-US" sz="4400" b="1" dirty="0"/>
              <a:t> .   .   .   .   .   .  Q  .</a:t>
            </a:r>
          </a:p>
          <a:p>
            <a:r>
              <a:rPr lang="en-US" sz="4400" b="1" dirty="0"/>
              <a:t> .  Q  .   .   .   .   .   .</a:t>
            </a:r>
          </a:p>
        </p:txBody>
      </p:sp>
      <p:sp>
        <p:nvSpPr>
          <p:cNvPr id="8" name="TextBox 7">
            <a:extLst>
              <a:ext uri="{FF2B5EF4-FFF2-40B4-BE49-F238E27FC236}">
                <a16:creationId xmlns:a16="http://schemas.microsoft.com/office/drawing/2014/main" id="{94D422A1-FFE1-48C0-84D4-41E3D65E4274}"/>
              </a:ext>
            </a:extLst>
          </p:cNvPr>
          <p:cNvSpPr txBox="1"/>
          <p:nvPr/>
        </p:nvSpPr>
        <p:spPr>
          <a:xfrm>
            <a:off x="9655128" y="587649"/>
            <a:ext cx="901209" cy="5509200"/>
          </a:xfrm>
          <a:prstGeom prst="rect">
            <a:avLst/>
          </a:prstGeom>
          <a:noFill/>
        </p:spPr>
        <p:txBody>
          <a:bodyPr wrap="none" rtlCol="0">
            <a:spAutoFit/>
          </a:bodyPr>
          <a:lstStyle/>
          <a:p>
            <a:r>
              <a:rPr lang="en-US" sz="4400" b="1" dirty="0"/>
              <a:t>4,1</a:t>
            </a:r>
          </a:p>
          <a:p>
            <a:r>
              <a:rPr lang="en-US" sz="4400" b="1" dirty="0"/>
              <a:t>1,2</a:t>
            </a:r>
          </a:p>
          <a:p>
            <a:r>
              <a:rPr lang="en-US" sz="4400" b="1" dirty="0"/>
              <a:t>5,3</a:t>
            </a:r>
          </a:p>
          <a:p>
            <a:r>
              <a:rPr lang="en-US" sz="4400" b="1" dirty="0"/>
              <a:t>8,4</a:t>
            </a:r>
          </a:p>
          <a:p>
            <a:r>
              <a:rPr lang="en-US" sz="4400" b="1" dirty="0"/>
              <a:t>6,5</a:t>
            </a:r>
          </a:p>
          <a:p>
            <a:r>
              <a:rPr lang="en-US" sz="4400" b="1" dirty="0"/>
              <a:t>3,6</a:t>
            </a:r>
          </a:p>
          <a:p>
            <a:r>
              <a:rPr lang="en-US" sz="4400" b="1" dirty="0"/>
              <a:t>7,7</a:t>
            </a:r>
          </a:p>
          <a:p>
            <a:r>
              <a:rPr lang="en-US" sz="4400" b="1" dirty="0"/>
              <a:t>2,8</a:t>
            </a:r>
          </a:p>
        </p:txBody>
      </p:sp>
      <p:sp>
        <p:nvSpPr>
          <p:cNvPr id="9" name="TextBox 8">
            <a:extLst>
              <a:ext uri="{FF2B5EF4-FFF2-40B4-BE49-F238E27FC236}">
                <a16:creationId xmlns:a16="http://schemas.microsoft.com/office/drawing/2014/main" id="{24ADB627-FB37-45E8-9D29-AF44D9D77D0A}"/>
              </a:ext>
            </a:extLst>
          </p:cNvPr>
          <p:cNvSpPr txBox="1"/>
          <p:nvPr/>
        </p:nvSpPr>
        <p:spPr>
          <a:xfrm>
            <a:off x="8020931" y="587649"/>
            <a:ext cx="470000" cy="5509200"/>
          </a:xfrm>
          <a:prstGeom prst="rect">
            <a:avLst/>
          </a:prstGeom>
          <a:noFill/>
        </p:spPr>
        <p:txBody>
          <a:bodyPr wrap="none" rtlCol="0">
            <a:spAutoFit/>
          </a:bodyPr>
          <a:lstStyle/>
          <a:p>
            <a:r>
              <a:rPr lang="en-US" sz="4400" b="1" dirty="0"/>
              <a:t>4</a:t>
            </a:r>
          </a:p>
          <a:p>
            <a:r>
              <a:rPr lang="en-US" sz="4400" b="1" dirty="0"/>
              <a:t>1</a:t>
            </a:r>
          </a:p>
          <a:p>
            <a:r>
              <a:rPr lang="en-US" sz="4400" b="1" dirty="0"/>
              <a:t>5</a:t>
            </a:r>
          </a:p>
          <a:p>
            <a:r>
              <a:rPr lang="en-US" sz="4400" b="1" dirty="0"/>
              <a:t>8</a:t>
            </a:r>
          </a:p>
          <a:p>
            <a:r>
              <a:rPr lang="en-US" sz="4400" b="1" dirty="0"/>
              <a:t>6</a:t>
            </a:r>
          </a:p>
          <a:p>
            <a:r>
              <a:rPr lang="en-US" sz="4400" b="1" dirty="0"/>
              <a:t>3</a:t>
            </a:r>
          </a:p>
          <a:p>
            <a:r>
              <a:rPr lang="en-US" sz="4400" b="1" dirty="0"/>
              <a:t>7</a:t>
            </a:r>
          </a:p>
          <a:p>
            <a:r>
              <a:rPr lang="en-US" sz="4400" b="1" dirty="0"/>
              <a:t>2</a:t>
            </a:r>
          </a:p>
        </p:txBody>
      </p:sp>
      <p:cxnSp>
        <p:nvCxnSpPr>
          <p:cNvPr id="11" name="Straight Arrow Connector 10">
            <a:extLst>
              <a:ext uri="{FF2B5EF4-FFF2-40B4-BE49-F238E27FC236}">
                <a16:creationId xmlns:a16="http://schemas.microsoft.com/office/drawing/2014/main" id="{26DF2822-EA8F-4A75-92C3-35260D05FA24}"/>
              </a:ext>
            </a:extLst>
          </p:cNvPr>
          <p:cNvCxnSpPr>
            <a:cxnSpLocks/>
          </p:cNvCxnSpPr>
          <p:nvPr/>
        </p:nvCxnSpPr>
        <p:spPr>
          <a:xfrm flipH="1">
            <a:off x="1016975" y="88890"/>
            <a:ext cx="47243" cy="64431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F7072B-E9C8-4855-B8B3-BB806F5E1CFC}"/>
              </a:ext>
            </a:extLst>
          </p:cNvPr>
          <p:cNvCxnSpPr>
            <a:cxnSpLocks/>
          </p:cNvCxnSpPr>
          <p:nvPr/>
        </p:nvCxnSpPr>
        <p:spPr>
          <a:xfrm>
            <a:off x="323558" y="435249"/>
            <a:ext cx="66962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95973D-638C-41F3-8274-9B322D965F4B}"/>
              </a:ext>
            </a:extLst>
          </p:cNvPr>
          <p:cNvSpPr txBox="1"/>
          <p:nvPr/>
        </p:nvSpPr>
        <p:spPr>
          <a:xfrm>
            <a:off x="6408891" y="473610"/>
            <a:ext cx="495649" cy="769441"/>
          </a:xfrm>
          <a:prstGeom prst="rect">
            <a:avLst/>
          </a:prstGeom>
          <a:noFill/>
        </p:spPr>
        <p:txBody>
          <a:bodyPr wrap="none" rtlCol="0">
            <a:spAutoFit/>
          </a:bodyPr>
          <a:lstStyle/>
          <a:p>
            <a:r>
              <a:rPr lang="en-US" sz="4400" b="1" dirty="0"/>
              <a:t>X</a:t>
            </a:r>
          </a:p>
        </p:txBody>
      </p:sp>
      <p:sp>
        <p:nvSpPr>
          <p:cNvPr id="20" name="TextBox 19">
            <a:extLst>
              <a:ext uri="{FF2B5EF4-FFF2-40B4-BE49-F238E27FC236}">
                <a16:creationId xmlns:a16="http://schemas.microsoft.com/office/drawing/2014/main" id="{69A1785C-82C8-4970-8293-A29AFFC13623}"/>
              </a:ext>
            </a:extLst>
          </p:cNvPr>
          <p:cNvSpPr txBox="1"/>
          <p:nvPr/>
        </p:nvSpPr>
        <p:spPr>
          <a:xfrm>
            <a:off x="1064218" y="6078975"/>
            <a:ext cx="495649" cy="769441"/>
          </a:xfrm>
          <a:prstGeom prst="rect">
            <a:avLst/>
          </a:prstGeom>
          <a:noFill/>
        </p:spPr>
        <p:txBody>
          <a:bodyPr wrap="none" rtlCol="0">
            <a:spAutoFit/>
          </a:bodyPr>
          <a:lstStyle/>
          <a:p>
            <a:r>
              <a:rPr lang="en-US" sz="4400" b="1" dirty="0"/>
              <a:t>Y</a:t>
            </a:r>
          </a:p>
        </p:txBody>
      </p:sp>
      <p:sp>
        <p:nvSpPr>
          <p:cNvPr id="21" name="TextBox 20">
            <a:extLst>
              <a:ext uri="{FF2B5EF4-FFF2-40B4-BE49-F238E27FC236}">
                <a16:creationId xmlns:a16="http://schemas.microsoft.com/office/drawing/2014/main" id="{68BD6F24-4F5D-402B-AB82-096868EE6D81}"/>
              </a:ext>
            </a:extLst>
          </p:cNvPr>
          <p:cNvSpPr txBox="1"/>
          <p:nvPr/>
        </p:nvSpPr>
        <p:spPr>
          <a:xfrm>
            <a:off x="8038047" y="-8290"/>
            <a:ext cx="495649" cy="769441"/>
          </a:xfrm>
          <a:prstGeom prst="rect">
            <a:avLst/>
          </a:prstGeom>
          <a:noFill/>
        </p:spPr>
        <p:txBody>
          <a:bodyPr wrap="none" rtlCol="0">
            <a:spAutoFit/>
          </a:bodyPr>
          <a:lstStyle/>
          <a:p>
            <a:r>
              <a:rPr lang="en-US" sz="4400" b="1" dirty="0"/>
              <a:t>X</a:t>
            </a:r>
          </a:p>
        </p:txBody>
      </p:sp>
      <p:sp>
        <p:nvSpPr>
          <p:cNvPr id="22" name="TextBox 21">
            <a:extLst>
              <a:ext uri="{FF2B5EF4-FFF2-40B4-BE49-F238E27FC236}">
                <a16:creationId xmlns:a16="http://schemas.microsoft.com/office/drawing/2014/main" id="{B929A03A-F73B-4C62-A017-30445EA08C37}"/>
              </a:ext>
            </a:extLst>
          </p:cNvPr>
          <p:cNvSpPr txBox="1"/>
          <p:nvPr/>
        </p:nvSpPr>
        <p:spPr>
          <a:xfrm>
            <a:off x="9612363" y="0"/>
            <a:ext cx="900696" cy="769441"/>
          </a:xfrm>
          <a:prstGeom prst="rect">
            <a:avLst/>
          </a:prstGeom>
          <a:noFill/>
        </p:spPr>
        <p:txBody>
          <a:bodyPr wrap="none" rtlCol="0">
            <a:spAutoFit/>
          </a:bodyPr>
          <a:lstStyle/>
          <a:p>
            <a:r>
              <a:rPr lang="en-US" sz="4400" b="1" dirty="0"/>
              <a:t>X,Y</a:t>
            </a:r>
          </a:p>
        </p:txBody>
      </p:sp>
    </p:spTree>
    <p:extLst>
      <p:ext uri="{BB962C8B-B14F-4D97-AF65-F5344CB8AC3E}">
        <p14:creationId xmlns:p14="http://schemas.microsoft.com/office/powerpoint/2010/main" val="141499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4AD7B6-4D9A-4098-B9B3-3007ACCA94A7}"/>
              </a:ext>
            </a:extLst>
          </p:cNvPr>
          <p:cNvSpPr txBox="1"/>
          <p:nvPr/>
        </p:nvSpPr>
        <p:spPr>
          <a:xfrm>
            <a:off x="1289539" y="435249"/>
            <a:ext cx="4806461" cy="5509200"/>
          </a:xfrm>
          <a:prstGeom prst="rect">
            <a:avLst/>
          </a:prstGeom>
          <a:noFill/>
        </p:spPr>
        <p:txBody>
          <a:bodyPr wrap="square">
            <a:spAutoFit/>
          </a:bodyPr>
          <a:lstStyle/>
          <a:p>
            <a:r>
              <a:rPr lang="en-US" sz="4400" b="1" dirty="0"/>
              <a:t> .   .   . Q   .   .   .   .</a:t>
            </a:r>
          </a:p>
          <a:p>
            <a:r>
              <a:rPr lang="en-US" sz="4400" b="1" dirty="0"/>
              <a:t> Q .   .   .   .   .   .   .</a:t>
            </a:r>
          </a:p>
          <a:p>
            <a:r>
              <a:rPr lang="en-US" sz="4400" b="1" dirty="0"/>
              <a:t> .   .   .   .   Q .   .   .</a:t>
            </a:r>
          </a:p>
          <a:p>
            <a:r>
              <a:rPr lang="en-US" sz="4400" b="1" dirty="0"/>
              <a:t> .   .   .   .   .   .   .  Q</a:t>
            </a:r>
          </a:p>
          <a:p>
            <a:r>
              <a:rPr lang="en-US" sz="4400" b="1" dirty="0"/>
              <a:t> .   .   .   .   .   Q .   .</a:t>
            </a:r>
          </a:p>
          <a:p>
            <a:r>
              <a:rPr lang="en-US" sz="4400" b="1" dirty="0"/>
              <a:t> .   .  Q  .   .   .   .   .</a:t>
            </a:r>
          </a:p>
          <a:p>
            <a:r>
              <a:rPr lang="en-US" sz="4400" b="1" dirty="0"/>
              <a:t> .   .   .   .   .   .  Q  .</a:t>
            </a:r>
          </a:p>
          <a:p>
            <a:r>
              <a:rPr lang="en-US" sz="4400" b="1" dirty="0"/>
              <a:t> .  Q  .   .   .   .   .   .</a:t>
            </a:r>
          </a:p>
        </p:txBody>
      </p:sp>
      <p:cxnSp>
        <p:nvCxnSpPr>
          <p:cNvPr id="11" name="Straight Arrow Connector 10">
            <a:extLst>
              <a:ext uri="{FF2B5EF4-FFF2-40B4-BE49-F238E27FC236}">
                <a16:creationId xmlns:a16="http://schemas.microsoft.com/office/drawing/2014/main" id="{26DF2822-EA8F-4A75-92C3-35260D05FA24}"/>
              </a:ext>
            </a:extLst>
          </p:cNvPr>
          <p:cNvCxnSpPr>
            <a:cxnSpLocks/>
          </p:cNvCxnSpPr>
          <p:nvPr/>
        </p:nvCxnSpPr>
        <p:spPr>
          <a:xfrm flipH="1">
            <a:off x="1016975" y="88890"/>
            <a:ext cx="47243" cy="64431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F7072B-E9C8-4855-B8B3-BB806F5E1CFC}"/>
              </a:ext>
            </a:extLst>
          </p:cNvPr>
          <p:cNvCxnSpPr>
            <a:cxnSpLocks/>
          </p:cNvCxnSpPr>
          <p:nvPr/>
        </p:nvCxnSpPr>
        <p:spPr>
          <a:xfrm>
            <a:off x="323558" y="435249"/>
            <a:ext cx="66962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95973D-638C-41F3-8274-9B322D965F4B}"/>
              </a:ext>
            </a:extLst>
          </p:cNvPr>
          <p:cNvSpPr txBox="1"/>
          <p:nvPr/>
        </p:nvSpPr>
        <p:spPr>
          <a:xfrm>
            <a:off x="6408891" y="473610"/>
            <a:ext cx="495649" cy="769441"/>
          </a:xfrm>
          <a:prstGeom prst="rect">
            <a:avLst/>
          </a:prstGeom>
          <a:noFill/>
        </p:spPr>
        <p:txBody>
          <a:bodyPr wrap="none" rtlCol="0">
            <a:spAutoFit/>
          </a:bodyPr>
          <a:lstStyle/>
          <a:p>
            <a:r>
              <a:rPr lang="en-US" sz="4400" b="1" dirty="0"/>
              <a:t>X</a:t>
            </a:r>
          </a:p>
        </p:txBody>
      </p:sp>
      <p:sp>
        <p:nvSpPr>
          <p:cNvPr id="20" name="TextBox 19">
            <a:extLst>
              <a:ext uri="{FF2B5EF4-FFF2-40B4-BE49-F238E27FC236}">
                <a16:creationId xmlns:a16="http://schemas.microsoft.com/office/drawing/2014/main" id="{69A1785C-82C8-4970-8293-A29AFFC13623}"/>
              </a:ext>
            </a:extLst>
          </p:cNvPr>
          <p:cNvSpPr txBox="1"/>
          <p:nvPr/>
        </p:nvSpPr>
        <p:spPr>
          <a:xfrm>
            <a:off x="1064218" y="6078975"/>
            <a:ext cx="495649" cy="769441"/>
          </a:xfrm>
          <a:prstGeom prst="rect">
            <a:avLst/>
          </a:prstGeom>
          <a:noFill/>
        </p:spPr>
        <p:txBody>
          <a:bodyPr wrap="none" rtlCol="0">
            <a:spAutoFit/>
          </a:bodyPr>
          <a:lstStyle/>
          <a:p>
            <a:r>
              <a:rPr lang="en-US" sz="4400" b="1" dirty="0"/>
              <a:t>Y</a:t>
            </a:r>
          </a:p>
        </p:txBody>
      </p:sp>
      <p:sp>
        <p:nvSpPr>
          <p:cNvPr id="4" name="TextBox 3">
            <a:extLst>
              <a:ext uri="{FF2B5EF4-FFF2-40B4-BE49-F238E27FC236}">
                <a16:creationId xmlns:a16="http://schemas.microsoft.com/office/drawing/2014/main" id="{59C12250-2846-43EE-8F67-1868B6D2E573}"/>
              </a:ext>
            </a:extLst>
          </p:cNvPr>
          <p:cNvSpPr txBox="1"/>
          <p:nvPr/>
        </p:nvSpPr>
        <p:spPr>
          <a:xfrm>
            <a:off x="8932985" y="1012874"/>
            <a:ext cx="3071446" cy="2031325"/>
          </a:xfrm>
          <a:prstGeom prst="rect">
            <a:avLst/>
          </a:prstGeom>
          <a:noFill/>
        </p:spPr>
        <p:txBody>
          <a:bodyPr wrap="square" rtlCol="0">
            <a:spAutoFit/>
          </a:bodyPr>
          <a:lstStyle/>
          <a:p>
            <a:r>
              <a:rPr lang="en-US" dirty="0"/>
              <a:t>X, Y</a:t>
            </a:r>
          </a:p>
          <a:p>
            <a:r>
              <a:rPr lang="en-US" dirty="0"/>
              <a:t>4,1 &gt;&gt; x0 = 4, y0 = 1</a:t>
            </a:r>
          </a:p>
          <a:p>
            <a:r>
              <a:rPr lang="en-US" dirty="0"/>
              <a:t>3,2 &gt;&gt; x1 = 3, y1 = 2</a:t>
            </a:r>
          </a:p>
          <a:p>
            <a:r>
              <a:rPr lang="en-US" dirty="0"/>
              <a:t>1,4</a:t>
            </a:r>
          </a:p>
          <a:p>
            <a:r>
              <a:rPr lang="en-US" dirty="0"/>
              <a:t>            dx = abs (x1 – x0) = 1</a:t>
            </a:r>
          </a:p>
          <a:p>
            <a:r>
              <a:rPr lang="en-US" dirty="0"/>
              <a:t>            </a:t>
            </a:r>
            <a:r>
              <a:rPr lang="en-US" dirty="0" err="1"/>
              <a:t>dy</a:t>
            </a:r>
            <a:r>
              <a:rPr lang="en-US" dirty="0"/>
              <a:t> = abs (y1 – y0) = 1</a:t>
            </a:r>
          </a:p>
          <a:p>
            <a:r>
              <a:rPr lang="en-US" dirty="0"/>
              <a:t>            dx = </a:t>
            </a:r>
            <a:r>
              <a:rPr lang="en-US" dirty="0" err="1"/>
              <a:t>dy</a:t>
            </a:r>
            <a:endParaRPr lang="en-US" dirty="0"/>
          </a:p>
        </p:txBody>
      </p:sp>
    </p:spTree>
    <p:extLst>
      <p:ext uri="{BB962C8B-B14F-4D97-AF65-F5344CB8AC3E}">
        <p14:creationId xmlns:p14="http://schemas.microsoft.com/office/powerpoint/2010/main" val="238837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364DCD-A592-4569-B909-24C5613DC4C6}"/>
              </a:ext>
            </a:extLst>
          </p:cNvPr>
          <p:cNvSpPr txBox="1"/>
          <p:nvPr/>
        </p:nvSpPr>
        <p:spPr>
          <a:xfrm>
            <a:off x="2627141" y="1951672"/>
            <a:ext cx="6098344" cy="2308324"/>
          </a:xfrm>
          <a:prstGeom prst="rect">
            <a:avLst/>
          </a:prstGeom>
          <a:noFill/>
        </p:spPr>
        <p:txBody>
          <a:bodyPr wrap="square">
            <a:spAutoFit/>
          </a:bodyPr>
          <a:lstStyle/>
          <a:p>
            <a:r>
              <a:rPr lang="en-US" sz="2400" b="1" dirty="0"/>
              <a:t>Arrangements of 1 queen per row. </a:t>
            </a:r>
            <a:r>
              <a:rPr lang="en-US" sz="2400" dirty="0"/>
              <a:t>If we restrict one queen per row, each queen has 8 possible places, so the total arrangements is 8⁸ = </a:t>
            </a:r>
            <a:r>
              <a:rPr lang="en-US" sz="2400" b="1" dirty="0"/>
              <a:t>16,777,216</a:t>
            </a:r>
            <a:r>
              <a:rPr lang="en-US" sz="2400" dirty="0"/>
              <a:t> ways. This is approximately 264 times better than the previous one. In python, this can be achieved by nested for loops.</a:t>
            </a:r>
          </a:p>
        </p:txBody>
      </p:sp>
    </p:spTree>
    <p:extLst>
      <p:ext uri="{BB962C8B-B14F-4D97-AF65-F5344CB8AC3E}">
        <p14:creationId xmlns:p14="http://schemas.microsoft.com/office/powerpoint/2010/main" val="359716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F393C2-DE0B-4A92-80B4-3F15E22DE630}"/>
              </a:ext>
            </a:extLst>
          </p:cNvPr>
          <p:cNvSpPr txBox="1"/>
          <p:nvPr/>
        </p:nvSpPr>
        <p:spPr>
          <a:xfrm>
            <a:off x="2556803" y="1537625"/>
            <a:ext cx="6098344" cy="3416320"/>
          </a:xfrm>
          <a:prstGeom prst="rect">
            <a:avLst/>
          </a:prstGeom>
          <a:noFill/>
        </p:spPr>
        <p:txBody>
          <a:bodyPr wrap="square">
            <a:spAutoFit/>
          </a:bodyPr>
          <a:lstStyle/>
          <a:p>
            <a:r>
              <a:rPr lang="en-US" sz="2400" b="1" dirty="0"/>
              <a:t>Permutations of 8 queens, 1 queen per row. </a:t>
            </a:r>
            <a:r>
              <a:rPr lang="en-US" sz="2400" dirty="0"/>
              <a:t>Can we do better than the previous? Of course! If we only take care of the permutations of the numbers 1 to 8, and map the first place to row 1, the second place to row 2, and so on, we do not worry anymore about being in the same row or being in the same column. The total arrangements in this case is 8! = </a:t>
            </a:r>
            <a:r>
              <a:rPr lang="en-US" sz="2400" b="1" dirty="0"/>
              <a:t>40,320, </a:t>
            </a:r>
            <a:r>
              <a:rPr lang="en-US" sz="2400" dirty="0"/>
              <a:t>which is 416 times better than the previous!</a:t>
            </a:r>
          </a:p>
        </p:txBody>
      </p:sp>
    </p:spTree>
    <p:extLst>
      <p:ext uri="{BB962C8B-B14F-4D97-AF65-F5344CB8AC3E}">
        <p14:creationId xmlns:p14="http://schemas.microsoft.com/office/powerpoint/2010/main" val="1832429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483</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lichu01</dc:creator>
  <cp:lastModifiedBy>lichu01</cp:lastModifiedBy>
  <cp:revision>4</cp:revision>
  <dcterms:created xsi:type="dcterms:W3CDTF">2022-03-12T14:18:35Z</dcterms:created>
  <dcterms:modified xsi:type="dcterms:W3CDTF">2022-03-12T16:56:09Z</dcterms:modified>
</cp:coreProperties>
</file>