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56" r:id="rId3"/>
    <p:sldId id="257" r:id="rId4"/>
    <p:sldId id="259" r:id="rId5"/>
    <p:sldId id="260" r:id="rId6"/>
    <p:sldId id="258" r:id="rId7"/>
    <p:sldId id="261" r:id="rId8"/>
    <p:sldId id="262" r:id="rId9"/>
    <p:sldId id="263" r:id="rId10"/>
    <p:sldId id="264" r:id="rId11"/>
    <p:sldId id="265" r:id="rId12"/>
    <p:sldId id="266"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80"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geeksforgeeks.org/category/data-structures/matrix/"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Chess" TargetMode="External"/><Relationship Id="rId2" Type="http://schemas.openxmlformats.org/officeDocument/2006/relationships/hyperlink" Target="https://en.wikipedia.org/wiki/Eight_queens_puzzle" TargetMode="External"/><Relationship Id="rId1" Type="http://schemas.openxmlformats.org/officeDocument/2006/relationships/slideLayout" Target="../slideLayouts/slideLayout2.xml"/><Relationship Id="rId5" Type="http://schemas.openxmlformats.org/officeDocument/2006/relationships/hyperlink" Target="https://en.wikipedia.org/wiki/Chessboard" TargetMode="External"/><Relationship Id="rId4" Type="http://schemas.openxmlformats.org/officeDocument/2006/relationships/hyperlink" Target="https://en.wikipedia.org/wiki/Queen_(chess)"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www.geeksforgeeks.org/category/data-structures/matrix/"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www.geeksforgeeks.org/functions-in-c/" TargetMode="External"/><Relationship Id="rId3" Type="http://schemas.openxmlformats.org/officeDocument/2006/relationships/hyperlink" Target="http://www.geeksforgeeks.org/backtracking-algorithms/" TargetMode="External"/><Relationship Id="rId7" Type="http://schemas.openxmlformats.org/officeDocument/2006/relationships/hyperlink" Target="https://www.geeksforgeeks.org/how-to-find-size-of-array-in-cc-without-using-sizeof-operator/" TargetMode="External"/><Relationship Id="rId2" Type="http://schemas.openxmlformats.org/officeDocument/2006/relationships/hyperlink" Target="http://www.geeksforgeeks.org/recursion/" TargetMode="External"/><Relationship Id="rId1" Type="http://schemas.openxmlformats.org/officeDocument/2006/relationships/slideLayout" Target="../slideLayouts/slideLayout2.xml"/><Relationship Id="rId6" Type="http://schemas.openxmlformats.org/officeDocument/2006/relationships/hyperlink" Target="https://www.geeksforgeeks.org/c-function-argument-return-values/" TargetMode="External"/><Relationship Id="rId5" Type="http://schemas.openxmlformats.org/officeDocument/2006/relationships/hyperlink" Target="https://www.geeksforgeeks.org/recursive-functions/" TargetMode="External"/><Relationship Id="rId4" Type="http://schemas.openxmlformats.org/officeDocument/2006/relationships/hyperlink" Target="https://www.geeksforgeeks.org/arrays-in-c-cpp/"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www.geeksforgeeks.org/tag/backtracki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0600" y="2209800"/>
            <a:ext cx="6858000" cy="1754326"/>
          </a:xfrm>
          <a:prstGeom prst="rect">
            <a:avLst/>
          </a:prstGeom>
          <a:noFill/>
        </p:spPr>
        <p:txBody>
          <a:bodyPr wrap="square" rtlCol="0">
            <a:spAutoFit/>
          </a:bodyPr>
          <a:lstStyle/>
          <a:p>
            <a:pPr algn="ctr"/>
            <a:r>
              <a:rPr lang="en-US" sz="5400" b="1" dirty="0" err="1"/>
              <a:t>Minimax</a:t>
            </a:r>
            <a:r>
              <a:rPr lang="en-US" sz="5400" b="1" dirty="0"/>
              <a:t> Algorithm in Game </a:t>
            </a:r>
            <a:r>
              <a:rPr lang="en-US" sz="5400" b="1" dirty="0" smtClean="0"/>
              <a:t>Theory</a:t>
            </a:r>
            <a:endParaRPr lang="en-US" sz="5400" b="1" dirty="0"/>
          </a:p>
        </p:txBody>
      </p:sp>
    </p:spTree>
    <p:extLst>
      <p:ext uri="{BB962C8B-B14F-4D97-AF65-F5344CB8AC3E}">
        <p14:creationId xmlns:p14="http://schemas.microsoft.com/office/powerpoint/2010/main" val="3547839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1219200"/>
            <a:ext cx="8001000" cy="5078313"/>
          </a:xfrm>
          <a:prstGeom prst="rect">
            <a:avLst/>
          </a:prstGeom>
          <a:noFill/>
        </p:spPr>
        <p:txBody>
          <a:bodyPr wrap="square" rtlCol="0">
            <a:spAutoFit/>
          </a:bodyPr>
          <a:lstStyle/>
          <a:p>
            <a:r>
              <a:rPr lang="en-US" sz="3200" b="1" dirty="0" smtClean="0"/>
              <a:t>Using Backtracking: </a:t>
            </a:r>
            <a:r>
              <a:rPr lang="en-US" sz="3200" b="1" dirty="0"/>
              <a:t>it tries all possible moves, then backtracks and makes a decision. </a:t>
            </a:r>
            <a:br>
              <a:rPr lang="en-US" sz="3200" b="1" dirty="0"/>
            </a:br>
            <a:r>
              <a:rPr lang="en-US" dirty="0"/>
              <a:t> </a:t>
            </a:r>
          </a:p>
          <a:p>
            <a:pPr marL="285750" indent="-285750">
              <a:buFont typeface="Wingdings" pitchFamily="2" charset="2"/>
              <a:buChar char="v"/>
            </a:pPr>
            <a:r>
              <a:rPr lang="en-US" sz="2800" b="1" dirty="0" err="1" smtClean="0"/>
              <a:t>Maximizer</a:t>
            </a:r>
            <a:r>
              <a:rPr lang="en-US" sz="2800" b="1" dirty="0" smtClean="0"/>
              <a:t> </a:t>
            </a:r>
            <a:r>
              <a:rPr lang="en-US" sz="2800" b="1" dirty="0"/>
              <a:t>goes LEFT: It is now the minimizers turn. The minimizer now has a choice between 3 and 5. Being the minimizer it will definitely choose the least among both, that is </a:t>
            </a:r>
            <a:r>
              <a:rPr lang="en-US" sz="2800" b="1" dirty="0" smtClean="0"/>
              <a:t>3</a:t>
            </a:r>
          </a:p>
          <a:p>
            <a:pPr marL="285750" indent="-285750">
              <a:buFont typeface="Wingdings" pitchFamily="2" charset="2"/>
              <a:buChar char="v"/>
            </a:pPr>
            <a:r>
              <a:rPr lang="en-US" sz="2800" b="1" dirty="0" err="1" smtClean="0"/>
              <a:t>Maximizer</a:t>
            </a:r>
            <a:r>
              <a:rPr lang="en-US" sz="2800" b="1" dirty="0" smtClean="0"/>
              <a:t> </a:t>
            </a:r>
            <a:r>
              <a:rPr lang="en-US" sz="2800" b="1" dirty="0"/>
              <a:t>goes RIGHT: It is now the minimizers turn. The minimizer now has a choice between 2 and 9. He will choose 2 as it is the least among the two values.</a:t>
            </a:r>
          </a:p>
          <a:p>
            <a:endParaRPr lang="en-US" dirty="0"/>
          </a:p>
        </p:txBody>
      </p:sp>
    </p:spTree>
    <p:extLst>
      <p:ext uri="{BB962C8B-B14F-4D97-AF65-F5344CB8AC3E}">
        <p14:creationId xmlns:p14="http://schemas.microsoft.com/office/powerpoint/2010/main" val="2499436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Game Theory Minimax Algorithm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838200"/>
            <a:ext cx="8669762" cy="5410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1607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 y="64716"/>
            <a:ext cx="8763000" cy="6494085"/>
          </a:xfrm>
          <a:prstGeom prst="rect">
            <a:avLst/>
          </a:prstGeom>
          <a:noFill/>
        </p:spPr>
        <p:txBody>
          <a:bodyPr wrap="square" rtlCol="0">
            <a:spAutoFit/>
          </a:bodyPr>
          <a:lstStyle/>
          <a:p>
            <a:pPr lvl="0" fontAlgn="base">
              <a:spcBef>
                <a:spcPct val="0"/>
              </a:spcBef>
              <a:spcAft>
                <a:spcPct val="0"/>
              </a:spcAft>
            </a:pPr>
            <a:r>
              <a:rPr lang="en-US" sz="1600" dirty="0">
                <a:latin typeface="Arial Unicode MS" pitchFamily="34" charset="-128"/>
                <a:cs typeface="Arial" pitchFamily="34" charset="0"/>
              </a:rPr>
              <a:t># A simple Python3 program to </a:t>
            </a:r>
            <a:r>
              <a:rPr lang="en-US" sz="1600" dirty="0" smtClean="0">
                <a:latin typeface="Arial Unicode MS" pitchFamily="34" charset="-128"/>
                <a:cs typeface="Arial" pitchFamily="34" charset="0"/>
              </a:rPr>
              <a:t>find</a:t>
            </a:r>
            <a:r>
              <a:rPr lang="en-US" sz="1600" dirty="0" smtClean="0">
                <a:latin typeface="Arial" pitchFamily="34" charset="0"/>
                <a:cs typeface="Arial" pitchFamily="34" charset="0"/>
              </a:rPr>
              <a:t> </a:t>
            </a:r>
            <a:r>
              <a:rPr lang="en-US" sz="1600" dirty="0" smtClean="0">
                <a:latin typeface="Arial Unicode MS" pitchFamily="34" charset="-128"/>
                <a:cs typeface="Arial" pitchFamily="34" charset="0"/>
              </a:rPr>
              <a:t>maximum </a:t>
            </a:r>
            <a:r>
              <a:rPr lang="en-US" sz="1600" dirty="0">
                <a:latin typeface="Arial Unicode MS" pitchFamily="34" charset="-128"/>
                <a:cs typeface="Arial" pitchFamily="34" charset="0"/>
              </a:rPr>
              <a:t>score </a:t>
            </a:r>
            <a:r>
              <a:rPr lang="en-US" sz="1600" dirty="0" smtClean="0">
                <a:latin typeface="Arial Unicode MS" pitchFamily="34" charset="-128"/>
                <a:cs typeface="Arial" pitchFamily="34" charset="0"/>
              </a:rPr>
              <a:t>that</a:t>
            </a:r>
            <a:r>
              <a:rPr lang="en-US" sz="1600" dirty="0" smtClean="0">
                <a:latin typeface="Arial" pitchFamily="34" charset="0"/>
                <a:cs typeface="Arial" pitchFamily="34" charset="0"/>
              </a:rPr>
              <a:t> </a:t>
            </a:r>
            <a:r>
              <a:rPr lang="en-US" sz="1600" dirty="0" smtClean="0">
                <a:latin typeface="Arial Unicode MS" pitchFamily="34" charset="-128"/>
                <a:cs typeface="Arial" pitchFamily="34" charset="0"/>
              </a:rPr>
              <a:t>maximizing </a:t>
            </a:r>
            <a:r>
              <a:rPr lang="en-US" sz="1600" dirty="0">
                <a:latin typeface="Arial Unicode MS" pitchFamily="34" charset="-128"/>
                <a:cs typeface="Arial" pitchFamily="34" charset="0"/>
              </a:rPr>
              <a:t>player can get</a:t>
            </a:r>
            <a:endParaRPr lang="en-US" sz="1600" dirty="0">
              <a:latin typeface="Arial" pitchFamily="34" charset="0"/>
              <a:cs typeface="Arial" pitchFamily="34" charset="0"/>
            </a:endParaRPr>
          </a:p>
          <a:p>
            <a:pPr lvl="0" eaLnBrk="0" fontAlgn="base" hangingPunct="0">
              <a:spcBef>
                <a:spcPct val="0"/>
              </a:spcBef>
              <a:spcAft>
                <a:spcPct val="0"/>
              </a:spcAft>
            </a:pPr>
            <a:r>
              <a:rPr lang="en-US" sz="1600" dirty="0">
                <a:latin typeface="Arial Unicode MS" pitchFamily="34" charset="-128"/>
                <a:cs typeface="Arial" pitchFamily="34" charset="0"/>
              </a:rPr>
              <a:t>import</a:t>
            </a:r>
            <a:r>
              <a:rPr lang="en-US" sz="1600" dirty="0">
                <a:latin typeface="Arial" pitchFamily="34" charset="0"/>
                <a:cs typeface="Arial" pitchFamily="34" charset="0"/>
              </a:rPr>
              <a:t> </a:t>
            </a:r>
            <a:r>
              <a:rPr lang="en-US" sz="1600" dirty="0" smtClean="0">
                <a:latin typeface="Arial Unicode MS" pitchFamily="34" charset="-128"/>
                <a:cs typeface="Arial" pitchFamily="34" charset="0"/>
              </a:rPr>
              <a:t>math</a:t>
            </a:r>
          </a:p>
          <a:p>
            <a:pPr lvl="0" eaLnBrk="0" fontAlgn="base" hangingPunct="0">
              <a:spcBef>
                <a:spcPct val="0"/>
              </a:spcBef>
              <a:spcAft>
                <a:spcPct val="0"/>
              </a:spcAft>
            </a:pPr>
            <a:r>
              <a:rPr lang="en-US" sz="1600" dirty="0">
                <a:latin typeface="Arial Unicode MS" pitchFamily="34" charset="-128"/>
                <a:cs typeface="Arial" pitchFamily="34" charset="0"/>
              </a:rPr>
              <a:t> </a:t>
            </a:r>
            <a:r>
              <a:rPr lang="en-US" sz="1600" dirty="0" smtClean="0">
                <a:latin typeface="Arial Unicode MS" pitchFamily="34" charset="-128"/>
                <a:cs typeface="Arial" pitchFamily="34" charset="0"/>
              </a:rPr>
              <a:t>   </a:t>
            </a:r>
            <a:endParaRPr lang="en-US" sz="1600" dirty="0">
              <a:latin typeface="Arial" pitchFamily="34" charset="0"/>
              <a:cs typeface="Arial" pitchFamily="34" charset="0"/>
            </a:endParaRPr>
          </a:p>
          <a:p>
            <a:pPr lvl="0" eaLnBrk="0" fontAlgn="base" hangingPunct="0">
              <a:spcBef>
                <a:spcPct val="0"/>
              </a:spcBef>
              <a:spcAft>
                <a:spcPct val="0"/>
              </a:spcAft>
            </a:pPr>
            <a:r>
              <a:rPr lang="en-US" sz="1600" dirty="0" err="1">
                <a:latin typeface="Arial Unicode MS" pitchFamily="34" charset="-128"/>
                <a:cs typeface="Arial" pitchFamily="34" charset="0"/>
              </a:rPr>
              <a:t>def</a:t>
            </a:r>
            <a:r>
              <a:rPr lang="en-US" sz="1600" dirty="0">
                <a:latin typeface="Arial" pitchFamily="34" charset="0"/>
                <a:cs typeface="Arial" pitchFamily="34" charset="0"/>
              </a:rPr>
              <a:t> </a:t>
            </a:r>
            <a:r>
              <a:rPr lang="en-US" sz="1600" dirty="0" err="1">
                <a:latin typeface="Arial Unicode MS" pitchFamily="34" charset="-128"/>
                <a:cs typeface="Arial" pitchFamily="34" charset="0"/>
              </a:rPr>
              <a:t>minimax</a:t>
            </a:r>
            <a:r>
              <a:rPr lang="en-US" sz="1600" dirty="0">
                <a:latin typeface="Arial Unicode MS" pitchFamily="34" charset="-128"/>
                <a:cs typeface="Arial" pitchFamily="34" charset="0"/>
              </a:rPr>
              <a:t> (</a:t>
            </a:r>
            <a:r>
              <a:rPr lang="en-US" sz="1600" dirty="0" err="1">
                <a:latin typeface="Arial Unicode MS" pitchFamily="34" charset="-128"/>
                <a:cs typeface="Arial" pitchFamily="34" charset="0"/>
              </a:rPr>
              <a:t>curDepth</a:t>
            </a:r>
            <a:r>
              <a:rPr lang="en-US" sz="1600" dirty="0">
                <a:latin typeface="Arial Unicode MS" pitchFamily="34" charset="-128"/>
                <a:cs typeface="Arial" pitchFamily="34" charset="0"/>
              </a:rPr>
              <a:t>, </a:t>
            </a:r>
            <a:r>
              <a:rPr lang="en-US" sz="1600" dirty="0" err="1" smtClean="0">
                <a:latin typeface="Arial Unicode MS" pitchFamily="34" charset="-128"/>
                <a:cs typeface="Arial" pitchFamily="34" charset="0"/>
              </a:rPr>
              <a:t>nodeIndex</a:t>
            </a:r>
            <a:r>
              <a:rPr lang="en-US" sz="1600" dirty="0" smtClean="0">
                <a:latin typeface="Arial Unicode MS" pitchFamily="34" charset="-128"/>
                <a:cs typeface="Arial" pitchFamily="34" charset="0"/>
              </a:rPr>
              <a:t>,</a:t>
            </a:r>
            <a:r>
              <a:rPr lang="en-US" sz="1600" dirty="0" smtClean="0">
                <a:latin typeface="Arial" pitchFamily="34" charset="0"/>
                <a:cs typeface="Arial" pitchFamily="34" charset="0"/>
              </a:rPr>
              <a:t> </a:t>
            </a:r>
            <a:r>
              <a:rPr lang="en-US" sz="1600" dirty="0" err="1" smtClean="0">
                <a:latin typeface="Arial Unicode MS" pitchFamily="34" charset="-128"/>
                <a:cs typeface="Arial" pitchFamily="34" charset="0"/>
              </a:rPr>
              <a:t>maxTurn</a:t>
            </a:r>
            <a:r>
              <a:rPr lang="en-US" sz="1600" dirty="0">
                <a:latin typeface="Arial Unicode MS" pitchFamily="34" charset="-128"/>
                <a:cs typeface="Arial" pitchFamily="34" charset="0"/>
              </a:rPr>
              <a:t>, scores</a:t>
            </a:r>
            <a:r>
              <a:rPr lang="en-US" sz="1600" dirty="0" smtClean="0">
                <a:latin typeface="Arial Unicode MS" pitchFamily="34" charset="-128"/>
                <a:cs typeface="Arial" pitchFamily="34" charset="0"/>
              </a:rPr>
              <a:t>,</a:t>
            </a:r>
            <a:r>
              <a:rPr lang="en-US" sz="1600" dirty="0">
                <a:latin typeface="Arial Unicode MS" pitchFamily="34" charset="-128"/>
                <a:cs typeface="Arial" pitchFamily="34" charset="0"/>
              </a:rPr>
              <a:t> </a:t>
            </a:r>
            <a:r>
              <a:rPr lang="en-US" sz="1600" dirty="0" err="1">
                <a:latin typeface="Arial Unicode MS" pitchFamily="34" charset="-128"/>
                <a:cs typeface="Arial" pitchFamily="34" charset="0"/>
              </a:rPr>
              <a:t>targetDepth</a:t>
            </a:r>
            <a:r>
              <a:rPr lang="en-US" sz="1600" dirty="0" smtClean="0">
                <a:latin typeface="Arial Unicode MS" pitchFamily="34" charset="-128"/>
                <a:cs typeface="Arial" pitchFamily="34" charset="0"/>
              </a:rPr>
              <a:t>):</a:t>
            </a:r>
            <a:endParaRPr lang="en-US" sz="1600" dirty="0">
              <a:latin typeface="Arial" pitchFamily="34" charset="0"/>
              <a:cs typeface="Arial" pitchFamily="34" charset="0"/>
            </a:endParaRPr>
          </a:p>
          <a:p>
            <a:pPr lvl="0" eaLnBrk="0" fontAlgn="base" hangingPunct="0">
              <a:spcBef>
                <a:spcPct val="0"/>
              </a:spcBef>
              <a:spcAft>
                <a:spcPct val="0"/>
              </a:spcAft>
            </a:pPr>
            <a:r>
              <a:rPr lang="en-US" sz="1600" dirty="0" smtClean="0">
                <a:latin typeface="Arial" pitchFamily="34" charset="0"/>
                <a:cs typeface="Arial" pitchFamily="34" charset="0"/>
              </a:rPr>
              <a:t>    </a:t>
            </a:r>
            <a:endParaRPr lang="en-US" sz="1600" dirty="0">
              <a:latin typeface="Arial" pitchFamily="34" charset="0"/>
              <a:cs typeface="Arial" pitchFamily="34" charset="0"/>
            </a:endParaRPr>
          </a:p>
          <a:p>
            <a:pPr lvl="0" eaLnBrk="0" fontAlgn="base" hangingPunct="0">
              <a:spcBef>
                <a:spcPct val="0"/>
              </a:spcBef>
              <a:spcAft>
                <a:spcPct val="0"/>
              </a:spcAft>
            </a:pPr>
            <a:r>
              <a:rPr lang="en-US" sz="1600" dirty="0">
                <a:latin typeface="Arial Unicode MS" pitchFamily="34" charset="-128"/>
                <a:cs typeface="Arial" pitchFamily="34" charset="0"/>
              </a:rPr>
              <a:t>    # base case : </a:t>
            </a:r>
            <a:r>
              <a:rPr lang="en-US" sz="1600" dirty="0" err="1">
                <a:latin typeface="Arial Unicode MS" pitchFamily="34" charset="-128"/>
                <a:cs typeface="Arial" pitchFamily="34" charset="0"/>
              </a:rPr>
              <a:t>targetDepth</a:t>
            </a:r>
            <a:r>
              <a:rPr lang="en-US" sz="1600" dirty="0">
                <a:latin typeface="Arial Unicode MS" pitchFamily="34" charset="-128"/>
                <a:cs typeface="Arial" pitchFamily="34" charset="0"/>
              </a:rPr>
              <a:t> reached</a:t>
            </a:r>
            <a:endParaRPr lang="en-US" sz="1600" dirty="0">
              <a:latin typeface="Arial" pitchFamily="34" charset="0"/>
              <a:cs typeface="Arial" pitchFamily="34" charset="0"/>
            </a:endParaRPr>
          </a:p>
          <a:p>
            <a:pPr lvl="0" eaLnBrk="0" fontAlgn="base" hangingPunct="0">
              <a:spcBef>
                <a:spcPct val="0"/>
              </a:spcBef>
              <a:spcAft>
                <a:spcPct val="0"/>
              </a:spcAft>
            </a:pPr>
            <a:r>
              <a:rPr lang="en-US" sz="1600" dirty="0">
                <a:latin typeface="Arial Unicode MS" pitchFamily="34" charset="-128"/>
                <a:cs typeface="Arial" pitchFamily="34" charset="0"/>
              </a:rPr>
              <a:t>    if</a:t>
            </a:r>
            <a:r>
              <a:rPr lang="en-US" sz="1600" dirty="0">
                <a:latin typeface="Arial" pitchFamily="34" charset="0"/>
                <a:cs typeface="Arial" pitchFamily="34" charset="0"/>
              </a:rPr>
              <a:t> </a:t>
            </a:r>
            <a:r>
              <a:rPr lang="en-US" sz="1600" dirty="0">
                <a:latin typeface="Arial Unicode MS" pitchFamily="34" charset="-128"/>
                <a:cs typeface="Arial" pitchFamily="34" charset="0"/>
              </a:rPr>
              <a:t>(</a:t>
            </a:r>
            <a:r>
              <a:rPr lang="en-US" sz="1600" dirty="0" err="1">
                <a:latin typeface="Arial Unicode MS" pitchFamily="34" charset="-128"/>
                <a:cs typeface="Arial" pitchFamily="34" charset="0"/>
              </a:rPr>
              <a:t>curDepth</a:t>
            </a:r>
            <a:r>
              <a:rPr lang="en-US" sz="1600" dirty="0">
                <a:latin typeface="Arial Unicode MS" pitchFamily="34" charset="-128"/>
                <a:cs typeface="Arial" pitchFamily="34" charset="0"/>
              </a:rPr>
              <a:t> ==</a:t>
            </a:r>
            <a:r>
              <a:rPr lang="en-US" sz="1600" dirty="0">
                <a:latin typeface="Arial" pitchFamily="34" charset="0"/>
                <a:cs typeface="Arial" pitchFamily="34" charset="0"/>
              </a:rPr>
              <a:t> </a:t>
            </a:r>
            <a:r>
              <a:rPr lang="en-US" sz="1600" dirty="0" err="1">
                <a:latin typeface="Arial Unicode MS" pitchFamily="34" charset="-128"/>
                <a:cs typeface="Arial" pitchFamily="34" charset="0"/>
              </a:rPr>
              <a:t>targetDepth</a:t>
            </a:r>
            <a:r>
              <a:rPr lang="en-US" sz="1600" dirty="0">
                <a:latin typeface="Arial Unicode MS" pitchFamily="34" charset="-128"/>
                <a:cs typeface="Arial" pitchFamily="34" charset="0"/>
              </a:rPr>
              <a:t>):</a:t>
            </a:r>
            <a:endParaRPr lang="en-US" sz="1600" dirty="0">
              <a:latin typeface="Arial" pitchFamily="34" charset="0"/>
              <a:cs typeface="Arial" pitchFamily="34" charset="0"/>
            </a:endParaRPr>
          </a:p>
          <a:p>
            <a:pPr lvl="0" eaLnBrk="0" fontAlgn="base" hangingPunct="0">
              <a:spcBef>
                <a:spcPct val="0"/>
              </a:spcBef>
              <a:spcAft>
                <a:spcPct val="0"/>
              </a:spcAft>
            </a:pPr>
            <a:r>
              <a:rPr lang="en-US" sz="1600" dirty="0">
                <a:latin typeface="Arial Unicode MS" pitchFamily="34" charset="-128"/>
                <a:cs typeface="Arial" pitchFamily="34" charset="0"/>
              </a:rPr>
              <a:t>        return</a:t>
            </a:r>
            <a:r>
              <a:rPr lang="en-US" sz="1600" dirty="0">
                <a:latin typeface="Arial" pitchFamily="34" charset="0"/>
                <a:cs typeface="Arial" pitchFamily="34" charset="0"/>
              </a:rPr>
              <a:t> </a:t>
            </a:r>
            <a:r>
              <a:rPr lang="en-US" sz="1600" dirty="0">
                <a:latin typeface="Arial Unicode MS" pitchFamily="34" charset="-128"/>
                <a:cs typeface="Arial" pitchFamily="34" charset="0"/>
              </a:rPr>
              <a:t>scores[</a:t>
            </a:r>
            <a:r>
              <a:rPr lang="en-US" sz="1600" dirty="0" err="1">
                <a:latin typeface="Arial Unicode MS" pitchFamily="34" charset="-128"/>
                <a:cs typeface="Arial" pitchFamily="34" charset="0"/>
              </a:rPr>
              <a:t>nodeIndex</a:t>
            </a:r>
            <a:r>
              <a:rPr lang="en-US" sz="1600" dirty="0">
                <a:latin typeface="Arial Unicode MS" pitchFamily="34" charset="-128"/>
                <a:cs typeface="Arial" pitchFamily="34" charset="0"/>
              </a:rPr>
              <a:t>]</a:t>
            </a:r>
            <a:endParaRPr lang="en-US" sz="1600" dirty="0">
              <a:latin typeface="Arial" pitchFamily="34" charset="0"/>
              <a:cs typeface="Arial" pitchFamily="34" charset="0"/>
            </a:endParaRPr>
          </a:p>
          <a:p>
            <a:pPr lvl="0" eaLnBrk="0" fontAlgn="base" hangingPunct="0">
              <a:spcBef>
                <a:spcPct val="0"/>
              </a:spcBef>
              <a:spcAft>
                <a:spcPct val="0"/>
              </a:spcAft>
            </a:pPr>
            <a:r>
              <a:rPr lang="en-US" sz="1600" dirty="0">
                <a:latin typeface="Arial Unicode MS" pitchFamily="34" charset="-128"/>
                <a:cs typeface="Arial" pitchFamily="34" charset="0"/>
              </a:rPr>
              <a:t>    </a:t>
            </a:r>
            <a:r>
              <a:rPr lang="en-US" sz="1600" dirty="0">
                <a:latin typeface="Arial" pitchFamily="34" charset="0"/>
                <a:cs typeface="Arial" pitchFamily="34" charset="0"/>
              </a:rPr>
              <a:t> </a:t>
            </a:r>
          </a:p>
          <a:p>
            <a:pPr lvl="0" eaLnBrk="0" fontAlgn="base" hangingPunct="0">
              <a:spcBef>
                <a:spcPct val="0"/>
              </a:spcBef>
              <a:spcAft>
                <a:spcPct val="0"/>
              </a:spcAft>
            </a:pPr>
            <a:r>
              <a:rPr lang="en-US" sz="1600" dirty="0">
                <a:latin typeface="Arial Unicode MS" pitchFamily="34" charset="-128"/>
                <a:cs typeface="Arial" pitchFamily="34" charset="0"/>
              </a:rPr>
              <a:t>    if</a:t>
            </a:r>
            <a:r>
              <a:rPr lang="en-US" sz="1600" dirty="0">
                <a:latin typeface="Arial" pitchFamily="34" charset="0"/>
                <a:cs typeface="Arial" pitchFamily="34" charset="0"/>
              </a:rPr>
              <a:t> </a:t>
            </a:r>
            <a:r>
              <a:rPr lang="en-US" sz="1600" dirty="0">
                <a:latin typeface="Arial Unicode MS" pitchFamily="34" charset="-128"/>
                <a:cs typeface="Arial" pitchFamily="34" charset="0"/>
              </a:rPr>
              <a:t>(</a:t>
            </a:r>
            <a:r>
              <a:rPr lang="en-US" sz="1600" dirty="0" err="1">
                <a:latin typeface="Arial Unicode MS" pitchFamily="34" charset="-128"/>
                <a:cs typeface="Arial" pitchFamily="34" charset="0"/>
              </a:rPr>
              <a:t>maxTurn</a:t>
            </a:r>
            <a:r>
              <a:rPr lang="en-US" sz="1600" dirty="0">
                <a:latin typeface="Arial Unicode MS" pitchFamily="34" charset="-128"/>
                <a:cs typeface="Arial" pitchFamily="34" charset="0"/>
              </a:rPr>
              <a:t>):</a:t>
            </a:r>
            <a:endParaRPr lang="en-US" sz="1600" dirty="0">
              <a:latin typeface="Arial" pitchFamily="34" charset="0"/>
              <a:cs typeface="Arial" pitchFamily="34" charset="0"/>
            </a:endParaRPr>
          </a:p>
          <a:p>
            <a:pPr lvl="0" eaLnBrk="0" fontAlgn="base" hangingPunct="0">
              <a:spcBef>
                <a:spcPct val="0"/>
              </a:spcBef>
              <a:spcAft>
                <a:spcPct val="0"/>
              </a:spcAft>
            </a:pPr>
            <a:r>
              <a:rPr lang="en-US" sz="1600" dirty="0">
                <a:latin typeface="Arial Unicode MS" pitchFamily="34" charset="-128"/>
                <a:cs typeface="Arial" pitchFamily="34" charset="0"/>
              </a:rPr>
              <a:t>        return</a:t>
            </a:r>
            <a:r>
              <a:rPr lang="en-US" sz="1600" dirty="0">
                <a:latin typeface="Arial" pitchFamily="34" charset="0"/>
                <a:cs typeface="Arial" pitchFamily="34" charset="0"/>
              </a:rPr>
              <a:t> </a:t>
            </a:r>
            <a:r>
              <a:rPr lang="en-US" sz="1600" dirty="0">
                <a:latin typeface="Arial Unicode MS" pitchFamily="34" charset="-128"/>
                <a:cs typeface="Arial" pitchFamily="34" charset="0"/>
              </a:rPr>
              <a:t>max(</a:t>
            </a:r>
            <a:r>
              <a:rPr lang="en-US" sz="1600" dirty="0" err="1">
                <a:latin typeface="Arial Unicode MS" pitchFamily="34" charset="-128"/>
                <a:cs typeface="Arial" pitchFamily="34" charset="0"/>
              </a:rPr>
              <a:t>minimax</a:t>
            </a:r>
            <a:r>
              <a:rPr lang="en-US" sz="1600" dirty="0">
                <a:latin typeface="Arial Unicode MS" pitchFamily="34" charset="-128"/>
                <a:cs typeface="Arial" pitchFamily="34" charset="0"/>
              </a:rPr>
              <a:t>(</a:t>
            </a:r>
            <a:r>
              <a:rPr lang="en-US" sz="1600" dirty="0" err="1">
                <a:latin typeface="Arial Unicode MS" pitchFamily="34" charset="-128"/>
                <a:cs typeface="Arial" pitchFamily="34" charset="0"/>
              </a:rPr>
              <a:t>curDepth</a:t>
            </a:r>
            <a:r>
              <a:rPr lang="en-US" sz="1600" dirty="0">
                <a:latin typeface="Arial Unicode MS" pitchFamily="34" charset="-128"/>
                <a:cs typeface="Arial" pitchFamily="34" charset="0"/>
              </a:rPr>
              <a:t> +</a:t>
            </a:r>
            <a:r>
              <a:rPr lang="en-US" sz="1600" dirty="0">
                <a:latin typeface="Arial" pitchFamily="34" charset="0"/>
                <a:cs typeface="Arial" pitchFamily="34" charset="0"/>
              </a:rPr>
              <a:t> </a:t>
            </a:r>
            <a:r>
              <a:rPr lang="en-US" sz="1600" dirty="0">
                <a:latin typeface="Arial Unicode MS" pitchFamily="34" charset="-128"/>
                <a:cs typeface="Arial" pitchFamily="34" charset="0"/>
              </a:rPr>
              <a:t>1, </a:t>
            </a:r>
            <a:r>
              <a:rPr lang="en-US" sz="1600" dirty="0" err="1">
                <a:latin typeface="Arial Unicode MS" pitchFamily="34" charset="-128"/>
                <a:cs typeface="Arial" pitchFamily="34" charset="0"/>
              </a:rPr>
              <a:t>nodeIndex</a:t>
            </a:r>
            <a:r>
              <a:rPr lang="en-US" sz="1600" dirty="0">
                <a:latin typeface="Arial Unicode MS" pitchFamily="34" charset="-128"/>
                <a:cs typeface="Arial" pitchFamily="34" charset="0"/>
              </a:rPr>
              <a:t> *</a:t>
            </a:r>
            <a:r>
              <a:rPr lang="en-US" sz="1600" dirty="0">
                <a:latin typeface="Arial" pitchFamily="34" charset="0"/>
                <a:cs typeface="Arial" pitchFamily="34" charset="0"/>
              </a:rPr>
              <a:t> </a:t>
            </a:r>
            <a:r>
              <a:rPr lang="en-US" sz="1600" dirty="0" smtClean="0">
                <a:latin typeface="Arial Unicode MS" pitchFamily="34" charset="-128"/>
                <a:cs typeface="Arial" pitchFamily="34" charset="0"/>
              </a:rPr>
              <a:t>2,</a:t>
            </a:r>
            <a:r>
              <a:rPr lang="en-US" sz="1600" dirty="0" smtClean="0">
                <a:latin typeface="Arial" pitchFamily="34" charset="0"/>
                <a:cs typeface="Arial" pitchFamily="34" charset="0"/>
              </a:rPr>
              <a:t> </a:t>
            </a:r>
            <a:r>
              <a:rPr lang="en-US" sz="1600" dirty="0" smtClean="0">
                <a:latin typeface="Arial Unicode MS" pitchFamily="34" charset="-128"/>
                <a:cs typeface="Arial" pitchFamily="34" charset="0"/>
              </a:rPr>
              <a:t>False</a:t>
            </a:r>
            <a:r>
              <a:rPr lang="en-US" sz="1600" dirty="0">
                <a:latin typeface="Arial Unicode MS" pitchFamily="34" charset="-128"/>
                <a:cs typeface="Arial" pitchFamily="34" charset="0"/>
              </a:rPr>
              <a:t>, scores, </a:t>
            </a:r>
            <a:r>
              <a:rPr lang="en-US" sz="1600" dirty="0" err="1">
                <a:latin typeface="Arial Unicode MS" pitchFamily="34" charset="-128"/>
                <a:cs typeface="Arial" pitchFamily="34" charset="0"/>
              </a:rPr>
              <a:t>targetDepth</a:t>
            </a:r>
            <a:r>
              <a:rPr lang="en-US" sz="1600" dirty="0">
                <a:latin typeface="Arial Unicode MS" pitchFamily="34" charset="-128"/>
                <a:cs typeface="Arial" pitchFamily="34" charset="0"/>
              </a:rPr>
              <a:t>),</a:t>
            </a:r>
            <a:endParaRPr lang="en-US" sz="1600" dirty="0">
              <a:latin typeface="Arial" pitchFamily="34" charset="0"/>
              <a:cs typeface="Arial" pitchFamily="34" charset="0"/>
            </a:endParaRPr>
          </a:p>
          <a:p>
            <a:pPr lvl="0" eaLnBrk="0" fontAlgn="base" hangingPunct="0">
              <a:spcBef>
                <a:spcPct val="0"/>
              </a:spcBef>
              <a:spcAft>
                <a:spcPct val="0"/>
              </a:spcAft>
            </a:pPr>
            <a:r>
              <a:rPr lang="en-US" sz="1600" dirty="0">
                <a:latin typeface="Arial Unicode MS" pitchFamily="34" charset="-128"/>
                <a:cs typeface="Arial" pitchFamily="34" charset="0"/>
              </a:rPr>
              <a:t>                   </a:t>
            </a:r>
            <a:r>
              <a:rPr lang="en-US" sz="1600" dirty="0" err="1">
                <a:latin typeface="Arial Unicode MS" pitchFamily="34" charset="-128"/>
                <a:cs typeface="Arial" pitchFamily="34" charset="0"/>
              </a:rPr>
              <a:t>minimax</a:t>
            </a:r>
            <a:r>
              <a:rPr lang="en-US" sz="1600" dirty="0">
                <a:latin typeface="Arial Unicode MS" pitchFamily="34" charset="-128"/>
                <a:cs typeface="Arial" pitchFamily="34" charset="0"/>
              </a:rPr>
              <a:t>(</a:t>
            </a:r>
            <a:r>
              <a:rPr lang="en-US" sz="1600" dirty="0" err="1">
                <a:latin typeface="Arial Unicode MS" pitchFamily="34" charset="-128"/>
                <a:cs typeface="Arial" pitchFamily="34" charset="0"/>
              </a:rPr>
              <a:t>curDepth</a:t>
            </a:r>
            <a:r>
              <a:rPr lang="en-US" sz="1600" dirty="0">
                <a:latin typeface="Arial Unicode MS" pitchFamily="34" charset="-128"/>
                <a:cs typeface="Arial" pitchFamily="34" charset="0"/>
              </a:rPr>
              <a:t> +</a:t>
            </a:r>
            <a:r>
              <a:rPr lang="en-US" sz="1600" dirty="0">
                <a:latin typeface="Arial" pitchFamily="34" charset="0"/>
                <a:cs typeface="Arial" pitchFamily="34" charset="0"/>
              </a:rPr>
              <a:t> </a:t>
            </a:r>
            <a:r>
              <a:rPr lang="en-US" sz="1600" dirty="0">
                <a:latin typeface="Arial Unicode MS" pitchFamily="34" charset="-128"/>
                <a:cs typeface="Arial" pitchFamily="34" charset="0"/>
              </a:rPr>
              <a:t>1, </a:t>
            </a:r>
            <a:r>
              <a:rPr lang="en-US" sz="1600" dirty="0" err="1">
                <a:latin typeface="Arial Unicode MS" pitchFamily="34" charset="-128"/>
                <a:cs typeface="Arial" pitchFamily="34" charset="0"/>
              </a:rPr>
              <a:t>nodeIndex</a:t>
            </a:r>
            <a:r>
              <a:rPr lang="en-US" sz="1600" dirty="0">
                <a:latin typeface="Arial Unicode MS" pitchFamily="34" charset="-128"/>
                <a:cs typeface="Arial" pitchFamily="34" charset="0"/>
              </a:rPr>
              <a:t> *</a:t>
            </a:r>
            <a:r>
              <a:rPr lang="en-US" sz="1600" dirty="0">
                <a:latin typeface="Arial" pitchFamily="34" charset="0"/>
                <a:cs typeface="Arial" pitchFamily="34" charset="0"/>
              </a:rPr>
              <a:t> </a:t>
            </a:r>
            <a:r>
              <a:rPr lang="en-US" sz="1600" dirty="0">
                <a:latin typeface="Arial Unicode MS" pitchFamily="34" charset="-128"/>
                <a:cs typeface="Arial" pitchFamily="34" charset="0"/>
              </a:rPr>
              <a:t>2</a:t>
            </a:r>
            <a:r>
              <a:rPr lang="en-US" sz="1600" dirty="0">
                <a:latin typeface="Arial" pitchFamily="34" charset="0"/>
                <a:cs typeface="Arial" pitchFamily="34" charset="0"/>
              </a:rPr>
              <a:t> </a:t>
            </a:r>
            <a:r>
              <a:rPr lang="en-US" sz="1600" dirty="0">
                <a:latin typeface="Arial Unicode MS" pitchFamily="34" charset="-128"/>
                <a:cs typeface="Arial" pitchFamily="34" charset="0"/>
              </a:rPr>
              <a:t>+</a:t>
            </a:r>
            <a:r>
              <a:rPr lang="en-US" sz="1600" dirty="0">
                <a:latin typeface="Arial" pitchFamily="34" charset="0"/>
                <a:cs typeface="Arial" pitchFamily="34" charset="0"/>
              </a:rPr>
              <a:t> </a:t>
            </a:r>
            <a:r>
              <a:rPr lang="en-US" sz="1600" dirty="0" smtClean="0">
                <a:latin typeface="Arial Unicode MS" pitchFamily="34" charset="-128"/>
                <a:cs typeface="Arial" pitchFamily="34" charset="0"/>
              </a:rPr>
              <a:t>1,</a:t>
            </a:r>
            <a:r>
              <a:rPr lang="en-US" sz="1600" dirty="0" smtClean="0">
                <a:latin typeface="Arial" pitchFamily="34" charset="0"/>
                <a:cs typeface="Arial" pitchFamily="34" charset="0"/>
              </a:rPr>
              <a:t> </a:t>
            </a:r>
            <a:r>
              <a:rPr lang="en-US" sz="1600" dirty="0" smtClean="0">
                <a:latin typeface="Arial Unicode MS" pitchFamily="34" charset="-128"/>
                <a:cs typeface="Arial" pitchFamily="34" charset="0"/>
              </a:rPr>
              <a:t>False</a:t>
            </a:r>
            <a:r>
              <a:rPr lang="en-US" sz="1600" dirty="0">
                <a:latin typeface="Arial Unicode MS" pitchFamily="34" charset="-128"/>
                <a:cs typeface="Arial" pitchFamily="34" charset="0"/>
              </a:rPr>
              <a:t>, scores, </a:t>
            </a:r>
            <a:r>
              <a:rPr lang="en-US" sz="1600" dirty="0" err="1">
                <a:latin typeface="Arial Unicode MS" pitchFamily="34" charset="-128"/>
                <a:cs typeface="Arial" pitchFamily="34" charset="0"/>
              </a:rPr>
              <a:t>targetDepth</a:t>
            </a:r>
            <a:r>
              <a:rPr lang="en-US" sz="1600" dirty="0">
                <a:latin typeface="Arial Unicode MS" pitchFamily="34" charset="-128"/>
                <a:cs typeface="Arial" pitchFamily="34" charset="0"/>
              </a:rPr>
              <a:t>))</a:t>
            </a:r>
            <a:endParaRPr lang="en-US" sz="1600" dirty="0">
              <a:latin typeface="Arial" pitchFamily="34" charset="0"/>
              <a:cs typeface="Arial" pitchFamily="34" charset="0"/>
            </a:endParaRPr>
          </a:p>
          <a:p>
            <a:pPr lvl="0" eaLnBrk="0" fontAlgn="base" hangingPunct="0">
              <a:spcBef>
                <a:spcPct val="0"/>
              </a:spcBef>
              <a:spcAft>
                <a:spcPct val="0"/>
              </a:spcAft>
            </a:pPr>
            <a:r>
              <a:rPr lang="en-US" sz="1600" dirty="0">
                <a:latin typeface="Arial Unicode MS" pitchFamily="34" charset="-128"/>
                <a:cs typeface="Arial" pitchFamily="34" charset="0"/>
              </a:rPr>
              <a:t>    </a:t>
            </a:r>
            <a:r>
              <a:rPr lang="en-US" sz="1600" dirty="0">
                <a:latin typeface="Arial" pitchFamily="34" charset="0"/>
                <a:cs typeface="Arial" pitchFamily="34" charset="0"/>
              </a:rPr>
              <a:t> </a:t>
            </a:r>
          </a:p>
          <a:p>
            <a:pPr lvl="0" eaLnBrk="0" fontAlgn="base" hangingPunct="0">
              <a:spcBef>
                <a:spcPct val="0"/>
              </a:spcBef>
              <a:spcAft>
                <a:spcPct val="0"/>
              </a:spcAft>
            </a:pPr>
            <a:r>
              <a:rPr lang="en-US" sz="1600" dirty="0">
                <a:latin typeface="Arial Unicode MS" pitchFamily="34" charset="-128"/>
                <a:cs typeface="Arial" pitchFamily="34" charset="0"/>
              </a:rPr>
              <a:t>    else:</a:t>
            </a:r>
            <a:endParaRPr lang="en-US" sz="1600" dirty="0">
              <a:latin typeface="Arial" pitchFamily="34" charset="0"/>
              <a:cs typeface="Arial" pitchFamily="34" charset="0"/>
            </a:endParaRPr>
          </a:p>
          <a:p>
            <a:pPr lvl="0" eaLnBrk="0" fontAlgn="base" hangingPunct="0">
              <a:spcBef>
                <a:spcPct val="0"/>
              </a:spcBef>
              <a:spcAft>
                <a:spcPct val="0"/>
              </a:spcAft>
            </a:pPr>
            <a:r>
              <a:rPr lang="en-US" sz="1600" dirty="0">
                <a:latin typeface="Arial Unicode MS" pitchFamily="34" charset="-128"/>
                <a:cs typeface="Arial" pitchFamily="34" charset="0"/>
              </a:rPr>
              <a:t>        return</a:t>
            </a:r>
            <a:r>
              <a:rPr lang="en-US" sz="1600" dirty="0">
                <a:latin typeface="Arial" pitchFamily="34" charset="0"/>
                <a:cs typeface="Arial" pitchFamily="34" charset="0"/>
              </a:rPr>
              <a:t> </a:t>
            </a:r>
            <a:r>
              <a:rPr lang="en-US" sz="1600" dirty="0">
                <a:latin typeface="Arial Unicode MS" pitchFamily="34" charset="-128"/>
                <a:cs typeface="Arial" pitchFamily="34" charset="0"/>
              </a:rPr>
              <a:t>min(</a:t>
            </a:r>
            <a:r>
              <a:rPr lang="en-US" sz="1600" dirty="0" err="1">
                <a:latin typeface="Arial Unicode MS" pitchFamily="34" charset="-128"/>
                <a:cs typeface="Arial" pitchFamily="34" charset="0"/>
              </a:rPr>
              <a:t>minimax</a:t>
            </a:r>
            <a:r>
              <a:rPr lang="en-US" sz="1600" dirty="0">
                <a:latin typeface="Arial Unicode MS" pitchFamily="34" charset="-128"/>
                <a:cs typeface="Arial" pitchFamily="34" charset="0"/>
              </a:rPr>
              <a:t>(</a:t>
            </a:r>
            <a:r>
              <a:rPr lang="en-US" sz="1600" dirty="0" err="1">
                <a:latin typeface="Arial Unicode MS" pitchFamily="34" charset="-128"/>
                <a:cs typeface="Arial" pitchFamily="34" charset="0"/>
              </a:rPr>
              <a:t>curDepth</a:t>
            </a:r>
            <a:r>
              <a:rPr lang="en-US" sz="1600" dirty="0">
                <a:latin typeface="Arial Unicode MS" pitchFamily="34" charset="-128"/>
                <a:cs typeface="Arial" pitchFamily="34" charset="0"/>
              </a:rPr>
              <a:t> +</a:t>
            </a:r>
            <a:r>
              <a:rPr lang="en-US" sz="1600" dirty="0">
                <a:latin typeface="Arial" pitchFamily="34" charset="0"/>
                <a:cs typeface="Arial" pitchFamily="34" charset="0"/>
              </a:rPr>
              <a:t> </a:t>
            </a:r>
            <a:r>
              <a:rPr lang="en-US" sz="1600" dirty="0">
                <a:latin typeface="Arial Unicode MS" pitchFamily="34" charset="-128"/>
                <a:cs typeface="Arial" pitchFamily="34" charset="0"/>
              </a:rPr>
              <a:t>1, </a:t>
            </a:r>
            <a:r>
              <a:rPr lang="en-US" sz="1600" dirty="0" err="1">
                <a:latin typeface="Arial Unicode MS" pitchFamily="34" charset="-128"/>
                <a:cs typeface="Arial" pitchFamily="34" charset="0"/>
              </a:rPr>
              <a:t>nodeIndex</a:t>
            </a:r>
            <a:r>
              <a:rPr lang="en-US" sz="1600" dirty="0">
                <a:latin typeface="Arial Unicode MS" pitchFamily="34" charset="-128"/>
                <a:cs typeface="Arial" pitchFamily="34" charset="0"/>
              </a:rPr>
              <a:t> *</a:t>
            </a:r>
            <a:r>
              <a:rPr lang="en-US" sz="1600" dirty="0">
                <a:latin typeface="Arial" pitchFamily="34" charset="0"/>
                <a:cs typeface="Arial" pitchFamily="34" charset="0"/>
              </a:rPr>
              <a:t> </a:t>
            </a:r>
            <a:r>
              <a:rPr lang="en-US" sz="1600" dirty="0" smtClean="0">
                <a:latin typeface="Arial Unicode MS" pitchFamily="34" charset="-128"/>
                <a:cs typeface="Arial" pitchFamily="34" charset="0"/>
              </a:rPr>
              <a:t>2,</a:t>
            </a:r>
            <a:r>
              <a:rPr lang="en-US" sz="1600" dirty="0" smtClean="0">
                <a:latin typeface="Arial" pitchFamily="34" charset="0"/>
                <a:cs typeface="Arial" pitchFamily="34" charset="0"/>
              </a:rPr>
              <a:t> </a:t>
            </a:r>
            <a:r>
              <a:rPr lang="en-US" sz="1600" dirty="0" smtClean="0">
                <a:latin typeface="Arial Unicode MS" pitchFamily="34" charset="-128"/>
                <a:cs typeface="Arial" pitchFamily="34" charset="0"/>
              </a:rPr>
              <a:t>True</a:t>
            </a:r>
            <a:r>
              <a:rPr lang="en-US" sz="1600" dirty="0">
                <a:latin typeface="Arial Unicode MS" pitchFamily="34" charset="-128"/>
                <a:cs typeface="Arial" pitchFamily="34" charset="0"/>
              </a:rPr>
              <a:t>, scores, </a:t>
            </a:r>
            <a:r>
              <a:rPr lang="en-US" sz="1600" dirty="0" err="1">
                <a:latin typeface="Arial Unicode MS" pitchFamily="34" charset="-128"/>
                <a:cs typeface="Arial" pitchFamily="34" charset="0"/>
              </a:rPr>
              <a:t>targetDepth</a:t>
            </a:r>
            <a:r>
              <a:rPr lang="en-US" sz="1600" dirty="0">
                <a:latin typeface="Arial Unicode MS" pitchFamily="34" charset="-128"/>
                <a:cs typeface="Arial" pitchFamily="34" charset="0"/>
              </a:rPr>
              <a:t>),</a:t>
            </a:r>
            <a:endParaRPr lang="en-US" sz="1600" dirty="0">
              <a:latin typeface="Arial" pitchFamily="34" charset="0"/>
              <a:cs typeface="Arial" pitchFamily="34" charset="0"/>
            </a:endParaRPr>
          </a:p>
          <a:p>
            <a:pPr lvl="0" eaLnBrk="0" fontAlgn="base" hangingPunct="0">
              <a:spcBef>
                <a:spcPct val="0"/>
              </a:spcBef>
              <a:spcAft>
                <a:spcPct val="0"/>
              </a:spcAft>
            </a:pPr>
            <a:r>
              <a:rPr lang="en-US" sz="1600" dirty="0">
                <a:latin typeface="Arial Unicode MS" pitchFamily="34" charset="-128"/>
                <a:cs typeface="Arial" pitchFamily="34" charset="0"/>
              </a:rPr>
              <a:t>                   </a:t>
            </a:r>
            <a:r>
              <a:rPr lang="en-US" sz="1600" dirty="0" err="1">
                <a:latin typeface="Arial Unicode MS" pitchFamily="34" charset="-128"/>
                <a:cs typeface="Arial" pitchFamily="34" charset="0"/>
              </a:rPr>
              <a:t>minimax</a:t>
            </a:r>
            <a:r>
              <a:rPr lang="en-US" sz="1600" dirty="0">
                <a:latin typeface="Arial Unicode MS" pitchFamily="34" charset="-128"/>
                <a:cs typeface="Arial" pitchFamily="34" charset="0"/>
              </a:rPr>
              <a:t>(</a:t>
            </a:r>
            <a:r>
              <a:rPr lang="en-US" sz="1600" dirty="0" err="1">
                <a:latin typeface="Arial Unicode MS" pitchFamily="34" charset="-128"/>
                <a:cs typeface="Arial" pitchFamily="34" charset="0"/>
              </a:rPr>
              <a:t>curDepth</a:t>
            </a:r>
            <a:r>
              <a:rPr lang="en-US" sz="1600" dirty="0">
                <a:latin typeface="Arial Unicode MS" pitchFamily="34" charset="-128"/>
                <a:cs typeface="Arial" pitchFamily="34" charset="0"/>
              </a:rPr>
              <a:t> +</a:t>
            </a:r>
            <a:r>
              <a:rPr lang="en-US" sz="1600" dirty="0">
                <a:latin typeface="Arial" pitchFamily="34" charset="0"/>
                <a:cs typeface="Arial" pitchFamily="34" charset="0"/>
              </a:rPr>
              <a:t> </a:t>
            </a:r>
            <a:r>
              <a:rPr lang="en-US" sz="1600" dirty="0">
                <a:latin typeface="Arial Unicode MS" pitchFamily="34" charset="-128"/>
                <a:cs typeface="Arial" pitchFamily="34" charset="0"/>
              </a:rPr>
              <a:t>1, </a:t>
            </a:r>
            <a:r>
              <a:rPr lang="en-US" sz="1600" dirty="0" err="1">
                <a:latin typeface="Arial Unicode MS" pitchFamily="34" charset="-128"/>
                <a:cs typeface="Arial" pitchFamily="34" charset="0"/>
              </a:rPr>
              <a:t>nodeIndex</a:t>
            </a:r>
            <a:r>
              <a:rPr lang="en-US" sz="1600" dirty="0">
                <a:latin typeface="Arial Unicode MS" pitchFamily="34" charset="-128"/>
                <a:cs typeface="Arial" pitchFamily="34" charset="0"/>
              </a:rPr>
              <a:t> *</a:t>
            </a:r>
            <a:r>
              <a:rPr lang="en-US" sz="1600" dirty="0">
                <a:latin typeface="Arial" pitchFamily="34" charset="0"/>
                <a:cs typeface="Arial" pitchFamily="34" charset="0"/>
              </a:rPr>
              <a:t> </a:t>
            </a:r>
            <a:r>
              <a:rPr lang="en-US" sz="1600" dirty="0">
                <a:latin typeface="Arial Unicode MS" pitchFamily="34" charset="-128"/>
                <a:cs typeface="Arial" pitchFamily="34" charset="0"/>
              </a:rPr>
              <a:t>2</a:t>
            </a:r>
            <a:r>
              <a:rPr lang="en-US" sz="1600" dirty="0">
                <a:latin typeface="Arial" pitchFamily="34" charset="0"/>
                <a:cs typeface="Arial" pitchFamily="34" charset="0"/>
              </a:rPr>
              <a:t> </a:t>
            </a:r>
            <a:r>
              <a:rPr lang="en-US" sz="1600" dirty="0">
                <a:latin typeface="Arial Unicode MS" pitchFamily="34" charset="-128"/>
                <a:cs typeface="Arial" pitchFamily="34" charset="0"/>
              </a:rPr>
              <a:t>+</a:t>
            </a:r>
            <a:r>
              <a:rPr lang="en-US" sz="1600" dirty="0">
                <a:latin typeface="Arial" pitchFamily="34" charset="0"/>
                <a:cs typeface="Arial" pitchFamily="34" charset="0"/>
              </a:rPr>
              <a:t> </a:t>
            </a:r>
            <a:r>
              <a:rPr lang="en-US" sz="1600" dirty="0" smtClean="0">
                <a:latin typeface="Arial Unicode MS" pitchFamily="34" charset="-128"/>
                <a:cs typeface="Arial" pitchFamily="34" charset="0"/>
              </a:rPr>
              <a:t>1,</a:t>
            </a:r>
            <a:r>
              <a:rPr lang="en-US" sz="1600" dirty="0" smtClean="0">
                <a:latin typeface="Arial" pitchFamily="34" charset="0"/>
                <a:cs typeface="Arial" pitchFamily="34" charset="0"/>
              </a:rPr>
              <a:t> </a:t>
            </a:r>
            <a:r>
              <a:rPr lang="en-US" sz="1600" dirty="0" smtClean="0">
                <a:latin typeface="Arial Unicode MS" pitchFamily="34" charset="-128"/>
                <a:cs typeface="Arial" pitchFamily="34" charset="0"/>
              </a:rPr>
              <a:t>True</a:t>
            </a:r>
            <a:r>
              <a:rPr lang="en-US" sz="1600" dirty="0">
                <a:latin typeface="Arial Unicode MS" pitchFamily="34" charset="-128"/>
                <a:cs typeface="Arial" pitchFamily="34" charset="0"/>
              </a:rPr>
              <a:t>, scores, </a:t>
            </a:r>
            <a:r>
              <a:rPr lang="en-US" sz="1600" dirty="0" err="1">
                <a:latin typeface="Arial Unicode MS" pitchFamily="34" charset="-128"/>
                <a:cs typeface="Arial" pitchFamily="34" charset="0"/>
              </a:rPr>
              <a:t>targetDepth</a:t>
            </a:r>
            <a:r>
              <a:rPr lang="en-US" sz="1600" dirty="0">
                <a:latin typeface="Arial Unicode MS" pitchFamily="34" charset="-128"/>
                <a:cs typeface="Arial" pitchFamily="34" charset="0"/>
              </a:rPr>
              <a:t>))</a:t>
            </a:r>
            <a:endParaRPr lang="en-US" sz="1600" dirty="0">
              <a:latin typeface="Arial" pitchFamily="34" charset="0"/>
              <a:cs typeface="Arial" pitchFamily="34" charset="0"/>
            </a:endParaRPr>
          </a:p>
          <a:p>
            <a:pPr lvl="0" eaLnBrk="0" fontAlgn="base" hangingPunct="0">
              <a:spcBef>
                <a:spcPct val="0"/>
              </a:spcBef>
              <a:spcAft>
                <a:spcPct val="0"/>
              </a:spcAft>
            </a:pPr>
            <a:r>
              <a:rPr lang="en-US" sz="1600" dirty="0">
                <a:latin typeface="Arial Unicode MS" pitchFamily="34" charset="-128"/>
                <a:cs typeface="Arial" pitchFamily="34" charset="0"/>
              </a:rPr>
              <a:t>    </a:t>
            </a:r>
            <a:r>
              <a:rPr lang="en-US" sz="1600" dirty="0">
                <a:latin typeface="Arial" pitchFamily="34" charset="0"/>
                <a:cs typeface="Arial" pitchFamily="34" charset="0"/>
              </a:rPr>
              <a:t> </a:t>
            </a:r>
          </a:p>
          <a:p>
            <a:pPr lvl="0" eaLnBrk="0" fontAlgn="base" hangingPunct="0">
              <a:spcBef>
                <a:spcPct val="0"/>
              </a:spcBef>
              <a:spcAft>
                <a:spcPct val="0"/>
              </a:spcAft>
            </a:pPr>
            <a:r>
              <a:rPr lang="en-US" sz="1600" dirty="0">
                <a:latin typeface="Arial Unicode MS" pitchFamily="34" charset="-128"/>
                <a:cs typeface="Arial" pitchFamily="34" charset="0"/>
              </a:rPr>
              <a:t># Driver code</a:t>
            </a:r>
            <a:endParaRPr lang="en-US" sz="1600" dirty="0">
              <a:latin typeface="Arial" pitchFamily="34" charset="0"/>
              <a:cs typeface="Arial" pitchFamily="34" charset="0"/>
            </a:endParaRPr>
          </a:p>
          <a:p>
            <a:pPr lvl="0" eaLnBrk="0" fontAlgn="base" hangingPunct="0">
              <a:spcBef>
                <a:spcPct val="0"/>
              </a:spcBef>
              <a:spcAft>
                <a:spcPct val="0"/>
              </a:spcAft>
            </a:pPr>
            <a:r>
              <a:rPr lang="en-US" sz="1600" dirty="0">
                <a:latin typeface="Arial Unicode MS" pitchFamily="34" charset="-128"/>
                <a:cs typeface="Arial" pitchFamily="34" charset="0"/>
              </a:rPr>
              <a:t>scores =</a:t>
            </a:r>
            <a:r>
              <a:rPr lang="en-US" sz="1600" dirty="0">
                <a:latin typeface="Arial" pitchFamily="34" charset="0"/>
                <a:cs typeface="Arial" pitchFamily="34" charset="0"/>
              </a:rPr>
              <a:t> </a:t>
            </a:r>
            <a:r>
              <a:rPr lang="en-US" sz="1600" dirty="0">
                <a:latin typeface="Arial Unicode MS" pitchFamily="34" charset="-128"/>
                <a:cs typeface="Arial" pitchFamily="34" charset="0"/>
              </a:rPr>
              <a:t>[3, 5, 2, 9, 12, 5, 23, 23</a:t>
            </a:r>
            <a:r>
              <a:rPr lang="en-US" sz="1600" dirty="0" smtClean="0">
                <a:latin typeface="Arial Unicode MS" pitchFamily="34" charset="-128"/>
                <a:cs typeface="Arial" pitchFamily="34" charset="0"/>
              </a:rPr>
              <a:t>]</a:t>
            </a:r>
            <a:endParaRPr lang="en-US" sz="1600" dirty="0" smtClean="0">
              <a:latin typeface="Arial" pitchFamily="34" charset="0"/>
              <a:cs typeface="Arial" pitchFamily="34" charset="0"/>
            </a:endParaRPr>
          </a:p>
          <a:p>
            <a:pPr lvl="0" eaLnBrk="0" fontAlgn="base" hangingPunct="0">
              <a:spcBef>
                <a:spcPct val="0"/>
              </a:spcBef>
              <a:spcAft>
                <a:spcPct val="0"/>
              </a:spcAft>
            </a:pPr>
            <a:r>
              <a:rPr lang="en-US" sz="1600" dirty="0">
                <a:latin typeface="Arial" pitchFamily="34" charset="0"/>
                <a:cs typeface="Arial" pitchFamily="34" charset="0"/>
              </a:rPr>
              <a:t> </a:t>
            </a:r>
            <a:r>
              <a:rPr lang="en-US" sz="1600" dirty="0" smtClean="0">
                <a:latin typeface="Arial" pitchFamily="34" charset="0"/>
                <a:cs typeface="Arial" pitchFamily="34" charset="0"/>
              </a:rPr>
              <a:t>   </a:t>
            </a:r>
            <a:endParaRPr lang="en-US" sz="1600" dirty="0">
              <a:latin typeface="Arial" pitchFamily="34" charset="0"/>
              <a:cs typeface="Arial" pitchFamily="34" charset="0"/>
            </a:endParaRPr>
          </a:p>
          <a:p>
            <a:pPr lvl="0" eaLnBrk="0" fontAlgn="base" hangingPunct="0">
              <a:spcBef>
                <a:spcPct val="0"/>
              </a:spcBef>
              <a:spcAft>
                <a:spcPct val="0"/>
              </a:spcAft>
            </a:pPr>
            <a:r>
              <a:rPr lang="en-US" sz="1600" dirty="0" err="1">
                <a:latin typeface="Arial Unicode MS" pitchFamily="34" charset="-128"/>
                <a:cs typeface="Arial" pitchFamily="34" charset="0"/>
              </a:rPr>
              <a:t>treeDepth</a:t>
            </a:r>
            <a:r>
              <a:rPr lang="en-US" sz="1600" dirty="0">
                <a:latin typeface="Arial Unicode MS" pitchFamily="34" charset="-128"/>
                <a:cs typeface="Arial" pitchFamily="34" charset="0"/>
              </a:rPr>
              <a:t> =</a:t>
            </a:r>
            <a:r>
              <a:rPr lang="en-US" sz="1600" dirty="0">
                <a:latin typeface="Arial" pitchFamily="34" charset="0"/>
                <a:cs typeface="Arial" pitchFamily="34" charset="0"/>
              </a:rPr>
              <a:t> </a:t>
            </a:r>
            <a:r>
              <a:rPr lang="en-US" sz="1600" dirty="0">
                <a:latin typeface="Arial Unicode MS" pitchFamily="34" charset="-128"/>
                <a:cs typeface="Arial" pitchFamily="34" charset="0"/>
              </a:rPr>
              <a:t>math.log(</a:t>
            </a:r>
            <a:r>
              <a:rPr lang="en-US" sz="1600" dirty="0" err="1">
                <a:latin typeface="Arial Unicode MS" pitchFamily="34" charset="-128"/>
                <a:cs typeface="Arial" pitchFamily="34" charset="0"/>
              </a:rPr>
              <a:t>len</a:t>
            </a:r>
            <a:r>
              <a:rPr lang="en-US" sz="1600" dirty="0">
                <a:latin typeface="Arial Unicode MS" pitchFamily="34" charset="-128"/>
                <a:cs typeface="Arial" pitchFamily="34" charset="0"/>
              </a:rPr>
              <a:t>(scores), 2</a:t>
            </a:r>
            <a:r>
              <a:rPr lang="en-US" sz="1600" dirty="0" smtClean="0">
                <a:latin typeface="Arial Unicode MS" pitchFamily="34" charset="-128"/>
                <a:cs typeface="Arial" pitchFamily="34" charset="0"/>
              </a:rPr>
              <a:t>)</a:t>
            </a:r>
            <a:endParaRPr lang="en-US" sz="1600" dirty="0" smtClean="0">
              <a:latin typeface="Arial" pitchFamily="34" charset="0"/>
              <a:cs typeface="Arial" pitchFamily="34" charset="0"/>
            </a:endParaRPr>
          </a:p>
          <a:p>
            <a:pPr lvl="0" eaLnBrk="0" fontAlgn="base" hangingPunct="0">
              <a:spcBef>
                <a:spcPct val="0"/>
              </a:spcBef>
              <a:spcAft>
                <a:spcPct val="0"/>
              </a:spcAft>
            </a:pPr>
            <a:r>
              <a:rPr lang="en-US" sz="1600" dirty="0">
                <a:latin typeface="Arial" pitchFamily="34" charset="0"/>
                <a:cs typeface="Arial" pitchFamily="34" charset="0"/>
              </a:rPr>
              <a:t> </a:t>
            </a:r>
            <a:r>
              <a:rPr lang="en-US" sz="1600" dirty="0" smtClean="0">
                <a:latin typeface="Arial" pitchFamily="34" charset="0"/>
                <a:cs typeface="Arial" pitchFamily="34" charset="0"/>
              </a:rPr>
              <a:t>   </a:t>
            </a:r>
            <a:endParaRPr lang="en-US" sz="1600" dirty="0">
              <a:latin typeface="Arial" pitchFamily="34" charset="0"/>
              <a:cs typeface="Arial" pitchFamily="34" charset="0"/>
            </a:endParaRPr>
          </a:p>
          <a:p>
            <a:pPr lvl="0" eaLnBrk="0" fontAlgn="base" hangingPunct="0">
              <a:spcBef>
                <a:spcPct val="0"/>
              </a:spcBef>
              <a:spcAft>
                <a:spcPct val="0"/>
              </a:spcAft>
            </a:pPr>
            <a:r>
              <a:rPr lang="en-US" sz="1600" dirty="0">
                <a:latin typeface="Arial Unicode MS" pitchFamily="34" charset="-128"/>
                <a:cs typeface="Arial" pitchFamily="34" charset="0"/>
              </a:rPr>
              <a:t>print("The optimal value is : ", end =</a:t>
            </a:r>
            <a:r>
              <a:rPr lang="en-US" sz="1600" dirty="0">
                <a:latin typeface="Arial" pitchFamily="34" charset="0"/>
                <a:cs typeface="Arial" pitchFamily="34" charset="0"/>
              </a:rPr>
              <a:t> </a:t>
            </a:r>
            <a:r>
              <a:rPr lang="en-US" sz="1600" dirty="0">
                <a:latin typeface="Arial Unicode MS" pitchFamily="34" charset="-128"/>
                <a:cs typeface="Arial" pitchFamily="34" charset="0"/>
              </a:rPr>
              <a:t>"")</a:t>
            </a:r>
            <a:endParaRPr lang="en-US" sz="1600" dirty="0">
              <a:latin typeface="Arial" pitchFamily="34" charset="0"/>
              <a:cs typeface="Arial" pitchFamily="34" charset="0"/>
            </a:endParaRPr>
          </a:p>
          <a:p>
            <a:pPr lvl="0" eaLnBrk="0" fontAlgn="base" hangingPunct="0">
              <a:spcBef>
                <a:spcPct val="0"/>
              </a:spcBef>
              <a:spcAft>
                <a:spcPct val="0"/>
              </a:spcAft>
            </a:pPr>
            <a:r>
              <a:rPr lang="en-US" sz="1600" dirty="0">
                <a:latin typeface="Arial Unicode MS" pitchFamily="34" charset="-128"/>
                <a:cs typeface="Arial" pitchFamily="34" charset="0"/>
              </a:rPr>
              <a:t>print(</a:t>
            </a:r>
            <a:r>
              <a:rPr lang="en-US" sz="1600" dirty="0" err="1">
                <a:latin typeface="Arial Unicode MS" pitchFamily="34" charset="-128"/>
                <a:cs typeface="Arial" pitchFamily="34" charset="0"/>
              </a:rPr>
              <a:t>minimax</a:t>
            </a:r>
            <a:r>
              <a:rPr lang="en-US" sz="1600" dirty="0">
                <a:latin typeface="Arial Unicode MS" pitchFamily="34" charset="-128"/>
                <a:cs typeface="Arial" pitchFamily="34" charset="0"/>
              </a:rPr>
              <a:t>(0, 0, True, scores, </a:t>
            </a:r>
            <a:r>
              <a:rPr lang="en-US" sz="1600" dirty="0" err="1">
                <a:latin typeface="Arial Unicode MS" pitchFamily="34" charset="-128"/>
                <a:cs typeface="Arial" pitchFamily="34" charset="0"/>
              </a:rPr>
              <a:t>treeDepth</a:t>
            </a:r>
            <a:r>
              <a:rPr lang="en-US" sz="1600" dirty="0" smtClean="0">
                <a:latin typeface="Arial Unicode MS" pitchFamily="34" charset="-128"/>
                <a:cs typeface="Arial" pitchFamily="34" charset="0"/>
              </a:rPr>
              <a:t>))</a:t>
            </a:r>
            <a:endParaRPr lang="en-US" sz="1600" dirty="0" smtClean="0">
              <a:latin typeface="Arial" pitchFamily="34" charset="0"/>
              <a:cs typeface="Arial" pitchFamily="34" charset="0"/>
            </a:endParaRPr>
          </a:p>
          <a:p>
            <a:pPr lvl="0" eaLnBrk="0" fontAlgn="base" hangingPunct="0">
              <a:spcBef>
                <a:spcPct val="0"/>
              </a:spcBef>
              <a:spcAft>
                <a:spcPct val="0"/>
              </a:spcAft>
            </a:pPr>
            <a:r>
              <a:rPr lang="en-US" sz="1600" dirty="0">
                <a:latin typeface="Arial" pitchFamily="34" charset="0"/>
                <a:cs typeface="Arial" pitchFamily="34" charset="0"/>
              </a:rPr>
              <a:t> </a:t>
            </a:r>
            <a:r>
              <a:rPr lang="en-US" sz="1600" dirty="0" smtClean="0">
                <a:latin typeface="Arial" pitchFamily="34" charset="0"/>
                <a:cs typeface="Arial" pitchFamily="34" charset="0"/>
              </a:rPr>
              <a:t>   </a:t>
            </a:r>
            <a:endParaRPr lang="en-US" sz="1600" dirty="0">
              <a:latin typeface="Arial" pitchFamily="34" charset="0"/>
              <a:cs typeface="Arial" pitchFamily="34" charset="0"/>
            </a:endParaRPr>
          </a:p>
          <a:p>
            <a:pPr lvl="0" eaLnBrk="0" fontAlgn="base" hangingPunct="0">
              <a:spcBef>
                <a:spcPct val="0"/>
              </a:spcBef>
              <a:spcAft>
                <a:spcPct val="0"/>
              </a:spcAft>
            </a:pPr>
            <a:r>
              <a:rPr lang="en-US" sz="1600" dirty="0">
                <a:latin typeface="Arial Unicode MS" pitchFamily="34" charset="-128"/>
                <a:cs typeface="Arial" pitchFamily="34" charset="0"/>
              </a:rPr>
              <a:t># This code is </a:t>
            </a:r>
            <a:r>
              <a:rPr lang="en-US" sz="1600" dirty="0" smtClean="0">
                <a:latin typeface="Arial Unicode MS" pitchFamily="34" charset="-128"/>
                <a:cs typeface="Arial" pitchFamily="34" charset="0"/>
              </a:rPr>
              <a:t>contributed</a:t>
            </a:r>
            <a:r>
              <a:rPr lang="en-US" sz="1600" dirty="0" smtClean="0">
                <a:latin typeface="Arial" pitchFamily="34" charset="0"/>
                <a:cs typeface="Arial" pitchFamily="34" charset="0"/>
              </a:rPr>
              <a:t> </a:t>
            </a:r>
            <a:r>
              <a:rPr lang="en-US" sz="1600" dirty="0" smtClean="0">
                <a:latin typeface="Arial Unicode MS" pitchFamily="34" charset="-128"/>
                <a:cs typeface="Arial" pitchFamily="34" charset="0"/>
              </a:rPr>
              <a:t>by </a:t>
            </a:r>
            <a:r>
              <a:rPr lang="en-US" sz="1600" dirty="0" err="1" smtClean="0">
                <a:latin typeface="Arial Unicode MS" pitchFamily="34" charset="-128"/>
                <a:cs typeface="Arial" pitchFamily="34" charset="0"/>
              </a:rPr>
              <a:t>rootshadow</a:t>
            </a:r>
            <a:endParaRPr lang="en-US" sz="1600" dirty="0">
              <a:latin typeface="Arial" pitchFamily="34" charset="0"/>
              <a:cs typeface="Arial" pitchFamily="34" charset="0"/>
            </a:endParaRPr>
          </a:p>
        </p:txBody>
      </p:sp>
    </p:spTree>
    <p:extLst>
      <p:ext uri="{BB962C8B-B14F-4D97-AF65-F5344CB8AC3E}">
        <p14:creationId xmlns:p14="http://schemas.microsoft.com/office/powerpoint/2010/main" val="363557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914400"/>
            <a:ext cx="7848600" cy="4062651"/>
          </a:xfrm>
          <a:prstGeom prst="rect">
            <a:avLst/>
          </a:prstGeom>
          <a:noFill/>
        </p:spPr>
        <p:txBody>
          <a:bodyPr wrap="square" rtlCol="0">
            <a:spAutoFit/>
          </a:bodyPr>
          <a:lstStyle/>
          <a:p>
            <a:pPr algn="ctr"/>
            <a:r>
              <a:rPr lang="en-US" sz="3200" b="1" dirty="0" smtClean="0"/>
              <a:t>Homework for programming</a:t>
            </a:r>
          </a:p>
          <a:p>
            <a:pPr algn="ctr"/>
            <a:endParaRPr lang="en-US" sz="3200" b="1" dirty="0" smtClean="0"/>
          </a:p>
          <a:p>
            <a:r>
              <a:rPr lang="en-US" sz="2800" b="1" dirty="0" smtClean="0"/>
              <a:t>Using python program to implement following algorithm:</a:t>
            </a:r>
          </a:p>
          <a:p>
            <a:r>
              <a:rPr lang="en-US" sz="2400" b="1" dirty="0"/>
              <a:t>Given a </a:t>
            </a:r>
            <a:r>
              <a:rPr lang="en-US" sz="2400" b="1" dirty="0">
                <a:hlinkClick r:id="rId2"/>
              </a:rPr>
              <a:t>matrix</a:t>
            </a:r>
            <a:r>
              <a:rPr lang="en-US" sz="2400" b="1" dirty="0"/>
              <a:t> mat[][] of dimension N*M, a positive integer K and the source cell (X, Y), the task is to print all possible paths to move out of the matrix from the source cell (X, Y) by moving in all four directions in each move in at most K moves.</a:t>
            </a:r>
          </a:p>
          <a:p>
            <a:endParaRPr lang="en-US" dirty="0"/>
          </a:p>
        </p:txBody>
      </p:sp>
    </p:spTree>
    <p:extLst>
      <p:ext uri="{BB962C8B-B14F-4D97-AF65-F5344CB8AC3E}">
        <p14:creationId xmlns:p14="http://schemas.microsoft.com/office/powerpoint/2010/main" val="2868258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7764" y="838200"/>
            <a:ext cx="8839200" cy="5509200"/>
          </a:xfrm>
          <a:prstGeom prst="rect">
            <a:avLst/>
          </a:prstGeom>
          <a:noFill/>
        </p:spPr>
        <p:txBody>
          <a:bodyPr wrap="square" rtlCol="0">
            <a:spAutoFit/>
          </a:bodyPr>
          <a:lstStyle/>
          <a:p>
            <a:r>
              <a:rPr lang="en-US" sz="3200" b="1" dirty="0"/>
              <a:t>Backtracking </a:t>
            </a:r>
            <a:endParaRPr lang="en-US" sz="3200" b="1" dirty="0" smtClean="0"/>
          </a:p>
          <a:p>
            <a:pPr marL="457200" indent="-457200">
              <a:buFont typeface="Wingdings" pitchFamily="2" charset="2"/>
              <a:buChar char="v"/>
            </a:pPr>
            <a:r>
              <a:rPr lang="en-US" sz="3200" dirty="0" smtClean="0"/>
              <a:t>for </a:t>
            </a:r>
            <a:r>
              <a:rPr lang="en-US" sz="3200" dirty="0"/>
              <a:t>finding solutions to some computational problems, </a:t>
            </a:r>
            <a:endParaRPr lang="en-US" sz="3200" dirty="0" smtClean="0"/>
          </a:p>
          <a:p>
            <a:pPr marL="457200" indent="-457200">
              <a:buFont typeface="Wingdings" pitchFamily="2" charset="2"/>
              <a:buChar char="v"/>
            </a:pPr>
            <a:r>
              <a:rPr lang="en-US" sz="3200" dirty="0" smtClean="0"/>
              <a:t>For notably </a:t>
            </a:r>
            <a:r>
              <a:rPr lang="en-US" sz="3200" dirty="0"/>
              <a:t>constraint satisfaction problems, </a:t>
            </a:r>
            <a:endParaRPr lang="en-US" sz="3200" dirty="0" smtClean="0"/>
          </a:p>
          <a:p>
            <a:pPr marL="457200" indent="-457200">
              <a:buFont typeface="Wingdings" pitchFamily="2" charset="2"/>
              <a:buChar char="v"/>
            </a:pPr>
            <a:r>
              <a:rPr lang="en-US" sz="3200" dirty="0" smtClean="0"/>
              <a:t>incrementally </a:t>
            </a:r>
            <a:r>
              <a:rPr lang="en-US" sz="3200" dirty="0"/>
              <a:t>builds candidates to the </a:t>
            </a:r>
            <a:r>
              <a:rPr lang="en-US" sz="3200" dirty="0" smtClean="0"/>
              <a:t>solutions,</a:t>
            </a:r>
          </a:p>
          <a:p>
            <a:pPr marL="457200" indent="-457200">
              <a:buFont typeface="Wingdings" pitchFamily="2" charset="2"/>
              <a:buChar char="v"/>
            </a:pPr>
            <a:r>
              <a:rPr lang="en-US" sz="3200" dirty="0" smtClean="0"/>
              <a:t>abandons </a:t>
            </a:r>
            <a:r>
              <a:rPr lang="en-US" sz="3200" dirty="0"/>
              <a:t>a candidate as soon as it determines that the candidate cannot possibly be completed to a valid solution</a:t>
            </a:r>
            <a:r>
              <a:rPr lang="en-US" sz="3200" dirty="0" smtClean="0"/>
              <a:t>.</a:t>
            </a:r>
          </a:p>
          <a:p>
            <a:endParaRPr lang="en-US" sz="3200" dirty="0"/>
          </a:p>
          <a:p>
            <a:r>
              <a:rPr lang="en-US" sz="3200" dirty="0" smtClean="0"/>
              <a:t>It is used for decision making: find the best move out of a lot of possible moves.</a:t>
            </a:r>
            <a:endParaRPr lang="en-US" sz="3200" dirty="0"/>
          </a:p>
        </p:txBody>
      </p:sp>
    </p:spTree>
    <p:extLst>
      <p:ext uri="{BB962C8B-B14F-4D97-AF65-F5344CB8AC3E}">
        <p14:creationId xmlns:p14="http://schemas.microsoft.com/office/powerpoint/2010/main" val="486461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533400"/>
            <a:ext cx="8458200" cy="5016758"/>
          </a:xfrm>
          <a:prstGeom prst="rect">
            <a:avLst/>
          </a:prstGeom>
          <a:noFill/>
        </p:spPr>
        <p:txBody>
          <a:bodyPr wrap="square" rtlCol="0">
            <a:spAutoFit/>
          </a:bodyPr>
          <a:lstStyle/>
          <a:p>
            <a:r>
              <a:rPr lang="en-US" sz="3200" dirty="0">
                <a:hlinkClick r:id="rId2" tooltip="Eight queens puzzle"/>
              </a:rPr>
              <a:t>E</a:t>
            </a:r>
            <a:r>
              <a:rPr lang="en-US" sz="3200" dirty="0" smtClean="0">
                <a:hlinkClick r:id="rId2" tooltip="Eight queens puzzle"/>
              </a:rPr>
              <a:t>ight </a:t>
            </a:r>
            <a:r>
              <a:rPr lang="en-US" sz="3200" dirty="0">
                <a:hlinkClick r:id="rId2" tooltip="Eight queens puzzle"/>
              </a:rPr>
              <a:t>queens </a:t>
            </a:r>
            <a:r>
              <a:rPr lang="en-US" sz="3200" dirty="0" smtClean="0">
                <a:hlinkClick r:id="rId2" tooltip="Eight queens puzzle"/>
              </a:rPr>
              <a:t>puzzle</a:t>
            </a:r>
            <a:r>
              <a:rPr lang="en-US" sz="3200" dirty="0" smtClean="0"/>
              <a:t>: </a:t>
            </a:r>
          </a:p>
          <a:p>
            <a:endParaRPr lang="en-US" sz="3200" dirty="0" smtClean="0"/>
          </a:p>
          <a:p>
            <a:r>
              <a:rPr lang="en-US" sz="3200" dirty="0"/>
              <a:t>A</a:t>
            </a:r>
            <a:r>
              <a:rPr lang="en-US" sz="3200" dirty="0" smtClean="0"/>
              <a:t>sks </a:t>
            </a:r>
            <a:r>
              <a:rPr lang="en-US" sz="3200" dirty="0"/>
              <a:t>for all arrangements of eight </a:t>
            </a:r>
            <a:r>
              <a:rPr lang="en-US" sz="3200" dirty="0">
                <a:hlinkClick r:id="rId3" tooltip="Chess"/>
              </a:rPr>
              <a:t>chess</a:t>
            </a:r>
            <a:r>
              <a:rPr lang="en-US" sz="3200" dirty="0"/>
              <a:t> </a:t>
            </a:r>
            <a:r>
              <a:rPr lang="en-US" sz="3200" dirty="0">
                <a:hlinkClick r:id="rId4" tooltip="Queen (chess)"/>
              </a:rPr>
              <a:t>queens</a:t>
            </a:r>
            <a:r>
              <a:rPr lang="en-US" sz="3200" dirty="0"/>
              <a:t> on a standard </a:t>
            </a:r>
            <a:r>
              <a:rPr lang="en-US" sz="3200" dirty="0">
                <a:hlinkClick r:id="rId5" tooltip="Chessboard"/>
              </a:rPr>
              <a:t>chessboard</a:t>
            </a:r>
            <a:r>
              <a:rPr lang="en-US" sz="3200" dirty="0"/>
              <a:t> so that no queen attacks any other. In the common backtracking approach, the partial candidates are arrangements of </a:t>
            </a:r>
            <a:r>
              <a:rPr lang="en-US" sz="3200" i="1" dirty="0"/>
              <a:t>k</a:t>
            </a:r>
            <a:r>
              <a:rPr lang="en-US" sz="3200" dirty="0"/>
              <a:t> queens in the first </a:t>
            </a:r>
            <a:r>
              <a:rPr lang="en-US" sz="3200" i="1" dirty="0"/>
              <a:t>k</a:t>
            </a:r>
            <a:r>
              <a:rPr lang="en-US" sz="3200" dirty="0"/>
              <a:t> rows of the board, all in different rows and columns. Any partial solution that contains two mutually attacking queens can be abandoned. </a:t>
            </a:r>
          </a:p>
        </p:txBody>
      </p:sp>
    </p:spTree>
    <p:extLst>
      <p:ext uri="{BB962C8B-B14F-4D97-AF65-F5344CB8AC3E}">
        <p14:creationId xmlns:p14="http://schemas.microsoft.com/office/powerpoint/2010/main" val="871266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584537"/>
            <a:ext cx="8839200" cy="7048083"/>
          </a:xfrm>
          <a:prstGeom prst="rect">
            <a:avLst/>
          </a:prstGeom>
          <a:noFill/>
        </p:spPr>
        <p:txBody>
          <a:bodyPr wrap="square" rtlCol="0">
            <a:spAutoFit/>
          </a:bodyPr>
          <a:lstStyle/>
          <a:p>
            <a:r>
              <a:rPr lang="en-US" sz="3200" b="1" dirty="0" smtClean="0"/>
              <a:t>The game problem:</a:t>
            </a:r>
          </a:p>
          <a:p>
            <a:r>
              <a:rPr lang="en-US" sz="2400" b="1" dirty="0"/>
              <a:t>Given a </a:t>
            </a:r>
            <a:r>
              <a:rPr lang="en-US" sz="2400" b="1" dirty="0">
                <a:hlinkClick r:id="rId2"/>
              </a:rPr>
              <a:t>matrix</a:t>
            </a:r>
            <a:r>
              <a:rPr lang="en-US" sz="2400" b="1" dirty="0"/>
              <a:t> mat[][] of dimension N*M, a positive integer K and the source cell (X, Y), the task is to print all possible paths to move out of the matrix from the source cell (X, Y) by moving in all four directions in each move in at most K moves</a:t>
            </a:r>
            <a:r>
              <a:rPr lang="en-US" sz="2400" b="1" dirty="0" smtClean="0"/>
              <a:t>.</a:t>
            </a:r>
          </a:p>
          <a:p>
            <a:endParaRPr lang="en-US" dirty="0"/>
          </a:p>
          <a:p>
            <a:r>
              <a:rPr lang="en-US" b="1" dirty="0"/>
              <a:t>Input:</a:t>
            </a:r>
            <a:r>
              <a:rPr lang="en-US" dirty="0"/>
              <a:t> N = 2, M = 2, X = 1, Y = 1, K = 2</a:t>
            </a:r>
            <a:br>
              <a:rPr lang="en-US" dirty="0"/>
            </a:br>
            <a:r>
              <a:rPr lang="en-US" b="1" dirty="0"/>
              <a:t>Output:</a:t>
            </a:r>
            <a:r>
              <a:rPr lang="en-US" dirty="0"/>
              <a:t/>
            </a:r>
            <a:br>
              <a:rPr lang="en-US" dirty="0"/>
            </a:br>
            <a:r>
              <a:rPr lang="en-US" dirty="0"/>
              <a:t>(1 1)(1 0)</a:t>
            </a:r>
            <a:br>
              <a:rPr lang="en-US" dirty="0"/>
            </a:br>
            <a:r>
              <a:rPr lang="en-US" dirty="0"/>
              <a:t>(1 1)(1 2)(1 3)</a:t>
            </a:r>
            <a:br>
              <a:rPr lang="en-US" dirty="0"/>
            </a:br>
            <a:r>
              <a:rPr lang="en-US" dirty="0"/>
              <a:t>(1 1)(1 2)(0 2)</a:t>
            </a:r>
            <a:br>
              <a:rPr lang="en-US" dirty="0"/>
            </a:br>
            <a:r>
              <a:rPr lang="en-US" dirty="0"/>
              <a:t>(1 1)(0 1)</a:t>
            </a:r>
            <a:br>
              <a:rPr lang="en-US" dirty="0"/>
            </a:br>
            <a:r>
              <a:rPr lang="en-US" dirty="0"/>
              <a:t>(1 1)(2 1)(2 0)</a:t>
            </a:r>
            <a:br>
              <a:rPr lang="en-US" dirty="0"/>
            </a:br>
            <a:r>
              <a:rPr lang="en-US" dirty="0"/>
              <a:t>(1 1)(2 1)(3 1)</a:t>
            </a:r>
          </a:p>
          <a:p>
            <a:r>
              <a:rPr lang="en-US" b="1" dirty="0"/>
              <a:t>Input:</a:t>
            </a:r>
            <a:r>
              <a:rPr lang="en-US" dirty="0"/>
              <a:t> N = 1, M = 1, X = 1, Y = 1, K = 2</a:t>
            </a:r>
            <a:br>
              <a:rPr lang="en-US" dirty="0"/>
            </a:br>
            <a:r>
              <a:rPr lang="en-US" b="1" dirty="0"/>
              <a:t>Output:</a:t>
            </a:r>
            <a:r>
              <a:rPr lang="en-US" dirty="0"/>
              <a:t/>
            </a:r>
            <a:br>
              <a:rPr lang="en-US" dirty="0"/>
            </a:br>
            <a:r>
              <a:rPr lang="en-US" dirty="0"/>
              <a:t>(1 1)(1 0)</a:t>
            </a:r>
            <a:br>
              <a:rPr lang="en-US" dirty="0"/>
            </a:br>
            <a:r>
              <a:rPr lang="en-US" dirty="0"/>
              <a:t>(1 1)(1 2)</a:t>
            </a:r>
            <a:br>
              <a:rPr lang="en-US" dirty="0"/>
            </a:br>
            <a:r>
              <a:rPr lang="en-US" dirty="0"/>
              <a:t>(1 1)(0 1)</a:t>
            </a:r>
            <a:br>
              <a:rPr lang="en-US" dirty="0"/>
            </a:br>
            <a:r>
              <a:rPr lang="en-US" dirty="0"/>
              <a:t>(1 1)(2 1)</a:t>
            </a:r>
          </a:p>
          <a:p>
            <a:endParaRPr lang="en-US" dirty="0" smtClean="0"/>
          </a:p>
          <a:p>
            <a:endParaRPr lang="en-US" dirty="0"/>
          </a:p>
          <a:p>
            <a:endParaRPr lang="en-US" dirty="0"/>
          </a:p>
        </p:txBody>
      </p:sp>
    </p:spTree>
    <p:extLst>
      <p:ext uri="{BB962C8B-B14F-4D97-AF65-F5344CB8AC3E}">
        <p14:creationId xmlns:p14="http://schemas.microsoft.com/office/powerpoint/2010/main" val="4202957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6418" y="838200"/>
            <a:ext cx="8305800" cy="5786199"/>
          </a:xfrm>
          <a:prstGeom prst="rect">
            <a:avLst/>
          </a:prstGeom>
          <a:noFill/>
        </p:spPr>
        <p:txBody>
          <a:bodyPr wrap="square" rtlCol="0">
            <a:spAutoFit/>
          </a:bodyPr>
          <a:lstStyle/>
          <a:p>
            <a:r>
              <a:rPr lang="en-US" sz="3200" b="1" dirty="0" smtClean="0"/>
              <a:t>Programming Approach</a:t>
            </a:r>
            <a:r>
              <a:rPr lang="en-US" sz="3200" b="1" dirty="0"/>
              <a:t>:</a:t>
            </a:r>
            <a:r>
              <a:rPr lang="en-US" sz="3200" dirty="0"/>
              <a:t> The given problem can be solved by using </a:t>
            </a:r>
            <a:r>
              <a:rPr lang="en-US" sz="3200" dirty="0">
                <a:hlinkClick r:id="rId2"/>
              </a:rPr>
              <a:t>Recursion</a:t>
            </a:r>
            <a:r>
              <a:rPr lang="en-US" sz="3200" dirty="0"/>
              <a:t> and </a:t>
            </a:r>
            <a:r>
              <a:rPr lang="en-US" sz="3200" dirty="0" smtClean="0">
                <a:hlinkClick r:id="rId3"/>
              </a:rPr>
              <a:t>Backtracking</a:t>
            </a:r>
            <a:r>
              <a:rPr lang="en-US" sz="3200" dirty="0" smtClean="0"/>
              <a:t>:</a:t>
            </a:r>
          </a:p>
          <a:p>
            <a:endParaRPr lang="en-US" dirty="0"/>
          </a:p>
          <a:p>
            <a:r>
              <a:rPr lang="en-US" dirty="0"/>
              <a:t>Initialize an </a:t>
            </a:r>
            <a:r>
              <a:rPr lang="en-US" dirty="0">
                <a:hlinkClick r:id="rId4"/>
              </a:rPr>
              <a:t>array</a:t>
            </a:r>
            <a:r>
              <a:rPr lang="en-US" dirty="0"/>
              <a:t>, say, </a:t>
            </a:r>
            <a:r>
              <a:rPr lang="en-US" b="1" dirty="0" err="1"/>
              <a:t>arrayOfMoves</a:t>
            </a:r>
            <a:r>
              <a:rPr lang="en-US" b="1" dirty="0"/>
              <a:t>[] </a:t>
            </a:r>
            <a:r>
              <a:rPr lang="en-US" dirty="0"/>
              <a:t>that stores all the moves moving from the source cell to the out of the matrix.</a:t>
            </a:r>
          </a:p>
          <a:p>
            <a:r>
              <a:rPr lang="en-US" dirty="0"/>
              <a:t>Define a </a:t>
            </a:r>
            <a:r>
              <a:rPr lang="en-US" dirty="0">
                <a:hlinkClick r:id="rId5"/>
              </a:rPr>
              <a:t>recursive function</a:t>
            </a:r>
            <a:r>
              <a:rPr lang="en-US" dirty="0"/>
              <a:t>, say </a:t>
            </a:r>
            <a:r>
              <a:rPr lang="en-US" b="1" dirty="0" err="1"/>
              <a:t>printAllmoves</a:t>
            </a:r>
            <a:r>
              <a:rPr lang="en-US" b="1" dirty="0"/>
              <a:t>(N, M, moves, X, Y, </a:t>
            </a:r>
            <a:r>
              <a:rPr lang="en-US" b="1" dirty="0" err="1"/>
              <a:t>arrayOfMoves</a:t>
            </a:r>
            <a:r>
              <a:rPr lang="en-US" b="1" dirty="0"/>
              <a:t>)</a:t>
            </a:r>
            <a:r>
              <a:rPr lang="en-US" dirty="0"/>
              <a:t>, and perform the following steps:</a:t>
            </a:r>
          </a:p>
          <a:p>
            <a:pPr lvl="1"/>
            <a:r>
              <a:rPr lang="en-US" b="1" dirty="0"/>
              <a:t>Base Case:</a:t>
            </a:r>
            <a:endParaRPr lang="en-US" dirty="0"/>
          </a:p>
          <a:p>
            <a:pPr lvl="2"/>
            <a:r>
              <a:rPr lang="en-US" dirty="0"/>
              <a:t>If the value of the </a:t>
            </a:r>
            <a:r>
              <a:rPr lang="en-US" b="1" dirty="0"/>
              <a:t>moves</a:t>
            </a:r>
            <a:r>
              <a:rPr lang="en-US" dirty="0"/>
              <a:t> is non-negative and the current cell </a:t>
            </a:r>
            <a:r>
              <a:rPr lang="en-US" b="1" dirty="0"/>
              <a:t>(X, Y)</a:t>
            </a:r>
            <a:r>
              <a:rPr lang="en-US" dirty="0"/>
              <a:t> is out of the matrix, then print all the moves stored in the </a:t>
            </a:r>
            <a:r>
              <a:rPr lang="en-US" b="1" dirty="0" err="1"/>
              <a:t>ArrayOfMoves</a:t>
            </a:r>
            <a:r>
              <a:rPr lang="en-US" b="1" dirty="0"/>
              <a:t>[]</a:t>
            </a:r>
            <a:r>
              <a:rPr lang="en-US" dirty="0"/>
              <a:t>.</a:t>
            </a:r>
          </a:p>
          <a:p>
            <a:pPr lvl="2"/>
            <a:r>
              <a:rPr lang="en-US" dirty="0"/>
              <a:t>If the value of</a:t>
            </a:r>
            <a:r>
              <a:rPr lang="en-US" b="1" dirty="0"/>
              <a:t> moves </a:t>
            </a:r>
            <a:r>
              <a:rPr lang="en-US" dirty="0"/>
              <a:t>is less than</a:t>
            </a:r>
            <a:r>
              <a:rPr lang="en-US" b="1" dirty="0"/>
              <a:t> 0</a:t>
            </a:r>
            <a:r>
              <a:rPr lang="en-US" dirty="0"/>
              <a:t> then </a:t>
            </a:r>
            <a:r>
              <a:rPr lang="en-US" dirty="0">
                <a:hlinkClick r:id="rId6"/>
              </a:rPr>
              <a:t>return from the function</a:t>
            </a:r>
            <a:r>
              <a:rPr lang="en-US" dirty="0"/>
              <a:t>.</a:t>
            </a:r>
          </a:p>
          <a:p>
            <a:pPr lvl="1"/>
            <a:r>
              <a:rPr lang="en-US" dirty="0"/>
              <a:t>Insert the current cell </a:t>
            </a:r>
            <a:r>
              <a:rPr lang="en-US" b="1" dirty="0"/>
              <a:t>(X, Y)</a:t>
            </a:r>
            <a:r>
              <a:rPr lang="en-US" dirty="0"/>
              <a:t> in the array </a:t>
            </a:r>
            <a:r>
              <a:rPr lang="en-US" b="1" dirty="0" err="1"/>
              <a:t>arrayOfMoves</a:t>
            </a:r>
            <a:r>
              <a:rPr lang="en-US" b="1" dirty="0"/>
              <a:t>[]</a:t>
            </a:r>
            <a:r>
              <a:rPr lang="en-US" dirty="0"/>
              <a:t>.</a:t>
            </a:r>
          </a:p>
          <a:p>
            <a:pPr lvl="1"/>
            <a:r>
              <a:rPr lang="en-US" dirty="0"/>
              <a:t>Recursively call the function in all the four directions of the current cell </a:t>
            </a:r>
            <a:r>
              <a:rPr lang="en-US" b="1" dirty="0"/>
              <a:t>(X, Y)</a:t>
            </a:r>
            <a:r>
              <a:rPr lang="en-US" dirty="0"/>
              <a:t> by decrementing the value of </a:t>
            </a:r>
            <a:r>
              <a:rPr lang="en-US" b="1" dirty="0"/>
              <a:t>moves</a:t>
            </a:r>
            <a:r>
              <a:rPr lang="en-US" dirty="0"/>
              <a:t> by </a:t>
            </a:r>
            <a:r>
              <a:rPr lang="en-US" b="1" dirty="0"/>
              <a:t>1</a:t>
            </a:r>
            <a:endParaRPr lang="en-US" dirty="0"/>
          </a:p>
          <a:p>
            <a:pPr lvl="1"/>
            <a:r>
              <a:rPr lang="en-US" dirty="0"/>
              <a:t>If the </a:t>
            </a:r>
            <a:r>
              <a:rPr lang="en-US" dirty="0">
                <a:hlinkClick r:id="rId7"/>
              </a:rPr>
              <a:t>size of the array</a:t>
            </a:r>
            <a:r>
              <a:rPr lang="en-US" dirty="0"/>
              <a:t> </a:t>
            </a:r>
            <a:r>
              <a:rPr lang="en-US" b="1" dirty="0" err="1"/>
              <a:t>arrayOfMoves</a:t>
            </a:r>
            <a:r>
              <a:rPr lang="en-US" b="1" dirty="0"/>
              <a:t>[] </a:t>
            </a:r>
            <a:r>
              <a:rPr lang="en-US" dirty="0"/>
              <a:t>is greater than 1, then remove the last cell inserted for the Backtracking steps.</a:t>
            </a:r>
          </a:p>
          <a:p>
            <a:r>
              <a:rPr lang="en-US" dirty="0"/>
              <a:t>Call the </a:t>
            </a:r>
            <a:r>
              <a:rPr lang="en-US" dirty="0">
                <a:hlinkClick r:id="rId8"/>
              </a:rPr>
              <a:t>function</a:t>
            </a:r>
            <a:r>
              <a:rPr lang="en-US" dirty="0"/>
              <a:t> </a:t>
            </a:r>
            <a:r>
              <a:rPr lang="en-US" b="1" dirty="0" err="1"/>
              <a:t>printAllmoves</a:t>
            </a:r>
            <a:r>
              <a:rPr lang="en-US" b="1" dirty="0"/>
              <a:t>(N, M, moves, X, Y, </a:t>
            </a:r>
            <a:r>
              <a:rPr lang="en-US" b="1" dirty="0" err="1"/>
              <a:t>arrayOfMoves</a:t>
            </a:r>
            <a:r>
              <a:rPr lang="en-US" b="1" dirty="0"/>
              <a:t>)</a:t>
            </a:r>
            <a:r>
              <a:rPr lang="en-US" dirty="0"/>
              <a:t> to print all possible moves.</a:t>
            </a:r>
          </a:p>
          <a:p>
            <a:endParaRPr lang="en-US" dirty="0"/>
          </a:p>
        </p:txBody>
      </p:sp>
    </p:spTree>
    <p:extLst>
      <p:ext uri="{BB962C8B-B14F-4D97-AF65-F5344CB8AC3E}">
        <p14:creationId xmlns:p14="http://schemas.microsoft.com/office/powerpoint/2010/main" val="2677316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1447800"/>
            <a:ext cx="7924800" cy="3447098"/>
          </a:xfrm>
          <a:prstGeom prst="rect">
            <a:avLst/>
          </a:prstGeom>
          <a:noFill/>
        </p:spPr>
        <p:txBody>
          <a:bodyPr wrap="square" rtlCol="0">
            <a:spAutoFit/>
          </a:bodyPr>
          <a:lstStyle/>
          <a:p>
            <a:r>
              <a:rPr lang="en-US" sz="3200" b="1" dirty="0" err="1" smtClean="0"/>
              <a:t>Minimax</a:t>
            </a:r>
            <a:r>
              <a:rPr lang="en-US" sz="3200" b="1" dirty="0" smtClean="0"/>
              <a:t>:</a:t>
            </a:r>
          </a:p>
          <a:p>
            <a:endParaRPr lang="en-US" dirty="0"/>
          </a:p>
          <a:p>
            <a:pPr marL="285750" indent="-285750">
              <a:buFont typeface="Wingdings" pitchFamily="2" charset="2"/>
              <a:buChar char="v"/>
            </a:pPr>
            <a:r>
              <a:rPr lang="en-US" sz="2800" b="1" dirty="0"/>
              <a:t>A kind of </a:t>
            </a:r>
            <a:r>
              <a:rPr lang="en-US" sz="2800" b="1" dirty="0">
                <a:hlinkClick r:id="rId2"/>
              </a:rPr>
              <a:t>backtracking</a:t>
            </a:r>
            <a:r>
              <a:rPr lang="en-US" sz="2800" b="1" dirty="0"/>
              <a:t> </a:t>
            </a:r>
            <a:r>
              <a:rPr lang="en-US" sz="2800" b="1" dirty="0" smtClean="0"/>
              <a:t>algorithm</a:t>
            </a:r>
          </a:p>
          <a:p>
            <a:pPr marL="285750" indent="-285750">
              <a:buFont typeface="Wingdings" pitchFamily="2" charset="2"/>
              <a:buChar char="v"/>
            </a:pPr>
            <a:r>
              <a:rPr lang="en-US" sz="2800" b="1" dirty="0"/>
              <a:t>used in decision making and game theory to find the optimal move for a player, assuming that your opponent also plays </a:t>
            </a:r>
            <a:r>
              <a:rPr lang="en-US" sz="2800" b="1" dirty="0" smtClean="0"/>
              <a:t>optimally</a:t>
            </a:r>
          </a:p>
          <a:p>
            <a:pPr marL="285750" indent="-285750">
              <a:buFont typeface="Wingdings" pitchFamily="2" charset="2"/>
              <a:buChar char="v"/>
            </a:pPr>
            <a:r>
              <a:rPr lang="en-US" sz="2800" b="1" dirty="0"/>
              <a:t>widely used in two player turn-based games such as Tic-Tac-Toe, Backgammon, </a:t>
            </a:r>
            <a:r>
              <a:rPr lang="en-US" sz="2800" b="1" dirty="0" err="1"/>
              <a:t>Mancala</a:t>
            </a:r>
            <a:r>
              <a:rPr lang="en-US" sz="2800" b="1" dirty="0"/>
              <a:t>, Chess, etc.</a:t>
            </a:r>
          </a:p>
        </p:txBody>
      </p:sp>
    </p:spTree>
    <p:extLst>
      <p:ext uri="{BB962C8B-B14F-4D97-AF65-F5344CB8AC3E}">
        <p14:creationId xmlns:p14="http://schemas.microsoft.com/office/powerpoint/2010/main" val="1032132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0601" y="1447800"/>
            <a:ext cx="7467600" cy="2585323"/>
          </a:xfrm>
          <a:prstGeom prst="rect">
            <a:avLst/>
          </a:prstGeom>
          <a:noFill/>
        </p:spPr>
        <p:txBody>
          <a:bodyPr wrap="square" rtlCol="0">
            <a:spAutoFit/>
          </a:bodyPr>
          <a:lstStyle/>
          <a:p>
            <a:r>
              <a:rPr lang="en-US" sz="3200" b="1" dirty="0" smtClean="0"/>
              <a:t>Two players: </a:t>
            </a:r>
            <a:r>
              <a:rPr lang="en-US" sz="3200" b="1" dirty="0" err="1" smtClean="0"/>
              <a:t>maximizer</a:t>
            </a:r>
            <a:r>
              <a:rPr lang="en-US" sz="3200" b="1" dirty="0" smtClean="0"/>
              <a:t>, minimizer</a:t>
            </a:r>
          </a:p>
          <a:p>
            <a:endParaRPr lang="en-US" dirty="0"/>
          </a:p>
          <a:p>
            <a:pPr marL="285750" indent="-285750">
              <a:buFont typeface="Wingdings" pitchFamily="2" charset="2"/>
              <a:buChar char="v"/>
            </a:pPr>
            <a:r>
              <a:rPr lang="en-US" sz="2800" b="1" dirty="0"/>
              <a:t>The </a:t>
            </a:r>
            <a:r>
              <a:rPr lang="en-US" sz="2800" b="1" dirty="0" err="1"/>
              <a:t>maximizer</a:t>
            </a:r>
            <a:r>
              <a:rPr lang="en-US" sz="2800" b="1" dirty="0"/>
              <a:t> tries to get the highest score </a:t>
            </a:r>
            <a:r>
              <a:rPr lang="en-US" sz="2800" b="1" dirty="0" smtClean="0"/>
              <a:t>possible</a:t>
            </a:r>
          </a:p>
          <a:p>
            <a:pPr marL="285750" indent="-285750">
              <a:buFont typeface="Wingdings" pitchFamily="2" charset="2"/>
              <a:buChar char="v"/>
            </a:pPr>
            <a:r>
              <a:rPr lang="en-US" sz="2800" b="1" dirty="0"/>
              <a:t>the minimizer tries to do the opposite and get the lowest score </a:t>
            </a:r>
            <a:r>
              <a:rPr lang="en-US" sz="2800" b="1" dirty="0" smtClean="0"/>
              <a:t>possible</a:t>
            </a:r>
            <a:endParaRPr lang="en-US" sz="2800" b="1" dirty="0"/>
          </a:p>
        </p:txBody>
      </p:sp>
    </p:spTree>
    <p:extLst>
      <p:ext uri="{BB962C8B-B14F-4D97-AF65-F5344CB8AC3E}">
        <p14:creationId xmlns:p14="http://schemas.microsoft.com/office/powerpoint/2010/main" val="3475453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8818" y="838200"/>
            <a:ext cx="7848600" cy="5170646"/>
          </a:xfrm>
          <a:prstGeom prst="rect">
            <a:avLst/>
          </a:prstGeom>
          <a:noFill/>
        </p:spPr>
        <p:txBody>
          <a:bodyPr wrap="square" rtlCol="0">
            <a:spAutoFit/>
          </a:bodyPr>
          <a:lstStyle/>
          <a:p>
            <a:r>
              <a:rPr lang="en-US" sz="3200" b="1" dirty="0" smtClean="0"/>
              <a:t>Board State:</a:t>
            </a:r>
          </a:p>
          <a:p>
            <a:endParaRPr lang="en-US" dirty="0"/>
          </a:p>
          <a:p>
            <a:pPr marL="285750" indent="-285750">
              <a:buFont typeface="Wingdings" pitchFamily="2" charset="2"/>
              <a:buChar char="v"/>
            </a:pPr>
            <a:r>
              <a:rPr lang="en-US" sz="2800" b="1" dirty="0"/>
              <a:t>Every board state has a value associated with </a:t>
            </a:r>
            <a:r>
              <a:rPr lang="en-US" sz="2800" b="1" dirty="0" smtClean="0"/>
              <a:t>it</a:t>
            </a:r>
          </a:p>
          <a:p>
            <a:pPr marL="285750" indent="-285750">
              <a:buFont typeface="Wingdings" pitchFamily="2" charset="2"/>
              <a:buChar char="v"/>
            </a:pPr>
            <a:r>
              <a:rPr lang="en-US" sz="2800" b="1" dirty="0" smtClean="0"/>
              <a:t>If </a:t>
            </a:r>
            <a:r>
              <a:rPr lang="en-US" sz="2800" b="1" dirty="0"/>
              <a:t>the </a:t>
            </a:r>
            <a:r>
              <a:rPr lang="en-US" sz="2800" b="1" dirty="0" err="1"/>
              <a:t>maximizer</a:t>
            </a:r>
            <a:r>
              <a:rPr lang="en-US" sz="2800" b="1" dirty="0"/>
              <a:t> has upper hand then, the score of the board will tend to be some positive value</a:t>
            </a:r>
            <a:r>
              <a:rPr lang="en-US" sz="2800" b="1" dirty="0" smtClean="0"/>
              <a:t>.</a:t>
            </a:r>
          </a:p>
          <a:p>
            <a:pPr marL="285750" indent="-285750">
              <a:buFont typeface="Wingdings" pitchFamily="2" charset="2"/>
              <a:buChar char="v"/>
            </a:pPr>
            <a:r>
              <a:rPr lang="en-US" sz="2800" b="1" dirty="0"/>
              <a:t>If the minimizer has the upper hand in that board state then it will tend to be some negative value. </a:t>
            </a:r>
            <a:endParaRPr lang="en-US" sz="2800" b="1" dirty="0" smtClean="0"/>
          </a:p>
          <a:p>
            <a:pPr marL="285750" indent="-285750">
              <a:buFont typeface="Wingdings" pitchFamily="2" charset="2"/>
              <a:buChar char="v"/>
            </a:pPr>
            <a:r>
              <a:rPr lang="en-US" sz="2800" b="1" dirty="0"/>
              <a:t>The values of the board are calculated by some heuristics which are unique for every type of </a:t>
            </a:r>
            <a:r>
              <a:rPr lang="en-US" sz="2800" b="1" dirty="0" smtClean="0"/>
              <a:t>game.</a:t>
            </a:r>
          </a:p>
          <a:p>
            <a:pPr marL="285750" indent="-285750">
              <a:buFont typeface="Wingdings" pitchFamily="2" charset="2"/>
              <a:buChar char="v"/>
            </a:pPr>
            <a:r>
              <a:rPr lang="en-US" sz="2800" b="1" dirty="0" smtClean="0"/>
              <a:t>The value of the board state is decided after both players each makes one move</a:t>
            </a:r>
            <a:endParaRPr lang="en-US" sz="2800" b="1" dirty="0"/>
          </a:p>
        </p:txBody>
      </p:sp>
    </p:spTree>
    <p:extLst>
      <p:ext uri="{BB962C8B-B14F-4D97-AF65-F5344CB8AC3E}">
        <p14:creationId xmlns:p14="http://schemas.microsoft.com/office/powerpoint/2010/main" val="3125501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036" y="581891"/>
            <a:ext cx="8757422" cy="579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94693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TotalTime>
  <Words>698</Words>
  <Application>Microsoft Office PowerPoint</Application>
  <PresentationFormat>On-screen Show (4:3)</PresentationFormat>
  <Paragraphs>77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lichu01</dc:creator>
  <cp:lastModifiedBy>lichu01</cp:lastModifiedBy>
  <cp:revision>9</cp:revision>
  <dcterms:created xsi:type="dcterms:W3CDTF">2006-08-16T00:00:00Z</dcterms:created>
  <dcterms:modified xsi:type="dcterms:W3CDTF">2021-08-07T13:09:20Z</dcterms:modified>
</cp:coreProperties>
</file>