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notesSlides/notesSlide1.xml" ContentType="application/vnd.openxmlformats-officedocument.presentationml.notesSlide+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58"/>
  </p:notesMasterIdLst>
  <p:sldIdLst>
    <p:sldId id="2742" r:id="rId2"/>
    <p:sldId id="256" r:id="rId3"/>
    <p:sldId id="2088198536" r:id="rId4"/>
    <p:sldId id="2088198535" r:id="rId5"/>
    <p:sldId id="2088198537" r:id="rId6"/>
    <p:sldId id="2737" r:id="rId7"/>
    <p:sldId id="2740" r:id="rId8"/>
    <p:sldId id="2739" r:id="rId9"/>
    <p:sldId id="258" r:id="rId10"/>
    <p:sldId id="259" r:id="rId11"/>
    <p:sldId id="260" r:id="rId12"/>
    <p:sldId id="261" r:id="rId13"/>
    <p:sldId id="262" r:id="rId14"/>
    <p:sldId id="263" r:id="rId15"/>
    <p:sldId id="264" r:id="rId16"/>
    <p:sldId id="265" r:id="rId17"/>
    <p:sldId id="2743" r:id="rId18"/>
    <p:sldId id="266" r:id="rId19"/>
    <p:sldId id="267" r:id="rId20"/>
    <p:sldId id="268" r:id="rId21"/>
    <p:sldId id="269" r:id="rId22"/>
    <p:sldId id="270" r:id="rId23"/>
    <p:sldId id="271" r:id="rId24"/>
    <p:sldId id="272" r:id="rId25"/>
    <p:sldId id="273" r:id="rId26"/>
    <p:sldId id="274" r:id="rId27"/>
    <p:sldId id="288" r:id="rId28"/>
    <p:sldId id="277" r:id="rId29"/>
    <p:sldId id="289" r:id="rId30"/>
    <p:sldId id="2731" r:id="rId31"/>
    <p:sldId id="2732" r:id="rId32"/>
    <p:sldId id="281" r:id="rId33"/>
    <p:sldId id="2746" r:id="rId34"/>
    <p:sldId id="2728" r:id="rId35"/>
    <p:sldId id="282" r:id="rId36"/>
    <p:sldId id="283" r:id="rId37"/>
    <p:sldId id="284" r:id="rId38"/>
    <p:sldId id="285" r:id="rId39"/>
    <p:sldId id="286" r:id="rId40"/>
    <p:sldId id="2729" r:id="rId41"/>
    <p:sldId id="2730" r:id="rId42"/>
    <p:sldId id="2736" r:id="rId43"/>
    <p:sldId id="2734" r:id="rId44"/>
    <p:sldId id="375" r:id="rId45"/>
    <p:sldId id="2725" r:id="rId46"/>
    <p:sldId id="2727" r:id="rId47"/>
    <p:sldId id="374" r:id="rId48"/>
    <p:sldId id="378" r:id="rId49"/>
    <p:sldId id="2741" r:id="rId50"/>
    <p:sldId id="278" r:id="rId51"/>
    <p:sldId id="279" r:id="rId52"/>
    <p:sldId id="280" r:id="rId53"/>
    <p:sldId id="2735" r:id="rId54"/>
    <p:sldId id="2738" r:id="rId55"/>
    <p:sldId id="287" r:id="rId56"/>
    <p:sldId id="5178"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48" autoAdjust="0"/>
    <p:restoredTop sz="94660"/>
  </p:normalViewPr>
  <p:slideViewPr>
    <p:cSldViewPr snapToGrid="0">
      <p:cViewPr varScale="1">
        <p:scale>
          <a:sx n="68" d="100"/>
          <a:sy n="68" d="100"/>
        </p:scale>
        <p:origin x="7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30T17:37:10.394"/>
    </inkml:context>
    <inkml:brush xml:id="br0">
      <inkml:brushProperty name="width" value="0.035" units="cm"/>
      <inkml:brushProperty name="height" value="0.035" units="cm"/>
      <inkml:brushProperty name="color" value="#E71224"/>
    </inkml:brush>
  </inkml:definitions>
  <inkml:trace contextRef="#ctx0" brushRef="#br0">1 0 24575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19:31:32.874"/>
    </inkml:context>
    <inkml:brush xml:id="br0">
      <inkml:brushProperty name="width" value="0.035" units="cm"/>
      <inkml:brushProperty name="height" value="0.035" units="cm"/>
      <inkml:brushProperty name="color" value="#E71224"/>
    </inkml:brush>
  </inkml:definitions>
  <inkml:trace contextRef="#ctx0" brushRef="#br0">316 768 24575,'17'-9'0,"0"-2"0,0 0 0,-1-1 0,0 0 0,18-20 0,63-77 0,-85 95 0,1-2 0,-1 1 0,0-1 0,-1-1 0,-1 0 0,-1-1 0,15-36 0,-22 48 0,-1 0 0,1 0 0,-1 0 0,0 0 0,0 0 0,-1 0 0,0 0 0,0-1 0,0 1 0,-1 0 0,0 0 0,0 0 0,0 0 0,-1 0 0,0 0 0,0 0 0,-1 1 0,1-1 0,-1 1 0,0 0 0,-1 0 0,1 0 0,-1 0 0,0 0 0,-1 1 0,-5-6 0,-42-33 0,-2 3 0,-65-38 0,81 54 0,27 16 0,0 1 0,0 0 0,-1 1 0,0 0 0,0 0 0,0 2 0,-1-1 0,1 2 0,-19-4 0,-109 4-695,126 4 25,-22-1-6156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19:31:37.809"/>
    </inkml:context>
    <inkml:brush xml:id="br0">
      <inkml:brushProperty name="width" value="0.035" units="cm"/>
      <inkml:brushProperty name="height" value="0.035" units="cm"/>
      <inkml:brushProperty name="color" value="#E71224"/>
    </inkml:brush>
  </inkml:definitions>
  <inkml:trace contextRef="#ctx0" brushRef="#br0">5316 1095 24575,'1'-7'0,"0"1"0,0 0 0,1 0 0,0 0 0,0 0 0,1 0 0,-1 0 0,1 0 0,6-7 0,7-17 0,119-310 0,-128 323 0,-1-1 0,-2 0 0,1 0 0,1-24 0,9-37 0,-8 54 0,-1 0 0,-2-1 0,2-25 0,-5 40 0,-1 1 0,0-1 0,-1 1 0,0 0 0,-1-1 0,0 1 0,0 0 0,-1 0 0,0 0 0,-6-12 0,-5-4 0,0 1 0,-2 0 0,-27-34 0,38 52 0,-2 1 0,1-1 0,-1 1 0,0 1 0,0-1 0,0 1 0,-1 1 0,0-1 0,0 1 0,0 0 0,-1 1 0,1 0 0,-1 0 0,0 1 0,-15-2 0,-20 1 0,1 2 0,-1 2 0,1 2 0,-65 11 0,28 4 0,-113 41 0,161-50 0,-1 0 0,1-2 0,-1-2 0,-51 3 0,-137-10 0,83-2 0,54 3 0,0 4 0,-112 19 0,105-10 0,-1-5 0,-165-8 0,102-1 0,-1346 2 0,1470-2 0,-1-1 0,-46-11 0,-30-3 0,-32-5 0,96 13 0,-88-6 0,-442 14 0,262 3 0,297-2 0,1 0 0,-1 2 0,1-1 0,-1 2 0,1 0 0,0 1 0,-1 0 0,2 1 0,-16 7 0,23-9 0,0 1 0,0 0 0,1 0 0,0 0 0,-1 0 0,1 1 0,1 0 0,-1 0 0,1 0 0,-1 1 0,2 0 0,-1-1 0,1 1 0,0 0 0,0 1 0,0-1 0,1 1 0,0-1 0,0 1 0,1-1 0,-1 10 0,-1 29 0,6 71 0,0-85 0,-2 0 0,-1 0 0,-1-1 0,-2 1 0,-9 45 0,7-59 0,1 0 0,0 1 0,-1 23 0,5-34 0,0-1 0,0 1 0,1-1 0,0 1 0,0-1 0,0 1 0,1-1 0,0 0 0,0 1 0,1-1 0,0 0 0,4 7 0,-1-2-80,0-1 0,1 0-1,0 0 1,1 0 0,0-1-1,0 0 1,1-1 0,0 0-1,0 0 1,1-1 0,0 0 0,0-1-1,1 0 1,0 0 0,0-2-1,18 7 1,5-2-6746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19:31:42.753"/>
    </inkml:context>
    <inkml:brush xml:id="br0">
      <inkml:brushProperty name="width" value="0.035" units="cm"/>
      <inkml:brushProperty name="height" value="0.035" units="cm"/>
      <inkml:brushProperty name="color" value="#E71224"/>
    </inkml:brush>
  </inkml:definitions>
  <inkml:trace contextRef="#ctx0" brushRef="#br0">110 567 24575,'-2'-5'0,"1"-1"0,-1 1 0,0 0 0,0 0 0,0 0 0,-1 1 0,0-1 0,0 0 0,-5-5 0,-11-20 0,11 10 0,1 0 0,1-1 0,2 0 0,0 0 0,-3-33 0,-9-52 0,13 96 0,0 0 0,1 0 0,1 0 0,0 0 0,0 0 0,1 0 0,2-20 0,-1 26 0,0 0 0,0 1 0,1-1 0,-1 1 0,1-1 0,-1 1 0,1-1 0,0 1 0,1 0 0,-1 0 0,0 0 0,1 0 0,0 0 0,-1 1 0,1-1 0,0 1 0,1 0 0,-1 0 0,0 0 0,1 0 0,-1 0 0,1 1 0,-1-1 0,6 0 0,41-12 0,0 3 0,1 2 0,86-5 0,162 13 0,-150 3 0,-113 1 0,-1 1 0,1 2 0,-1 1 0,0 2 0,59 23 0,-55-17 0,1-3 0,0-1 0,0-1 0,43 3 0,204-13 0,1-1 0,-162 20 0,-80-11 0,51 3 0,120 10 0,41 1 0,-219-23 0,0-2 0,64-14 0,40-3 0,413 16 0,-285 7 0,-209-3 0,17 1 0,155-18 0,-131 3 0,129-1 0,108 17 0,-115 1 0,670-3 0,-850-2 0,0-3 0,86-21 0,14-2 0,41 13 0,200 8 0,-380 7 0,0 0 0,1 1 0,-1-1 0,0 1 0,1 0 0,-1 1 0,0 0 0,0 0 0,0 0 0,0 0 0,0 1 0,9 6 0,-12-6 0,-1-1 0,0 1 0,1-1 0,-1 1 0,-1 0 0,1 0 0,0 0 0,-1 0 0,1 0 0,-1 0 0,0 1 0,0-1 0,0 0 0,0 1 0,-1-1 0,1 0 0,-1 1 0,0-1 0,0 1 0,0-1 0,-1 0 0,1 1 0,-1-1 0,0 0 0,-1 6 0,-3 4 0,0 1 0,-1-1 0,-1 0 0,0 0 0,-12 16 0,-10 19 0,19-33 0,0 0 0,-1 0 0,0-1 0,-1 0 0,-1-1 0,0 0 0,-1-1 0,0-1 0,-1 0 0,-25 13 0,1 2 0,1 1 0,2 2 0,-65 67 0,87-83-273,0 0 0,-1-1 0,0-1 0,-26 15 0,20-14-6553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19:31:47.529"/>
    </inkml:context>
    <inkml:brush xml:id="br0">
      <inkml:brushProperty name="width" value="0.035" units="cm"/>
      <inkml:brushProperty name="height" value="0.035" units="cm"/>
      <inkml:brushProperty name="color" value="#E71224"/>
    </inkml:brush>
  </inkml:definitions>
  <inkml:trace contextRef="#ctx0" brushRef="#br0">45 1 24575,'2'109'0,"0"-30"0,-3-1 0,-18 127 0,6-123 0,-3 129 0,18 86 0,0-106 0,-4-75 0,5 128 0,-2-235 8,0-1 0,1 1 0,0-1 0,0 0 0,1 0 0,0 0 0,0 0 0,1 0 0,0-1 0,0 1 0,1-1 0,0 0-1,8 9 1,4 0-311,1 0 0,1-1-1,27 18 1,-38-28 40,12 10-6563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19:30:47.030"/>
    </inkml:context>
    <inkml:brush xml:id="br0">
      <inkml:brushProperty name="width" value="0.035" units="cm"/>
      <inkml:brushProperty name="height" value="0.035" units="cm"/>
      <inkml:brushProperty name="color" value="#E71224"/>
    </inkml:brush>
  </inkml:definitions>
  <inkml:trace contextRef="#ctx0" brushRef="#br0">1 84 24575,'1478'0'0,"-1422"2"0,86 16 0,41 2 0,330-19 0,-234-3 0,70-18 0,-41 0 0,-224 14 0,88-16 0,-119 13 0,47-8 0,-48 6 0,77-4 0,-83 13-1365,-7 2-5461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19:30:49.234"/>
    </inkml:context>
    <inkml:brush xml:id="br0">
      <inkml:brushProperty name="width" value="0.035" units="cm"/>
      <inkml:brushProperty name="height" value="0.035" units="cm"/>
      <inkml:brushProperty name="color" value="#E71224"/>
    </inkml:brush>
  </inkml:definitions>
  <inkml:trace contextRef="#ctx0" brushRef="#br0">1 1 24575,'1052'0'0,"-985"3"0,77 14 0,31 2 0,-126-18-1365,-8 0-5461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19:31:52.327"/>
    </inkml:context>
    <inkml:brush xml:id="br0">
      <inkml:brushProperty name="width" value="0.035" units="cm"/>
      <inkml:brushProperty name="height" value="0.035" units="cm"/>
      <inkml:brushProperty name="color" value="#E71224"/>
    </inkml:brush>
  </inkml:definitions>
  <inkml:trace contextRef="#ctx0" brushRef="#br0">0 124 24575,'74'-1'0,"0"-2"0,100-18 0,-80 2 0,-35 5 0,1 4 0,61-3 0,87-8 0,25 0 0,326 20 0,-253 3 0,-9 19 0,10 1 0,451-24 0,-697 5 0,101 19 0,-62-7 0,7 3 0,-58-9 0,67 5 0,-62-13 0,144 14 0,-166-10 0,-17-4 0,-1 1 0,1 1 0,-1 1 0,27 9 0,-38-11 0,1 0 0,0 0 0,0 0 0,-1 1 0,0-1 0,1 1 0,-1 0 0,0 0 0,0 0 0,0 0 0,-1 1 0,1-1 0,-1 1 0,0 0 0,0-1 0,0 1 0,-1 0 0,1 0 0,-1 0 0,0 0 0,1 7 0,2 20 0,-3 0 0,0 0 0,-6 49 0,1-12 0,3-53 0,-1 0 0,0-1 0,-2 1 0,1-1 0,-2 0 0,0 0 0,0 0 0,-1-1 0,-9 14 0,14-25 0,0-1 0,1 0 0,-1 0 0,1 1 0,0-1 0,-1 0 0,1 1 0,0-1 0,0 0 0,0 1 0,0-1 0,0 0 0,0 1 0,0-1 0,0 1 0,1-1 0,-1 0 0,1 0 0,-1 1 0,1-1 0,-1 0 0,1 0 0,-1 1 0,1-1 0,0 0 0,0 0 0,0 0 0,0 0 0,0 0 0,0 0 0,0 0 0,0-1 0,0 1 0,0 0 0,0 0 0,0-1 0,1 1 0,-1-1 0,0 1 0,0-1 0,2 1 0,9 3 0,1 0 0,-1 0 0,20 2 0,-17-4 0,82 12 0,0-5 0,1-5 0,110-8 0,-37 1 0,-40 1 0,165 5 0,-242 5 0,-1 1 0,0 3 0,74 27 0,-33-10 0,-56-15 0,-1 2 0,0 1 0,-1 2 0,39 27 0,-19-11 0,-48-30 0,0 1 0,-1 0 0,1 0 0,-1 1 0,-1 0 0,1 0 0,-1 1 0,-1 0 0,0 0 0,0 0 0,6 12 0,3 14 0,18 60 0,-11-29 0,-12-38 0,0-1 0,-2 1 0,-1 1 0,-1-1 0,-1 1 0,-1 0 0,-2 47 0,-2-65 0,0-1 0,0 0 0,-1 0 0,0 0 0,-1 0 0,0 0 0,0-1 0,-1 1 0,0-1 0,0 0 0,-1 0 0,0 0 0,0-1 0,-1 1 0,0-1 0,0-1 0,-1 1 0,0-1 0,0 0 0,-1-1 0,1 0 0,-1 0 0,0 0 0,-1-1 0,1-1 0,-1 1 0,-8 2 0,-21 3-1365,4-4-5461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30T17:36:36.381"/>
    </inkml:context>
    <inkml:brush xml:id="br0">
      <inkml:brushProperty name="width" value="0.035" units="cm"/>
      <inkml:brushProperty name="height" value="0.035" units="cm"/>
      <inkml:brushProperty name="color" value="#E71224"/>
    </inkml:brush>
  </inkml:definitions>
  <inkml:trace contextRef="#ctx0" brushRef="#br0">5441 126 24575,'-28'-2'0,"0"-2"0,0-1 0,0-1 0,1-1 0,0-2 0,-35-16 0,21 10 0,-60-16 0,36 21 0,-1 3 0,0 3 0,-119 7 0,43 1 0,-844-4 0,947 2 0,0 2 0,-45 10 0,38-6 0,-49 3 0,-133-11 0,-30 2 0,197 6 0,1 2 0,-95 29 0,17-3 0,96-26 0,-19 2 0,1 4 0,-88 33 0,-119 87 0,264-134 0,-27 12 0,-1 0 0,-1-2 0,0-2 0,0-1 0,-42 7 0,-172 13 0,227-28 0,-115 8 0,-100 11 0,128-5 0,56-10 0,0 2 0,-66 20 0,61-13 0,-96 13 0,97-20 0,0 2 0,-53 18 0,97-24 0,1 1 0,0 0 0,0 0 0,0 1 0,1 0 0,0 1 0,0 0 0,0 0 0,1 1 0,0 0 0,0 0 0,0 0 0,1 1 0,1 0 0,-1 0 0,1 1 0,0 0 0,1 0 0,0 0 0,1 0 0,-1 0 0,-2 20 0,-1 12 0,2 0 0,3 1 0,0-1 0,7 52 0,-3-22 0,-2-64 0,0 1 0,0-1 0,0 0 0,1 1 0,0-1 0,0 0 0,1 0 0,0 0 0,0 0 0,1 0 0,0 0 0,0 0 0,1-1 0,-1 0 0,1 0 0,1 0 0,-1 0 0,1 0 0,0-1 0,0 0 0,1 0 0,0 0 0,7 4 0,247 143 0,-241-140 0,1-1 0,0-1 0,0-1 0,1-1 0,0 0 0,1-2 0,0 0 0,0-2 0,0 0 0,0-2 0,0 0 0,34-2 0,476-6 0,-493 3 0,-1-2 0,1-1 0,71-22 0,-103 26 0,26-8 0,-1-2 0,0 0 0,-1-2 0,-1-2 0,0 0 0,-1-2 0,0-2 0,48-43 0,-71 58 0,1 0 0,-1 0 0,1 1 0,0-1 0,0 1 0,1 1 0,-1 0 0,1 0 0,12-3 0,77-11 0,-51 10 0,85-7 0,1 5 0,172 10 0,-115 2 0,35 16 0,-38-1 0,508-14 0,-358-7 0,-274 3 0,112-1 0,272 33 0,-316-15 0,0-5 0,1-6 0,0-6 0,243-32 0,-332 26 0,0-3 0,0-1 0,-1-2 0,-1-1 0,0-3 0,-1-1 0,-1-2 0,71-47 0,-99 58 0,-1-1 0,1 0 0,-2 0 0,1-1 0,-1 0 0,8-14 0,37-73 0,-40 73 0,-9 18 0,-1-1 0,0 1 0,0-1 0,0 0 0,-1 0 0,0 0 0,0 0 0,-1 0 0,1-1 0,-2 1 0,1 0 0,-1-1 0,0 1 0,-1 0 0,0-1 0,0 1 0,0 0 0,-1 0 0,0 0 0,0 0 0,-1 0 0,0 0 0,0 0 0,-1 1 0,0 0 0,0 0 0,0 0 0,-1 0 0,0 0 0,0 1 0,-9-7 0,-67-58 0,-3 4 0,-98-59 0,25 19 0,65 32 12,68 53-288,0 0 1,-1 2 0,-2 1-1,-46-24 1,48 31-6551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30T17:36:42.377"/>
    </inkml:context>
    <inkml:brush xml:id="br0">
      <inkml:brushProperty name="width" value="0.035" units="cm"/>
      <inkml:brushProperty name="height" value="0.035" units="cm"/>
      <inkml:brushProperty name="color" value="#E71224"/>
    </inkml:brush>
  </inkml:definitions>
  <inkml:trace contextRef="#ctx0" brushRef="#br0">5211 41 24575,'-865'0'0,"826"-2"0,1-2 0,-44-10 0,39 6 0,-65-3 0,86 10 0,-307 4 0,269 4 0,-84 24 0,91-18 0,1-3 0,-76 7 0,-230-19 0,-46 4 0,360 3 0,1 2 0,-61 18 0,58-12 0,-81 10 0,75-15 0,-89 24 0,100-20 0,0-2 0,-1-2 0,-72 5 0,-451-13 0,231-2 0,307 4 0,-1 1 0,0 2 0,1 0 0,0 2 0,-35 14 0,-47 11 0,-130 13 0,46-10 0,190-35 0,-1 1 0,0 0 0,1 0 0,0 0 0,-1 0 0,1 0 0,0 1 0,-1 0 0,1-1 0,0 1 0,0 0 0,-4 5 0,6-6 0,1-1 0,-1 1 0,1 0 0,-1-1 0,1 1 0,0 0 0,-1 0 0,1-1 0,0 1 0,0 0 0,-1 0 0,1 0 0,0-1 0,0 1 0,0 0 0,0 0 0,0 0 0,0 0 0,0-1 0,1 1 0,-1 1 0,1 0 0,0 0 0,0 0 0,0 0 0,1 0 0,-1 0 0,1-1 0,-1 1 0,1 0 0,-1-1 0,1 0 0,3 3 0,12 7 0,1 0 0,0-1 0,1-2 0,0 1 0,0-2 0,22 5 0,128 23 0,-66-16 0,-102-19 0,260 51 0,-82-15 0,-120-22 0,0-2 0,114 7 0,25-1 0,10 1 0,-159-16 0,1 2 0,-1 2 0,-1 2 0,0 3 0,0 1 0,-1 3 0,72 33 0,-96-39 0,1-2 0,0-1 0,0-1 0,0-1 0,49 4 0,126-9 0,-101-3 0,-41 0 0,73-14 0,-71 8 0,60-2 0,44 11 0,-55 1 0,137-17 0,-107 3 0,-67 7 0,74-16 0,-90 14 0,1 1 0,108 2 0,-8 2 0,-104-3 0,97-26 0,-97 19 0,85-10 0,8-2 0,-52 7 0,-22 1 0,17-1 0,-82 18 0,1 0 0,-1-1 0,0 0 0,0 0 0,0-1 0,0 0 0,0 0 0,0 0 0,0 0 0,0-1 0,-1 0 0,0 0 0,1-1 0,-1 0 0,0 1 0,-1-2 0,1 1 0,-1 0 0,0-1 0,0 0 0,0 0 0,-1 0 0,1-1 0,-1 1 0,-1-1 0,1 0 0,-1 1 0,0-1 0,2-10 0,1-2 0,-2 0 0,0 0 0,-1-1 0,-1 1 0,-1-1 0,-1 1 0,0 0 0,-1-1 0,-1 1 0,-1 0 0,-7-23 0,3 19 0,-1 1 0,0 0 0,-2 0 0,0 1 0,-2 0 0,0 1 0,-1 1 0,-26-27 0,21 24-1365,3 3-5461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30T17:38:05.085"/>
    </inkml:context>
    <inkml:brush xml:id="br0">
      <inkml:brushProperty name="width" value="0.035" units="cm"/>
      <inkml:brushProperty name="height" value="0.035" units="cm"/>
      <inkml:brushProperty name="color" value="#E71224"/>
    </inkml:brush>
  </inkml:definitions>
  <inkml:trace contextRef="#ctx0" brushRef="#br0">0 267 24575,'13'9'0,"1"0"0,0-1 0,0 0 0,0-1 0,1-1 0,29 9 0,-21-10 0,0 0 0,0-1 0,45 1 0,-41-4 0,0 1 0,47 10 0,156 46 0,-166-41 0,-40-10 0,0-1 0,31 3 0,219 34 0,-8-8 0,-143-16 0,-61-9 0,109 5 0,-75-14 0,155-5 0,-43-31 0,-90 30 0,-61 4 0,79-13 0,51-9 0,8-2 0,-104 14 0,1 4 0,155 8 0,-91 2 0,-83-1 0,-41 0 0,-1-1 0,1-2 0,-1-1 0,36-7 0,-57 6 0,0 0 0,-1-1 0,0-1 0,1 1 0,-1-1 0,-1-1 0,1 0 0,-1 0 0,0 0 0,0-1 0,-1 0 0,11-14 0,4-8 0,-1-1 0,19-38 0,-34 59 0,-1-3-97,0 0-1,0-1 1,-1 1-1,-1-1 1,0 0-1,0 0 1,-2 0-1,1 0 1,-2 0-1,0 0 1,0 0-1,-1 0 0,-6-23 1,-1 2-6729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30T17:37:11.201"/>
    </inkml:context>
    <inkml:brush xml:id="br0">
      <inkml:brushProperty name="width" value="0.035" units="cm"/>
      <inkml:brushProperty name="height" value="0.035" units="cm"/>
      <inkml:brushProperty name="color" value="#E71224"/>
    </inkml:brush>
  </inkml:definitions>
  <inkml:trace contextRef="#ctx0" brushRef="#br0">1 1 24575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20:42:28.633"/>
    </inkml:context>
    <inkml:brush xml:id="br0">
      <inkml:brushProperty name="width" value="0.035" units="cm"/>
      <inkml:brushProperty name="height" value="0.035" units="cm"/>
      <inkml:brushProperty name="color" value="#E71224"/>
    </inkml:brush>
  </inkml:definitions>
  <inkml:trace contextRef="#ctx0" brushRef="#br0">10278 588 24575,'982'0'0,"-934"-3"0,81-13 0,25-3 0,544 16 0,-358 5 0,408 22 0,-420-13 0,-68-5 0,-35 11 0,66 3 0,-263-19 0,575-3 0,-269-41 0,-176 18 0,51-10 0,-93 14 0,1 5 0,124-1 0,-95 19 0,135-3 0,-213-7 0,-1-3 0,94-28 0,-101 22 0,1 3 0,1 2 0,73-4 0,-25 16 0,-68 1 0,0-1 0,0-2 0,62-11 0,29-8 0,-90 16 0,0-2 0,56-16 0,-52 9 0,2 3 0,0 2 0,92-6 0,153 15 0,-131 2 0,831-2 0,-920-3 0,76-13 0,58-4 0,-28 1 0,-17 0 0,27-1 0,12 1 0,-148 18 0,12-1 0,87-12 0,-58 3 0,188 1 0,-54 6 0,21-32 0,-169 21 0,102-7 0,-63 18 0,0 5 0,168 23 0,-11 16 0,-131-28 0,-108-12 0,0 2 0,-1 2 0,1 2 0,-1 1 0,42 14 0,-37-9 0,1-2 0,-1-2 0,1-1 0,1-3 0,69-1 0,-54-2 0,0 2 0,74 15 0,223 74 0,-277-67 0,94 17 0,83-13 0,-132-16 0,0-6 0,130-8 0,94 4 0,-124 31 0,-213-32 0,157 38 0,-12-5 0,-101-21 0,108 14 0,292-23 0,-239-8 0,643 3 0,-804 4 0,0 1 0,99 24 0,19 2 0,-65-18 0,1 5 0,-2 5 0,186 64 0,10 30 0,143 52 0,-426-159 0,0 2 0,-1 0 0,-1 1 0,0 1 0,0 1 0,-2 0 0,0 1 0,24 31 0,48 45 0,224 232 0,-89-83 0,-212-228 0,-1 1 0,-1 0 0,0 1 0,0 0 0,-2 0 0,0 0 0,-1 1 0,7 26 0,10 22 0,-2-15 0,0 1 0,18 58 0,-36-95 0,-1 0 0,0-1 0,-1 1 0,0 0 0,-1 0 0,-1-1 0,0 1 0,-1 0 0,0-1 0,0 1 0,-2-1 0,0 1 0,0-1 0,-1 0 0,0-1 0,-1 1 0,0-1 0,-1-1 0,0 1 0,-1-1 0,-10 10 0,-2 2 0,0-2 0,-2-1 0,-1 0 0,0-1 0,-1-2 0,-1-1 0,0 0 0,-34 13 0,-202 94 0,-11 5 0,245-118 0,0-2 0,0-1 0,-1 0 0,1-2 0,-1-2 0,-44 0 0,27-1 0,-57 9 0,-144 13 0,174-20 0,0 4 0,-95 20 0,89-11 0,-144 11 0,-42 10 0,164-20 0,-180 7 0,215-20 0,-1 3 0,1 2 0,-118 35 0,47-10 0,-86-2 0,128-20 0,26-4 0,-277 50 0,291-48 0,0-3 0,-108 2 0,93-8 0,-73 12 0,-164 35 0,229-38 0,0-3 0,0-3 0,-119-11 0,69-11 0,-31-3 0,35 18 0,42 2 0,-134-20 0,90-1 0,-236-12 0,-413 34 0,315 2 0,424-4 0,-1-2 0,1-1 0,0-2 0,-37-12 0,27 7 0,-74-11 0,-28 5 0,42 4 0,-111 0 0,-58 16 0,-230-3 0,417-7 0,-110-22 0,-62-7 0,-441 31 0,381 10 0,-1403-5 0,1663 4 0,-86 15 0,83-9 0,-78 3 0,-76 5 0,46-1 0,-19-12 0,-223-23 0,-184-51 0,188 19 0,-426 30 0,515 25 0,-2053-4 0,2287 4 0,-84 14 0,15 0 0,-387 21 0,205 0 0,204-20 0,-170 3 0,109-25 0,-176 5 0,290 6 0,-88 22 0,96-15 0,-134 10 0,42-25 0,83-1 0,-155 16 0,106-1 0,-208-3 0,204-12 0,-187 24 0,61 17 0,-394 54 0,544-78 0,38-5 0,-88 2 0,-416-13 0,244-1 0,88-19 0,14-1 0,97 22 0,72 1 0,-1-2 0,1-3 0,-61-11 0,-122-24 0,-82-19 0,270 43 0,-336-82 0,335 87 0,0 4 0,0 1 0,-75 6 0,-92-7 0,-184-59 0,226 31 0,62 17 0,-67-14 0,-180-36 0,328 60 0,-77-5 0,-1 4 0,-121 10 0,66 0 0,141-3 0,1-1 0,-1-1 0,-42-9 0,58 7 0,0 0 0,1-1 0,-1 0 0,1-1 0,1-1 0,-1 0 0,1-1 0,0 0 0,-14-13 0,-72-70 0,-97-116 0,161 162 0,1 0 0,3-3 0,-33-66 0,9 16 0,37 73 0,-1 1 0,-1 0 0,-2 1 0,0 1 0,-37-29 0,24 21 0,-47-53 0,14 8 0,41 48 0,1-1 0,2-2 0,-28-44 0,18 22 0,-56-69 0,-5-7 0,69 90 0,-85-139 0,91 142 0,1-2 0,2 0 0,-13-41 0,25 65 0,1 0 0,0 0 0,1 0 0,0 0 0,1-1 0,0 1 0,2-15 0,0 23 0,-1 1 0,1-1 0,0 0 0,1 1 0,-1-1 0,1 1 0,0 0 0,0-1 0,0 1 0,0 0 0,1 0 0,0 0 0,0 0 0,0 1 0,0-1 0,0 1 0,1 0 0,0 0 0,-1 0 0,1 0 0,0 1 0,1-1 0,4-1 0,12-4 0,1 1 0,37-7 0,16-5 0,15-9 0,-32 11 0,86-38 0,-103 37 0,45-12 0,-47 18 0,56-27 0,-29 5 0,-9 4 0,79-29 0,577-156 0,-651 204 0,0 2 0,0 3 0,0 4 0,113 8 0,-83 6 0,142 39 0,16 3 0,-204-45 0,64 22 0,-8-2 0,6-2 0,0-5 0,2-4 0,176 4 0,1236-24 0,-1452-2 0,90-15 0,-66 6 0,110-27 0,-131 23 0,83-9 0,-33 12 0,189-10 0,1142 26 0,-1075 24 0,-231-12 0,-106-7 0,0 2 0,-1 1 0,0 2 0,59 27 0,77 22 0,-18-26 0,192 18 0,164-43 0,-301-13 0,-131 4 0,98-3 0,-157-2 32,0-1-1,0-1 1,45-17-1,-45 13-403,0 2-1,0 1 0,34-5 0,-24 8-6453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20:42:51.491"/>
    </inkml:context>
    <inkml:brush xml:id="br0">
      <inkml:brushProperty name="width" value="0.035" units="cm"/>
      <inkml:brushProperty name="height" value="0.035" units="cm"/>
      <inkml:brushProperty name="color" value="#E71224"/>
    </inkml:brush>
  </inkml:definitions>
  <inkml:trace contextRef="#ctx0" brushRef="#br0">1 1 24575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20:46:33.159"/>
    </inkml:context>
    <inkml:brush xml:id="br0">
      <inkml:brushProperty name="width" value="0.035" units="cm"/>
      <inkml:brushProperty name="height" value="0.035" units="cm"/>
      <inkml:brushProperty name="color" value="#E71224"/>
    </inkml:brush>
  </inkml:definitions>
  <inkml:trace contextRef="#ctx0" brushRef="#br0">10795 434 24575,'-78'-3'0,"0"-2"0,1-5 0,-105-25 0,-216-82 0,69 17 0,100 47 0,-1 10 0,-2 10 0,-1 11 0,-335 9 0,410 14 0,20-1 0,-144 18 0,31 24 0,119-17 0,-156 8 0,151-28 0,-147 9 0,-2 4 0,142-11 0,46 4 0,0 5 0,-175 51 0,148-33 0,-24-7 0,98-20 0,-64 17 0,-60 29 0,13-3 0,-202 35 0,136-69 0,15-2 0,119 0 0,-62 9 0,-205 4 0,316-29 0,1-1 0,-1-3 0,-59-15 0,-133-48 0,69 18 0,-332-83 0,430 117 0,-129-12 0,15 3 0,88 10 0,-1 5 0,-145 2 0,181 6 0,-119-21 0,114 13 0,-14-7 0,55 12 0,0 0 0,-40-2 0,40 8 0,-1 2 0,1 0 0,-1 2 0,1 1 0,1 1 0,-46 17 0,3-2 0,-8-2 0,39-10 0,1 1 0,-36 15 0,21-4 0,2-1 0,-61 35 0,96-48 0,1 1 0,0 0 0,0 1 0,1 0 0,1 1 0,-1 0 0,2 1 0,-1 0 0,-12 21 0,16-20 0,1 0 0,1 1 0,0-1 0,0 1 0,1 0 0,1 0 0,0 0 0,1 0 0,1 14 0,8 120 0,-5-130 0,1 1 0,0-1 0,1 0 0,1-1 0,0 1 0,1-1 0,18 29 0,-2-11 0,0-1 0,39 41 0,-23-36 0,1-2 0,1-2 0,3-2 0,56 33 0,-44-32 0,0-3 0,3-2 0,0-2 0,1-4 0,81 20 0,-85-33 0,1-3 0,-1-2 0,1-2 0,60-7 0,5 2 0,-84 3 0,0-1 0,-1-2 0,42-9 0,41-5 0,-83 13 0,-1-1 0,36-9 0,45-11 0,-75 18 0,54-16 0,-3-2 0,1 3 0,106-9 0,-95 22 0,168 9 0,-118 2 0,1664-2 0,-1727-4 0,169-31 0,-161 18 0,120-6 0,337 25 0,-403 16 0,43 2 0,-64-19 0,208-26 0,-57-15 0,-216 31 0,109-1 0,12-1 0,58-8 0,-132 12 0,49-14 0,-54 6 0,-73 9 0,0-2 0,51-19 0,14-2 0,10-3 0,-62 17 0,84-14 0,4 17 0,238 10 0,-167 6 0,-203-4 0,146 0 0,200-24 0,-168 11 0,-75 7 0,-70 1 0,0-3 0,-1-1 0,1-2 0,-2-1 0,0-2 0,0-2 0,-1-1 0,-2-2 0,35-24 0,-39 22 0,37-34 0,-8 6 0,-53 44 0,0 0 0,0 0 0,-1-1 0,0 0 0,0 0 0,0-1 0,-1 1 0,0-1 0,0 0 0,-1 0 0,0 0 0,0-1 0,-1 1 0,0-1 0,0 1 0,0-1 0,-1 0 0,-1 0 0,1 0 0,-1 1 0,0-1 0,-2-10 0,1 11 0,-1 0 0,1 1 0,-1-1 0,0 1 0,0 0 0,-1 0 0,0 0 0,0 0 0,-1 0 0,1 0 0,-1 1 0,0 0 0,-1-1 0,1 2 0,-1-1 0,0 0 0,0 1 0,-1 0 0,1 0 0,-1 1 0,0 0 0,0 0 0,0 0 0,0 0 0,0 1 0,-10-2 0,-18-1-1365,3 2-5461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20:46:37.480"/>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20:46:43.168"/>
    </inkml:context>
    <inkml:brush xml:id="br0">
      <inkml:brushProperty name="width" value="0.035" units="cm"/>
      <inkml:brushProperty name="height" value="0.035" units="cm"/>
      <inkml:brushProperty name="color" value="#E71224"/>
    </inkml:brush>
  </inkml:definitions>
  <inkml:trace contextRef="#ctx0" brushRef="#br0">1 0 24575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20:07:19.206"/>
    </inkml:context>
    <inkml:brush xml:id="br0">
      <inkml:brushProperty name="width" value="0.035" units="cm"/>
      <inkml:brushProperty name="height" value="0.035" units="cm"/>
      <inkml:brushProperty name="color" value="#E71224"/>
    </inkml:brush>
  </inkml:definitions>
  <inkml:trace contextRef="#ctx0" brushRef="#br0">6803 160 24575,'-755'-19'0,"162"0"0,187-2 0,-70 0 0,431 20 0,-81-15 0,0 0 0,-195 12 0,180 5 0,-152-17 0,21-6 0,-313 17 0,304 8 0,-839-3 0,1067 2 0,1 3 0,-1 3 0,1 1 0,0 3 0,1 2 0,1 3 0,-68 31 0,41-10 0,1 4 0,-88 65 0,127-82 0,11-6 0,1 1 0,0 1 0,2 1 0,1 1 0,0 1 0,2 1 0,-22 35 0,22-23 0,2 1 0,2 0 0,-17 59 0,-4 9 0,12-38 0,-28 111 0,45-142 0,2 0 0,2 1 0,1 0 0,4 70 0,0-100 0,1 1 0,0-1 0,0 1 0,1-1 0,0 0 0,1 0 0,0 0 0,0-1 0,0 1 0,1-1 0,0 0 0,1 0 0,-1-1 0,1 1 0,1-1 0,-1 0 0,1-1 0,9 6 0,15 9 0,2-1 0,67 28 0,-72-35 0,-4-3 0,0-2 0,0 0 0,1-2 0,-1 0 0,1-2 0,39 0 0,-9 1 0,-47-3 0,0 0 0,0 1 0,0 0 0,0 0 0,0 1 0,-1 0 0,1 1 0,-1-1 0,0 1 0,0 1 0,0-1 0,0 1 0,-1 1 0,0-1 0,0 1 0,-1 0 0,1 0 0,-1 0 0,-1 1 0,7 11 0,6 14 0,-2 0 0,-2 0 0,16 55 0,-2-6 0,-4-22 0,2 0 0,3-2 0,3-1 0,2-2 0,2-1 0,2-1 0,57 58 0,364 314 0,-296-278 0,-118-102 0,2-3 0,1-1 0,103 64 0,-123-89 0,2-2 0,-1-1 0,2-1 0,0-1 0,55 10 0,-23-12 0,1-3 0,62-2 0,33-7 0,230-37 0,149-62 0,-144 23 0,-226 48 0,239-15 0,-167 24 0,1393-285 0,-948 155 0,11 47 0,-127 96 0,-341 13 0,-152 2 0,1 3 0,83 19 0,10 2 0,830 48 0,-790-67 0,47 8 0,185 5 0,-427-23 0,-1 1 0,0-1 0,-1-1 0,1 0 0,0 0 0,0-1 0,20-7 0,-29 7 0,-1 0 0,1 0 0,-1 0 0,0 0 0,0-1 0,0 1 0,0-1 0,0 0 0,0 0 0,-1 0 0,1 0 0,-1 0 0,0-1 0,0 1 0,0-1 0,-1 1 0,1-1 0,-1 0 0,0 0 0,0 0 0,0 1 0,0-1 0,-1 0 0,1 0 0,-1 0 0,-1-5 0,1-15 0,-1 0 0,-1 0 0,-2 0 0,0 0 0,-9-26 0,-46-116 0,36 112 0,-4 1 0,-1 1 0,-36-48 0,-116-138 0,148 198 0,-140-148 0,40 49 0,81 85 0,-3 2 0,-2 3 0,-3 2 0,-79-50 0,39 24 0,-132-124 0,42 31 0,-15-24 0,192 177 0,-4-4 0,1-2 0,1 0 0,-16-29 0,18 28 0,-1 0 0,-31-36 0,38 50 0,0 0 0,0 1 0,0 0 0,-1 0 0,0 0 0,0 1 0,0 0 0,-1 1 0,1 0 0,-1 0 0,0 0 0,-13-2 0,-5 1 0,-1 1 0,1 1 0,-1 1 0,1 2 0,-1 0 0,1 2 0,0 1 0,-44 12 0,13 3 0,0 3 0,-93 49 0,-16 14 0,-244 86 0,348-151 0,-2-3 0,1-3 0,-73 6 0,-198-7 0,90-13 0,-127-4 0,336 1 0,0-1 0,0-2 0,-47-14 0,-100-43 0,93 30 0,-145-39 0,157 50 0,45 10 0,1-2 0,0-2 0,1 0 0,-54-41 0,19 13 0,-300-170 0,338 193-1365,6 2-5461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20:07:23.472"/>
    </inkml:context>
    <inkml:brush xml:id="br0">
      <inkml:brushProperty name="width" value="0.035" units="cm"/>
      <inkml:brushProperty name="height" value="0.035" units="cm"/>
      <inkml:brushProperty name="color" value="#E71224"/>
    </inkml:brush>
  </inkml:definitions>
  <inkml:trace contextRef="#ctx0" brushRef="#br0">0 0 24575,'1'8'0,"0"-1"0,1 1 0,-1-1 0,2 0 0,-1 1 0,1-1 0,4 9 0,4 9 0,12 36 0,46 139 0,-59-163 0,-2 0 0,-1 1 0,3 61 0,9 76 0,-10-111 0,2 73 0,-13 95-1365,2-198-5461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20:07:24.072"/>
    </inkml:context>
    <inkml:brush xml:id="br0">
      <inkml:brushProperty name="width" value="0.035" units="cm"/>
      <inkml:brushProperty name="height" value="0.035" units="cm"/>
      <inkml:brushProperty name="color" value="#E71224"/>
    </inkml:brush>
  </inkml:definitions>
  <inkml:trace contextRef="#ctx0" brushRef="#br0">1 1 24575,'7'7'0,"8"8"0,2 9 0,-1 7 0,-5-2-8191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20:07:26.220"/>
    </inkml:context>
    <inkml:brush xml:id="br0">
      <inkml:brushProperty name="width" value="0.035" units="cm"/>
      <inkml:brushProperty name="height" value="0.035" units="cm"/>
      <inkml:brushProperty name="color" value="#E71224"/>
    </inkml:brush>
  </inkml:definitions>
  <inkml:trace contextRef="#ctx0" brushRef="#br0">194 45 24575,'550'0'0,"-500"-3"0,83-14 0,19-3 0,-99 17 0,-1 1 0,1 3 0,-1 2 0,68 13 0,-63-3 0,-26-8 0,0 2 0,-1 1 0,-1 1 0,1 1 0,-1 2 0,47 27 0,-69-34 0,-1 0 0,0 1 0,0 0 0,0 0 0,-1 0 0,0 1 0,0 0 0,-1 0 0,0 0 0,0 1 0,0-1 0,-1 1 0,0 0 0,-1 0 0,0 0 0,0 0 0,1 10 0,0 17 0,-1-1 0,-4 66 0,0-53 0,2-21 0,-2 1 0,0 0 0,-9 34 0,8-51 0,-1 1 0,0-1 0,0 0 0,-1 0 0,0 0 0,-1-1 0,0 0 0,0 0 0,-1 0 0,-16 14 0,21-21 0,-61 58 0,-79 60 0,116-100 0,-2 0 0,0-1 0,-1-2 0,-1-1 0,-1-1 0,-52 17 0,-10-4 0,52-14 0,-1-2 0,0-2 0,0-1 0,-50 2 0,-231-10 0,150-3 0,122-1 0,-1-2 0,-57-14 0,32 6 0,71 12-76,0 1 1,1-1-1,-1 0 0,0-1 0,0 0 0,1 0 0,-1 0 0,1 0 1,-1-1-1,1 0 0,0 0 0,0 0 0,0-1 0,1 0 1,-1 1-1,1-2 0,-8-8 0,1-8-6750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20:07:28.422"/>
    </inkml:context>
    <inkml:brush xml:id="br0">
      <inkml:brushProperty name="width" value="0.035" units="cm"/>
      <inkml:brushProperty name="height" value="0.035" units="cm"/>
      <inkml:brushProperty name="color" value="#E71224"/>
    </inkml:brush>
  </inkml:definitions>
  <inkml:trace contextRef="#ctx0" brushRef="#br0">1 0 24575,'0'6'0,"1"1"0,1-1 0,-1 0 0,1-1 0,0 1 0,4 9 0,5 13 0,19 79 0,26 176 0,-47-180 0,-8 171 0,-4-117 0,3-78-1365,0-92-5461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19:30:11.186"/>
    </inkml:context>
    <inkml:brush xml:id="br0">
      <inkml:brushProperty name="width" value="0.035" units="cm"/>
      <inkml:brushProperty name="height" value="0.035" units="cm"/>
      <inkml:brushProperty name="color" value="#E71224"/>
    </inkml:brush>
  </inkml:definitions>
  <inkml:trace contextRef="#ctx0" brushRef="#br0">0 122 24575,'1'2'0,"-1"-1"0,0 0 0,1 1 0,-1-1 0,1 0 0,-1 1 0,1-1 0,0 0 0,0 1 0,0-1 0,-1 0 0,1 0 0,0 0 0,1 0 0,-1 0 0,0 0 0,0 0 0,0 0 0,0-1 0,1 1 0,-1 0 0,0-1 0,1 1 0,-1-1 0,0 1 0,4 0 0,41 8 0,-42-9 0,83 6 0,116-6 0,-86-2 0,-80-1 0,0-1 0,-1-2 0,1-2 0,65-23 0,-30 9 0,-20 6 0,-28 8 0,0 1 0,0 1 0,1 1 0,30-2 0,97-12 0,-101 10 0,67-2 0,320 10 0,-198 3 0,-204 0 0,0 1 0,57 15 0,0-1 0,8 1 0,-57-10 0,0-1 0,48 2 0,419-9 0,-226-2 0,-243 5 0,-1 1 0,46 10 0,-43-6 0,68 4 0,-81-9 0,0 1 0,43 11 0,3 1 0,2-2 0,-17-3 0,109 7 0,-110-13 0,0 2 0,76 20 0,53 6 0,-46-11 0,-86-11 0,88 4 0,-126-15 0,0 0 0,0-1 0,0-2 0,0 0 0,0-1 0,0-1 0,-1 0 0,25-12 0,-14 3-1365,-4 2-5461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20:07:31.791"/>
    </inkml:context>
    <inkml:brush xml:id="br0">
      <inkml:brushProperty name="width" value="0.035" units="cm"/>
      <inkml:brushProperty name="height" value="0.035" units="cm"/>
      <inkml:brushProperty name="color" value="#E71224"/>
    </inkml:brush>
  </inkml:definitions>
  <inkml:trace contextRef="#ctx0" brushRef="#br0">0 81 24575,'11'-2'0,"0"0"0,0 0 0,0-1 0,-1-1 0,0 0 0,11-5 0,7-2 0,3 1 0,0 1 0,1 1 0,0 2 0,48-2 0,131 6 0,-128 3 0,-69-1 0,0 0 0,0 1 0,0 1 0,0 0 0,18 6 0,-28-7 0,0 1 0,0-1 0,-1 1 0,1 0 0,0 0 0,-1 0 0,1 1 0,-1-1 0,0 1 0,0 0 0,0 0 0,0 0 0,0 0 0,-1 0 0,1 1 0,-1-1 0,0 1 0,0 0 0,0-1 0,0 1 0,-1 0 0,2 5 0,2 28 0,-2-1 0,-1 1 0,-1 0 0,-3 0 0,-7 49 0,8-79 0,0-1 0,0 1 0,0 0 0,-1 0 0,0-1 0,-1 1 0,1-1 0,-1 0 0,-1 0 0,1 0 0,-1 0 0,0 0 0,0-1 0,-10 10 0,6-8 0,-1-1 0,0 0 0,0-1 0,0 0 0,0 0 0,-1-1 0,0 0 0,0-1 0,-11 3 0,-26 7 0,-1-3 0,-1-2 0,-87 4 0,75-8 0,-76 14 0,58-7 0,269-7 0,-91-6 0,132 5 0,-218-1 0,0 0 0,0 1 0,0 0 0,0 1 0,-1 1 0,0 0 0,0 1 0,0 0 0,0 1 0,-1 0 0,0 0 0,-1 2 0,0-1 0,0 1 0,-1 1 0,0-1 0,0 2 0,-1-1 0,0 1 0,-1 0 0,-1 1 0,0 0 0,0 0 0,-1 0 0,-1 0 0,0 1 0,0 0 0,-1 0 0,1 18 0,-1 16 0,-2-1 0,-6 54 0,5-95 0,-1 0 0,0 1 0,0-1 0,-1 0 0,0 0 0,0 1 0,0-1 0,0-1 0,-1 1 0,0 0 0,0-1 0,0 1 0,0-1 0,-1 0 0,0 0 0,0 0 0,0-1 0,0 1 0,0-1 0,-1 0 0,0 0 0,1 0 0,-1-1 0,0 0 0,0 0 0,0 0 0,-1-1 0,-5 2 0,-15 1 0,-1 0 0,1-2 0,-1-1 0,-41-3 0,31 1 0,-277-2-1365,280 3-5461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20:07:34.27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20:07:35.842"/>
    </inkml:context>
    <inkml:brush xml:id="br0">
      <inkml:brushProperty name="width" value="0.035" units="cm"/>
      <inkml:brushProperty name="height" value="0.035" units="cm"/>
      <inkml:brushProperty name="color" value="#E71224"/>
    </inkml:brush>
  </inkml:definitions>
  <inkml:trace contextRef="#ctx0" brushRef="#br0">1 16 24575,'0'-6'0,"0"-3"-8191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20:08:05.590"/>
    </inkml:context>
    <inkml:brush xml:id="br0">
      <inkml:brushProperty name="width" value="0.035" units="cm"/>
      <inkml:brushProperty name="height" value="0.035" units="cm"/>
      <inkml:brushProperty name="color" value="#E71224"/>
    </inkml:brush>
  </inkml:definitions>
  <inkml:trace contextRef="#ctx0" brushRef="#br0">1 0 24575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20:08:18.679"/>
    </inkml:context>
    <inkml:brush xml:id="br0">
      <inkml:brushProperty name="width" value="0.035" units="cm"/>
      <inkml:brushProperty name="height" value="0.035" units="cm"/>
      <inkml:brushProperty name="color" value="#E71224"/>
    </inkml:brush>
  </inkml:definitions>
  <inkml:trace contextRef="#ctx0" brushRef="#br0">18656 1509 24575,'-580'-120'-20,"408"88"-121,-1338-228-667,1160 191 985,177 32-116,58 20 122,-1 5-1,0 5 1,-159 11 0,178 3-183,-143 28 0,-89 40 0,61-12 0,74-32 0,-314 11 0,118-16 0,-629 13 0,341-6 0,4 42 0,-153 12 0,680-72 0,1 7 0,-220 61 0,213-46 0,-2-8 0,-161 11 0,-321-7 0,552-30 0,-1825 10 0,1157-17 0,465 6 0,-306-5 0,527-2 0,1-4 0,-91-23 0,-11-3 0,-526-39 0,30 34 0,480 21 0,-60-2 0,44 2 0,4 0 0,156 20 0,1 1 0,0 2 0,0 2 0,-53 14 0,-147 59 0,-1 0 0,-135 30 0,188-40 0,59-20 0,63-24 0,1 2 0,1 3 0,-75 49 0,130-74 0,1-1 0,1 2 0,-1-1 0,0 1 0,1 0 0,0 0 0,1 0 0,0 1 0,0 0 0,0 0 0,-6 13 0,9-16 0,1 1 0,-1-1 0,1 1 0,0-1 0,1 1 0,-1 0 0,1-1 0,0 1 0,0 0 0,0-1 0,0 1 0,1 0 0,0-1 0,0 1 0,0-1 0,1 1 0,0-1 0,-1 0 0,1 1 0,1-1 0,-1 0 0,1 0 0,2 3 0,10 10 0,-1-2 0,2 1 0,0-2 0,1 0 0,0-1 0,1-1 0,36 19 0,-1-5 0,93 31 0,144 34 0,-237-82 0,1-2 0,0-2 0,0-2 0,78-7 0,-34 1 0,-3 1 0,1-1 0,-1 5 0,113 15 0,44 2 0,-113-12 0,-23 10 0,-78-9 0,51 3 0,485-7 0,-296-7 0,450 3 0,-657-3 0,83-14 0,53-4 0,-33 23 0,74-4 0,-199-4 0,-1-2 0,0-3 0,59-20 0,-51 14 0,98-17 0,-29 22 0,-77 9 0,0-2 0,75-17 0,3-7 0,190-17 0,-57 11 0,-92 17 0,-30 5 0,-114 10 0,246-41 0,-154 23 0,1 5 0,208-1 0,-230 13 0,162-30 0,-153 17 0,113-4 0,646 18 0,-425 6 0,-358-4 0,-26-1 0,0 2 0,0 3 0,68 12 0,-8 12 0,139 53 0,95 24 0,-175-57 0,-116-34 0,1-2 0,86 5 0,-111-14 0,86 15 0,40 2 0,53 1 0,47 0 0,598-21 0,-806-2 0,0-2 0,0-2 0,77-22 0,-50 11 0,-6 7 0,-1 4 0,1 2 0,119 8 0,-54 0 0,175-3 0,677 24 0,-707 1 0,373 29 0,8-36 0,-115-20 0,-496-1 0,77-13 0,14-1 0,518 10 0,90-5 0,-697 8 0,6 0 0,-1-2 0,0-2 0,59-17 0,10-11 0,152-23 0,-244 50 0,0-1 0,0-1 0,-1-2 0,0-2 0,51-30 0,20-8 0,35-7 0,145-73 0,-278 129 0,1 0 0,0 1 0,0 0 0,0 0 0,0 0 0,1 1 0,-1 1 0,16-2 0,-3 3 0,1 1 0,33 6 0,68 14 0,175 57 0,119 63 0,-371-124 0,792 314 0,-791-312 0,1-1 0,0-3 0,1-1 0,1-3 0,0-2 0,0-2 0,57 0 0,488-11 0,46 1 0,-395 26 0,278 63 0,-170-22 0,-49-17 0,417 10 0,-270-60 0,494 27 0,-627 12 0,1447 156-2324,-520-97 2324,-1193-92 0,79-8 0,-109 2 0,0-1 0,-1 0 0,0-2 0,1-1 0,37-18 0,-13 0 282,-1-2 0,-1-3 0,-2-1 0,-1-2 0,-2-2 0,46-50 0,198-258 69,-283 343-352,37-50 1,-2-1 0,45-83 0,-68 106 0,-2 1 0,0-1 0,-2-1 0,-1 1 0,-1-2 0,-1 1 0,2-46 0,-7 34 0,-1 1 0,-3-1 0,-1 1 0,-2 0 0,-1 0 0,-2 0 0,-2 1 0,-24-56 0,14 51 0,-1 1 0,-2 1 0,-1 1 0,-3 2 0,-1 0 0,-68-68 0,71 83 0,-1 0 0,-59-38 0,-192-101 0,-409-187-721,455 247 630,-384-116 1,-240-1 126,586 164 325,-341-27 0,-239 51-223,530 27-132,55-7-6,117 2 0,-273 19 0,205 25 0,-296 87 0,133-25 0,69-38 0,-605 36 0,87-89 0,440-8 0,204 2 0,-240 3 0,259 18 0,109-11 0,-63 2 0,-168 8 0,94-4 0,-104-11 0,-120 11 0,142 6 0,-300-15 0,304-9 0,-1-18 0,189 11 0,0 3 0,-94 5 0,146 5 0,0 2 0,1 1 0,0 2 0,0 0 0,0 2 0,1 2 0,1 0 0,-51 31 0,-7 13 0,-105 91 0,91-67 0,-319 289 0,305-263 0,65-65 0,-97 61 0,140-98 0,-5 3-195,0-1 0,0-1 0,-1 0 0,1 0 0,-1-2 0,-15 4 0,-4-1-6631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20:08:42.550"/>
    </inkml:context>
    <inkml:brush xml:id="br0">
      <inkml:brushProperty name="width" value="0.035" units="cm"/>
      <inkml:brushProperty name="height" value="0.035" units="cm"/>
      <inkml:brushProperty name="color" value="#E71224"/>
    </inkml:brush>
  </inkml:definitions>
  <inkml:trace contextRef="#ctx0" brushRef="#br0">11301 786 24575,'-10'-1'0,"1"0"0,-1-1 0,0 0 0,1 0 0,-1-1 0,1-1 0,-15-7 0,-28-9 0,-14 2 0,-1 3 0,-109-9 0,-143 7 0,163 11 0,-975-89 0,1076 91 0,0 1 0,0 3 0,0 3 0,0 2 0,0 2 0,1 3 0,-101 32 0,-548 145 0,240-103 0,-10-37 0,-302-44 0,548-6 0,-140-18 0,-8 0 0,-7 24 0,-297-5 0,-42-80 0,549 56 0,-382-41 0,151 22 0,-166-7 0,102 51 0,233 2 0,202 1 0,1 2 0,1 1 0,-1 1 0,1 2 0,0 1 0,0 2 0,1 0 0,1 2 0,0 1 0,1 2 0,-40 29 0,26-11 0,2 3 0,1 1 0,-33 43 0,-10 11 0,-6-3 0,33-37 0,3 2 0,3 3 0,-44 65 0,89-117 0,-28 45 0,-37 76 0,60-107 0,1 0 0,1 1 0,0-1 0,2 1 0,0 1 0,1-1 0,0 39 0,3-10 0,-1-21 0,1 0 0,1 0 0,2 0 0,8 41 0,-6-58 0,-1 0 0,1-1 0,1 0 0,-1 0 0,2 0 0,0 0 0,0-1 0,0 0 0,1-1 0,12 10 0,14 11 0,49 31 0,-74-54 0,99 63 0,157 74 0,127 32 0,-323-145 0,94 39 0,3-7 0,2-8 0,305 57 0,171-40 0,5-38 0,-75-5 0,-417-18 0,693 17 0,-812-29 0,0-3 0,0-1 0,-1-2 0,63-22 0,137-69 0,-118 46 0,235-89 0,155-68 0,-307 125 0,3 10 0,3 8 0,368-67 0,-366 95 0,566-78 0,-434 103-305,1 16 0,644 85 0,-667-36 305,305 36 0,-216-84 685,-211-8-455,-187 4-230,0 0 0,0-1 0,0-1 0,-1 1 0,1-2 0,-1 0 0,1 0 0,-1-1 0,0 0 0,-1 0 0,1-1 0,-1-1 0,0 0 0,9-8 0,14-16 0,-1-1 0,29-40 0,-55 65 0,48-63 0,-34 43 0,1 0 0,1 1 0,25-22 0,-27 27 0,0-1 0,-1 0 0,-1-1 0,-2-1 0,0-1 0,22-52 0,20-33 0,-34 74 0,-3-2 0,0-1 0,-3 0 0,-1-1 0,-2-1 0,10-50 0,-10 26 0,-4-1 0,4-114 0,-14 156 0,-2-1 0,0 1 0,-2-1 0,0 1 0,-2 0 0,-1 0 0,-1 1 0,0 0 0,-2 1 0,-22-38 0,-85-116 0,98 152 0,-1 0 0,-2 1 0,0 1 0,-46-34 0,24 25 0,-2 1 0,-1 3 0,-55-24 0,72 39 0,-1 1 0,0 1 0,-1 2 0,0 1 0,0 2 0,-50-2 0,77 7 0,-78-2 0,1-4 0,-153-29 0,185 24-341,0 2 0,-1 2-1,-52 0 1,65 7-6485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19:30:15.584"/>
    </inkml:context>
    <inkml:brush xml:id="br0">
      <inkml:brushProperty name="width" value="0.035" units="cm"/>
      <inkml:brushProperty name="height" value="0.035" units="cm"/>
      <inkml:brushProperty name="color" value="#E71224"/>
    </inkml:brush>
  </inkml:definitions>
  <inkml:trace contextRef="#ctx0" brushRef="#br0">0 0 24575,'2021'0'0,"-1980"3"0,0 1 0,46 10 0,55 6 0,48-20 0,32 2 0,-81 21 0,-80-11 0,93 27 0,-10-1 0,-57-21 0,1-3 0,167 5 0,711-21 0,-924 0 66,83-16 0,-5 1-1563,-71 14-5329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19:30:19.008"/>
    </inkml:context>
    <inkml:brush xml:id="br0">
      <inkml:brushProperty name="width" value="0.035" units="cm"/>
      <inkml:brushProperty name="height" value="0.035" units="cm"/>
      <inkml:brushProperty name="color" value="#E71224"/>
    </inkml:brush>
  </inkml:definitions>
  <inkml:trace contextRef="#ctx0" brushRef="#br0">0 5 24575,'3'1'0,"0"0"0,1-1 0,-1 1 0,0 1 0,0-1 0,-1 0 0,1 1 0,5 3 0,16 6 0,40 6 0,0-2 0,1-4 0,104 5 0,203-15 0,-165-5 0,-100 6 0,122-5 0,-119-15 0,-73 10 0,56-4 0,48 11 0,-86 2 0,1-2 0,95-15 0,-78 4 0,135-5 0,77 18 0,-98 3 0,-126-2 0,90 17 0,-89-10 0,83 3 0,-86-7 0,0 2 0,0 3 0,-1 3 0,66 22 0,9 2 0,-7-2 0,-79-20 0,0-2 0,2-2 0,-1-2 0,73 4 0,125 6 0,27 0 0,737-21 0,-998 2-341,0 0 0,0-1-1,24-5 1,-10-2-6485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19:30:35.798"/>
    </inkml:context>
    <inkml:brush xml:id="br0">
      <inkml:brushProperty name="width" value="0.035" units="cm"/>
      <inkml:brushProperty name="height" value="0.035" units="cm"/>
      <inkml:brushProperty name="color" value="#E71224"/>
    </inkml:brush>
  </inkml:definitions>
  <inkml:trace contextRef="#ctx0" brushRef="#br0">0 4 24575,'6'1'0,"0"0"0,-1 0 0,1 1 0,0-1 0,-1 1 0,9 4 0,18 5 0,164 34 0,2-9 0,1-9 0,321 4 0,556-33 0,-1020-1 0,-1-3 0,103-24 0,14-2 0,-70 22 0,93-16 0,-147 18 0,94-2 0,20-3 0,-1-4 0,1 6 0,185 13 0,-124 0 0,1833-2-1365,-2011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19:30:53.943"/>
    </inkml:context>
    <inkml:brush xml:id="br0">
      <inkml:brushProperty name="width" value="0.035" units="cm"/>
      <inkml:brushProperty name="height" value="0.035" units="cm"/>
      <inkml:brushProperty name="color" value="#E71224"/>
    </inkml:brush>
  </inkml:definitions>
  <inkml:trace contextRef="#ctx0" brushRef="#br0">1 3 24575,'173'-2'0,"192"5"0,-198 16 0,35 1 0,688-18 0,-426-5 0,1428 3 0,-1854-2 0,1-1 0,44-11 0,-39 6 0,53-3 0,547 7 0,-331 7 0,-177-3 0,178 24 0,-169-9-1365,-107-13-5461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19:31:19.376"/>
    </inkml:context>
    <inkml:brush xml:id="br0">
      <inkml:brushProperty name="width" value="0.035" units="cm"/>
      <inkml:brushProperty name="height" value="0.035" units="cm"/>
      <inkml:brushProperty name="color" value="#E71224"/>
    </inkml:brush>
  </inkml:definitions>
  <inkml:trace contextRef="#ctx0" brushRef="#br0">9042 165 24575,'-196'1'0,"-215"-3"0,191-19 0,-40 0 0,156 22 0,30 0 0,-1-3 0,-83-12 0,6-3 0,0 6 0,-199 12 0,131 2 0,170-3 0,-66-2 0,0 6 0,-210 32 0,235-19 0,-164 8 0,-92-23 0,199-3 0,-94 20 0,36 1 0,-142-20 0,-35 2 0,77 28 0,-804-18 0,668-14 0,-1573 2 0,2006-1 0,1 1 0,-1 1 0,1 0 0,-1 0 0,1 0 0,-1 1 0,1 1 0,0-1 0,0 1 0,-14 8 0,17-8 0,1 0 0,0 1 0,0 0 0,0-1 0,0 1 0,1 1 0,0-1 0,-1 0 0,2 1 0,-1 0 0,0 0 0,1 0 0,0 0 0,0 0 0,0 0 0,1 0 0,0 1 0,-1 6 0,-2 34 0,1 0 0,7 93 0,1-42 0,-5-86 0,1 0 0,0 0 0,1 0 0,0 0 0,0 0 0,1 0 0,1-1 0,0 0 0,0 1 0,10 15 0,-3-10 0,1 0 0,1-1 0,1 0 0,0-1 0,17 13 0,17 13 0,87 55 0,-119-87 0,0 0 0,1-2 0,0 0 0,0-1 0,19 3 0,31 10 0,-32-6 0,-1-1 0,2-2 0,0-1 0,50 4 0,63 8 0,-98-12 0,56 4 0,538-13 0,-240-36 0,-185-2 0,45-4 0,-191 34 0,-1-4 0,130-41 0,48-9 0,-41 39 0,-36 6 0,141-10 0,27-5 0,-178 3 0,-55 9 0,178-11 0,-175 24 0,120-24 0,-8 0 0,-109 23 0,209 11 0,-134 22 0,-104-11 0,168 37 0,-102-17 0,-98-23 0,0 2 0,0-3 0,75 3 0,-62-11 0,-23-3 0,0 3 0,-1 2 0,1 1 0,-1 2 0,61 18 0,22 13 0,206 34 0,-209-58 0,0-5 0,152-11 0,-89 0 0,2835 3 0,-2946-3 0,82-15 0,65-3 0,387 20 0,-292 3 0,106 19 0,-90-2 0,-89 2 0,44 0 0,642-22 0,-890-1 0,-1-2 0,47-11 0,-43 7 0,68-4 0,-24 8 0,92-16 0,-101 11 0,149 4 0,-23 2 0,-60-16 0,-89 10 0,61-3 0,-108 12 0,49-1 0,86-14 0,-64 4 0,100 0 0,-82 6 0,63-13 0,-94 8 0,73 0 0,-87 10 0,3 0 0,0-1 0,70-13 0,-40 1 0,133-3 0,90 17 0,-108 2 0,379-3 0,-524 4 0,0 1 0,-1 3 0,60 17 0,-55-11 0,1-3 0,67 4 0,-15-14 0,-65-1 0,1 1 0,80 13 0,-124-13 0,168 26 0,-156-26 0,1 0 0,0-1 0,-1-1 0,1 0 0,-1-1 0,1-1 0,-1-1 0,21-7 0,-34 10 0,1-1 0,0 0 0,0 0 0,-1 0 0,1 0 0,-1 0 0,0-1 0,0 0 0,0 0 0,0 1 0,0-2 0,-1 1 0,1 0 0,-1-1 0,0 1 0,0-1 0,2-4 0,-2 2 0,0 0 0,-1 0 0,1-1 0,-2 1 0,1 0 0,-1 0 0,0-1 0,0 1 0,0 0 0,-3-9 0,0 0 0,-1 1 0,0 0 0,-1 0 0,-1 0 0,0 1 0,-1-1 0,-1 2 0,-16-23 0,-18-12 0,-64-55 0,29 31 0,55 52 0,-1 0 0,-1 1 0,0 2 0,-50-26 0,19 17 0,-78-26 0,53 25 0,-2 3 0,0 4 0,-1 4 0,0 3 0,-128-2 0,160 12 0,-78-14 0,-25-2 0,3 17 0,83 2 0,0-2 0,-90-15 0,29 0 0,-1 6 0,-210 10 0,142 2 0,133-2 0,-711 31 0,464 10 0,-404 42 0,167-75 0,318-11 0,-108-16 0,45 0 0,116 16 0,-321-20 0,311 7 0,-255 13 0,217 6 0,98-4 0,-166-22 0,146 9 0,-262 9 0,208 8 0,38-1 0,-181-5 0,278-5 0,-90-23 0,92 17 0,-95-10 0,-343 18 0,268 9 0,-684-3 0,877 3 0,1 1 0,0 3 0,-69 19 0,-48 8 0,56-12 107,67-14-843,-43 6 0,47-11-6090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9T19:31:29.797"/>
    </inkml:context>
    <inkml:brush xml:id="br0">
      <inkml:brushProperty name="width" value="0.035" units="cm"/>
      <inkml:brushProperty name="height" value="0.035" units="cm"/>
      <inkml:brushProperty name="color" value="#E71224"/>
    </inkml:brush>
  </inkml:definitions>
  <inkml:trace contextRef="#ctx0" brushRef="#br0">800 1 24575,'-27'0'0,"0"0"0,1 1 0,-1 2 0,0 1 0,1 1 0,0 1 0,0 1 0,1 1 0,0 2 0,-30 15 0,-52 23 0,72-34 0,-47 26 0,70-33 0,0 0 0,1 1 0,1 1 0,-1-1 0,1 2 0,1 0 0,-15 18 0,-1 6 0,-31 60 0,48-79 0,1 1 0,0 1 0,1-1 0,1 1 0,1 0 0,-4 28 0,-8 34 0,11-61 0,1 0 0,1 0 0,0 0 0,1 0 0,1 22 0,2-35 0,-1 0 0,1-1 0,0 1 0,0-1 0,0 1 0,1-1 0,0 0 0,0 1 0,0-1 0,0 0 0,1 0 0,-1-1 0,1 1 0,0 0 0,0-1 0,0 1 0,1-1 0,-1 0 0,1 0 0,0-1 0,0 1 0,0-1 0,0 0 0,0 0 0,5 2 0,1 0 0,0-1 0,1 0 0,0-1 0,-1 0 0,1 0 0,0-1 0,0-1 0,21-1 0,2-3 0,50-13 0,-53 10 0,-1 1 0,41-3 0,-26 8-119,-15 1 244,58-9 1,-78 7-262,-1 0 0,0 0 0,1-1 0,-1-1 0,0 1 0,-1-2-1,1 1 1,-1-1 0,0 0 0,9-8 0,6-8-6690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83CF8-A5F9-450C-8A00-58AAA944A017}" type="datetimeFigureOut">
              <a:rPr lang="en-US" smtClean="0"/>
              <a:t>5/4/2025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75F134-7D28-4486-8635-3CF484A3C6CD}" type="slidenum">
              <a:rPr lang="en-US" smtClean="0"/>
              <a:t>‹#›</a:t>
            </a:fld>
            <a:endParaRPr lang="en-US"/>
          </a:p>
        </p:txBody>
      </p:sp>
    </p:spTree>
    <p:extLst>
      <p:ext uri="{BB962C8B-B14F-4D97-AF65-F5344CB8AC3E}">
        <p14:creationId xmlns:p14="http://schemas.microsoft.com/office/powerpoint/2010/main" val="1430443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31D989-6ED2-4C7F-B293-1A95DA8B71A5}" type="slidenum">
              <a:rPr lang="en-US" smtClean="0"/>
              <a:t>44</a:t>
            </a:fld>
            <a:endParaRPr lang="en-US"/>
          </a:p>
        </p:txBody>
      </p:sp>
    </p:spTree>
    <p:extLst>
      <p:ext uri="{BB962C8B-B14F-4D97-AF65-F5344CB8AC3E}">
        <p14:creationId xmlns:p14="http://schemas.microsoft.com/office/powerpoint/2010/main" val="3049540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02CD44-C8A1-41DC-B8FA-C911C20E102B}"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68221-7F4A-4FF9-A5D8-EFDAC7199F1F}" type="slidenum">
              <a:rPr lang="en-US" smtClean="0"/>
              <a:t>‹#›</a:t>
            </a:fld>
            <a:endParaRPr lang="en-US"/>
          </a:p>
        </p:txBody>
      </p:sp>
    </p:spTree>
    <p:extLst>
      <p:ext uri="{BB962C8B-B14F-4D97-AF65-F5344CB8AC3E}">
        <p14:creationId xmlns:p14="http://schemas.microsoft.com/office/powerpoint/2010/main" val="3788542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02CD44-C8A1-41DC-B8FA-C911C20E102B}"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68221-7F4A-4FF9-A5D8-EFDAC7199F1F}" type="slidenum">
              <a:rPr lang="en-US" smtClean="0"/>
              <a:t>‹#›</a:t>
            </a:fld>
            <a:endParaRPr lang="en-US"/>
          </a:p>
        </p:txBody>
      </p:sp>
    </p:spTree>
    <p:extLst>
      <p:ext uri="{BB962C8B-B14F-4D97-AF65-F5344CB8AC3E}">
        <p14:creationId xmlns:p14="http://schemas.microsoft.com/office/powerpoint/2010/main" val="758887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02CD44-C8A1-41DC-B8FA-C911C20E102B}"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68221-7F4A-4FF9-A5D8-EFDAC7199F1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38984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02CD44-C8A1-41DC-B8FA-C911C20E102B}"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68221-7F4A-4FF9-A5D8-EFDAC7199F1F}" type="slidenum">
              <a:rPr lang="en-US" smtClean="0"/>
              <a:t>‹#›</a:t>
            </a:fld>
            <a:endParaRPr lang="en-US"/>
          </a:p>
        </p:txBody>
      </p:sp>
    </p:spTree>
    <p:extLst>
      <p:ext uri="{BB962C8B-B14F-4D97-AF65-F5344CB8AC3E}">
        <p14:creationId xmlns:p14="http://schemas.microsoft.com/office/powerpoint/2010/main" val="3284592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02CD44-C8A1-41DC-B8FA-C911C20E102B}"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68221-7F4A-4FF9-A5D8-EFDAC7199F1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53446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02CD44-C8A1-41DC-B8FA-C911C20E102B}"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68221-7F4A-4FF9-A5D8-EFDAC7199F1F}" type="slidenum">
              <a:rPr lang="en-US" smtClean="0"/>
              <a:t>‹#›</a:t>
            </a:fld>
            <a:endParaRPr lang="en-US"/>
          </a:p>
        </p:txBody>
      </p:sp>
    </p:spTree>
    <p:extLst>
      <p:ext uri="{BB962C8B-B14F-4D97-AF65-F5344CB8AC3E}">
        <p14:creationId xmlns:p14="http://schemas.microsoft.com/office/powerpoint/2010/main" val="2430564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02CD44-C8A1-41DC-B8FA-C911C20E102B}"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68221-7F4A-4FF9-A5D8-EFDAC7199F1F}" type="slidenum">
              <a:rPr lang="en-US" smtClean="0"/>
              <a:t>‹#›</a:t>
            </a:fld>
            <a:endParaRPr lang="en-US"/>
          </a:p>
        </p:txBody>
      </p:sp>
    </p:spTree>
    <p:extLst>
      <p:ext uri="{BB962C8B-B14F-4D97-AF65-F5344CB8AC3E}">
        <p14:creationId xmlns:p14="http://schemas.microsoft.com/office/powerpoint/2010/main" val="4074405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02CD44-C8A1-41DC-B8FA-C911C20E102B}"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68221-7F4A-4FF9-A5D8-EFDAC7199F1F}" type="slidenum">
              <a:rPr lang="en-US" smtClean="0"/>
              <a:t>‹#›</a:t>
            </a:fld>
            <a:endParaRPr lang="en-US"/>
          </a:p>
        </p:txBody>
      </p:sp>
    </p:spTree>
    <p:extLst>
      <p:ext uri="{BB962C8B-B14F-4D97-AF65-F5344CB8AC3E}">
        <p14:creationId xmlns:p14="http://schemas.microsoft.com/office/powerpoint/2010/main" val="3514964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02CD44-C8A1-41DC-B8FA-C911C20E102B}"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68221-7F4A-4FF9-A5D8-EFDAC7199F1F}" type="slidenum">
              <a:rPr lang="en-US" smtClean="0"/>
              <a:t>‹#›</a:t>
            </a:fld>
            <a:endParaRPr lang="en-US"/>
          </a:p>
        </p:txBody>
      </p:sp>
    </p:spTree>
    <p:extLst>
      <p:ext uri="{BB962C8B-B14F-4D97-AF65-F5344CB8AC3E}">
        <p14:creationId xmlns:p14="http://schemas.microsoft.com/office/powerpoint/2010/main" val="405975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02CD44-C8A1-41DC-B8FA-C911C20E102B}"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68221-7F4A-4FF9-A5D8-EFDAC7199F1F}" type="slidenum">
              <a:rPr lang="en-US" smtClean="0"/>
              <a:t>‹#›</a:t>
            </a:fld>
            <a:endParaRPr lang="en-US"/>
          </a:p>
        </p:txBody>
      </p:sp>
    </p:spTree>
    <p:extLst>
      <p:ext uri="{BB962C8B-B14F-4D97-AF65-F5344CB8AC3E}">
        <p14:creationId xmlns:p14="http://schemas.microsoft.com/office/powerpoint/2010/main" val="26277354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02CD44-C8A1-41DC-B8FA-C911C20E102B}"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68221-7F4A-4FF9-A5D8-EFDAC7199F1F}" type="slidenum">
              <a:rPr lang="en-US" smtClean="0"/>
              <a:t>‹#›</a:t>
            </a:fld>
            <a:endParaRPr lang="en-US"/>
          </a:p>
        </p:txBody>
      </p:sp>
    </p:spTree>
    <p:extLst>
      <p:ext uri="{BB962C8B-B14F-4D97-AF65-F5344CB8AC3E}">
        <p14:creationId xmlns:p14="http://schemas.microsoft.com/office/powerpoint/2010/main" val="3552695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02CD44-C8A1-41DC-B8FA-C911C20E102B}" type="datetimeFigureOut">
              <a:rPr lang="en-US" smtClean="0"/>
              <a:t>5/4/2025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E68221-7F4A-4FF9-A5D8-EFDAC7199F1F}" type="slidenum">
              <a:rPr lang="en-US" smtClean="0"/>
              <a:t>‹#›</a:t>
            </a:fld>
            <a:endParaRPr lang="en-US"/>
          </a:p>
        </p:txBody>
      </p:sp>
    </p:spTree>
    <p:extLst>
      <p:ext uri="{BB962C8B-B14F-4D97-AF65-F5344CB8AC3E}">
        <p14:creationId xmlns:p14="http://schemas.microsoft.com/office/powerpoint/2010/main" val="377833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02CD44-C8A1-41DC-B8FA-C911C20E102B}" type="datetimeFigureOut">
              <a:rPr lang="en-US" smtClean="0"/>
              <a:t>5/4/2025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E68221-7F4A-4FF9-A5D8-EFDAC7199F1F}" type="slidenum">
              <a:rPr lang="en-US" smtClean="0"/>
              <a:t>‹#›</a:t>
            </a:fld>
            <a:endParaRPr lang="en-US"/>
          </a:p>
        </p:txBody>
      </p:sp>
    </p:spTree>
    <p:extLst>
      <p:ext uri="{BB962C8B-B14F-4D97-AF65-F5344CB8AC3E}">
        <p14:creationId xmlns:p14="http://schemas.microsoft.com/office/powerpoint/2010/main" val="409462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02CD44-C8A1-41DC-B8FA-C911C20E102B}" type="datetimeFigureOut">
              <a:rPr lang="en-US" smtClean="0"/>
              <a:t>5/4/2025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E68221-7F4A-4FF9-A5D8-EFDAC7199F1F}" type="slidenum">
              <a:rPr lang="en-US" smtClean="0"/>
              <a:t>‹#›</a:t>
            </a:fld>
            <a:endParaRPr lang="en-US"/>
          </a:p>
        </p:txBody>
      </p:sp>
    </p:spTree>
    <p:extLst>
      <p:ext uri="{BB962C8B-B14F-4D97-AF65-F5344CB8AC3E}">
        <p14:creationId xmlns:p14="http://schemas.microsoft.com/office/powerpoint/2010/main" val="75854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02CD44-C8A1-41DC-B8FA-C911C20E102B}"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68221-7F4A-4FF9-A5D8-EFDAC7199F1F}" type="slidenum">
              <a:rPr lang="en-US" smtClean="0"/>
              <a:t>‹#›</a:t>
            </a:fld>
            <a:endParaRPr lang="en-US"/>
          </a:p>
        </p:txBody>
      </p:sp>
    </p:spTree>
    <p:extLst>
      <p:ext uri="{BB962C8B-B14F-4D97-AF65-F5344CB8AC3E}">
        <p14:creationId xmlns:p14="http://schemas.microsoft.com/office/powerpoint/2010/main" val="1603479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02CD44-C8A1-41DC-B8FA-C911C20E102B}"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68221-7F4A-4FF9-A5D8-EFDAC7199F1F}" type="slidenum">
              <a:rPr lang="en-US" smtClean="0"/>
              <a:t>‹#›</a:t>
            </a:fld>
            <a:endParaRPr lang="en-US"/>
          </a:p>
        </p:txBody>
      </p:sp>
    </p:spTree>
    <p:extLst>
      <p:ext uri="{BB962C8B-B14F-4D97-AF65-F5344CB8AC3E}">
        <p14:creationId xmlns:p14="http://schemas.microsoft.com/office/powerpoint/2010/main" val="3474712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02CD44-C8A1-41DC-B8FA-C911C20E102B}" type="datetimeFigureOut">
              <a:rPr lang="en-US" smtClean="0"/>
              <a:t>5/4/2025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E68221-7F4A-4FF9-A5D8-EFDAC7199F1F}" type="slidenum">
              <a:rPr lang="en-US" smtClean="0"/>
              <a:t>‹#›</a:t>
            </a:fld>
            <a:endParaRPr lang="en-US"/>
          </a:p>
        </p:txBody>
      </p:sp>
    </p:spTree>
    <p:extLst>
      <p:ext uri="{BB962C8B-B14F-4D97-AF65-F5344CB8AC3E}">
        <p14:creationId xmlns:p14="http://schemas.microsoft.com/office/powerpoint/2010/main" val="24343605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customXml" Target="../ink/ink1.xml"/><Relationship Id="rId1" Type="http://schemas.openxmlformats.org/officeDocument/2006/relationships/slideLayout" Target="../slideLayouts/slideLayout7.xml"/><Relationship Id="rId4" Type="http://schemas.openxmlformats.org/officeDocument/2006/relationships/customXml" Target="../ink/ink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customXml" Target="../ink/ink8.xml"/><Relationship Id="rId18" Type="http://schemas.openxmlformats.org/officeDocument/2006/relationships/image" Target="../media/image10.png"/><Relationship Id="rId26" Type="http://schemas.openxmlformats.org/officeDocument/2006/relationships/image" Target="../media/image14.png"/><Relationship Id="rId3" Type="http://schemas.openxmlformats.org/officeDocument/2006/relationships/customXml" Target="../ink/ink3.xml"/><Relationship Id="rId21" Type="http://schemas.openxmlformats.org/officeDocument/2006/relationships/customXml" Target="../ink/ink12.xml"/><Relationship Id="rId7" Type="http://schemas.openxmlformats.org/officeDocument/2006/relationships/customXml" Target="../ink/ink5.xml"/><Relationship Id="rId12" Type="http://schemas.openxmlformats.org/officeDocument/2006/relationships/image" Target="../media/image70.png"/><Relationship Id="rId17" Type="http://schemas.openxmlformats.org/officeDocument/2006/relationships/customXml" Target="../ink/ink10.xml"/><Relationship Id="rId25" Type="http://schemas.openxmlformats.org/officeDocument/2006/relationships/customXml" Target="../ink/ink14.xml"/><Relationship Id="rId2" Type="http://schemas.openxmlformats.org/officeDocument/2006/relationships/image" Target="../media/image9.png"/><Relationship Id="rId16" Type="http://schemas.openxmlformats.org/officeDocument/2006/relationships/image" Target="../media/image90.png"/><Relationship Id="rId20" Type="http://schemas.openxmlformats.org/officeDocument/2006/relationships/image" Target="../media/image11.png"/><Relationship Id="rId29"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7.xml"/><Relationship Id="rId24" Type="http://schemas.openxmlformats.org/officeDocument/2006/relationships/image" Target="../media/image13.png"/><Relationship Id="rId5" Type="http://schemas.openxmlformats.org/officeDocument/2006/relationships/customXml" Target="../ink/ink4.xml"/><Relationship Id="rId15" Type="http://schemas.openxmlformats.org/officeDocument/2006/relationships/customXml" Target="../ink/ink9.xml"/><Relationship Id="rId23" Type="http://schemas.openxmlformats.org/officeDocument/2006/relationships/customXml" Target="../ink/ink13.xml"/><Relationship Id="rId28" Type="http://schemas.openxmlformats.org/officeDocument/2006/relationships/image" Target="../media/image15.png"/><Relationship Id="rId10" Type="http://schemas.openxmlformats.org/officeDocument/2006/relationships/image" Target="../media/image60.png"/><Relationship Id="rId19" Type="http://schemas.openxmlformats.org/officeDocument/2006/relationships/customXml" Target="../ink/ink11.xml"/><Relationship Id="rId4" Type="http://schemas.openxmlformats.org/officeDocument/2006/relationships/image" Target="../media/image3.png"/><Relationship Id="rId9" Type="http://schemas.openxmlformats.org/officeDocument/2006/relationships/customXml" Target="../ink/ink6.xml"/><Relationship Id="rId14" Type="http://schemas.openxmlformats.org/officeDocument/2006/relationships/image" Target="../media/image80.png"/><Relationship Id="rId22" Type="http://schemas.openxmlformats.org/officeDocument/2006/relationships/image" Target="../media/image12.png"/><Relationship Id="rId27" Type="http://schemas.openxmlformats.org/officeDocument/2006/relationships/customXml" Target="../ink/ink15.xml"/><Relationship Id="rId30"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customXml" Target="../ink/ink17.xml"/><Relationship Id="rId7" Type="http://schemas.openxmlformats.org/officeDocument/2006/relationships/customXml" Target="../ink/ink19.xml"/><Relationship Id="rId2" Type="http://schemas.openxmlformats.org/officeDocument/2006/relationships/image" Target="../media/image3.JP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customXml" Target="../ink/ink18.xml"/><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customXml" Target="../ink/ink20.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customXml" Target="../ink/ink21.xml"/></Relationships>
</file>

<file path=ppt/slides/_rels/slide3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ustomXml" Target="../ink/ink22.xml"/><Relationship Id="rId7" Type="http://schemas.openxmlformats.org/officeDocument/2006/relationships/customXml" Target="../ink/ink24.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customXml" Target="../ink/ink23.xml"/><Relationship Id="rId4" Type="http://schemas.openxmlformats.org/officeDocument/2006/relationships/image" Target="../media/image201.png"/></Relationships>
</file>

<file path=ppt/slides/_rels/slide43.xml.rels><?xml version="1.0" encoding="UTF-8" standalone="yes"?>
<Relationships xmlns="http://schemas.openxmlformats.org/package/2006/relationships"><Relationship Id="rId3" Type="http://schemas.openxmlformats.org/officeDocument/2006/relationships/hyperlink" Target="https://www.irs.gov/publications/p560" TargetMode="External"/><Relationship Id="rId2" Type="http://schemas.openxmlformats.org/officeDocument/2006/relationships/hyperlink" Target="https://www.irs.gov/retirement-plans/self-employed-individuals-calculating-your-own-retirement-plan-contribution-and-deduction" TargetMode="External"/><Relationship Id="rId1" Type="http://schemas.openxmlformats.org/officeDocument/2006/relationships/slideLayout" Target="../slideLayouts/slideLayout2.xml"/><Relationship Id="rId6" Type="http://schemas.openxmlformats.org/officeDocument/2006/relationships/hyperlink" Target="https://www.irs.gov/retirement-plans/correcting-plan-errors" TargetMode="External"/><Relationship Id="rId5" Type="http://schemas.openxmlformats.org/officeDocument/2006/relationships/hyperlink" Target="https://www.irs.gov/retirement-plans/cola-increases-for-dollar-limitations-on-benefits-and-contributions" TargetMode="External"/><Relationship Id="rId4" Type="http://schemas.openxmlformats.org/officeDocument/2006/relationships/hyperlink" Target="https://www.irs.gov/retirement-plans/plan-participant-employee/retirement-topics-contributions" TargetMode="External"/></Relationships>
</file>

<file path=ppt/slides/_rels/slide44.xml.rels><?xml version="1.0" encoding="UTF-8" standalone="yes"?>
<Relationships xmlns="http://schemas.openxmlformats.org/package/2006/relationships"><Relationship Id="rId8" Type="http://schemas.openxmlformats.org/officeDocument/2006/relationships/image" Target="../media/image200.png"/><Relationship Id="rId13" Type="http://schemas.openxmlformats.org/officeDocument/2006/relationships/customXml" Target="../ink/ink29.xml"/><Relationship Id="rId18" Type="http://schemas.openxmlformats.org/officeDocument/2006/relationships/image" Target="../media/image25.png"/><Relationship Id="rId3" Type="http://schemas.openxmlformats.org/officeDocument/2006/relationships/image" Target="../media/image25.wmf"/><Relationship Id="rId7" Type="http://schemas.openxmlformats.org/officeDocument/2006/relationships/customXml" Target="../ink/ink26.xml"/><Relationship Id="rId12" Type="http://schemas.openxmlformats.org/officeDocument/2006/relationships/image" Target="../media/image22.png"/><Relationship Id="rId17" Type="http://schemas.openxmlformats.org/officeDocument/2006/relationships/customXml" Target="../ink/ink31.xml"/><Relationship Id="rId2" Type="http://schemas.openxmlformats.org/officeDocument/2006/relationships/notesSlide" Target="../notesSlides/notesSlide1.xml"/><Relationship Id="rId16" Type="http://schemas.openxmlformats.org/officeDocument/2006/relationships/image" Target="../media/image240.png"/><Relationship Id="rId20"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90.png"/><Relationship Id="rId11" Type="http://schemas.openxmlformats.org/officeDocument/2006/relationships/customXml" Target="../ink/ink28.xml"/><Relationship Id="rId5" Type="http://schemas.openxmlformats.org/officeDocument/2006/relationships/customXml" Target="../ink/ink25.xml"/><Relationship Id="rId15" Type="http://schemas.openxmlformats.org/officeDocument/2006/relationships/customXml" Target="../ink/ink30.xml"/><Relationship Id="rId10" Type="http://schemas.openxmlformats.org/officeDocument/2006/relationships/image" Target="../media/image210.png"/><Relationship Id="rId19" Type="http://schemas.openxmlformats.org/officeDocument/2006/relationships/customXml" Target="../ink/ink32.xml"/><Relationship Id="rId4" Type="http://schemas.openxmlformats.org/officeDocument/2006/relationships/image" Target="../media/image26.wmf"/><Relationship Id="rId9" Type="http://schemas.openxmlformats.org/officeDocument/2006/relationships/customXml" Target="../ink/ink27.xml"/><Relationship Id="rId1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33.xml"/><Relationship Id="rId1" Type="http://schemas.openxmlformats.org/officeDocument/2006/relationships/slideLayout" Target="../slideLayouts/slideLayout2.xml"/><Relationship Id="rId5" Type="http://schemas.openxmlformats.org/officeDocument/2006/relationships/image" Target="../media/image270.png"/><Relationship Id="rId4" Type="http://schemas.openxmlformats.org/officeDocument/2006/relationships/customXml" Target="../ink/ink3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757C36-3F17-01CF-F9B5-A67BAF246905}"/>
              </a:ext>
            </a:extLst>
          </p:cNvPr>
          <p:cNvSpPr txBox="1"/>
          <p:nvPr/>
        </p:nvSpPr>
        <p:spPr>
          <a:xfrm>
            <a:off x="2419643" y="2250831"/>
            <a:ext cx="7701275" cy="1815882"/>
          </a:xfrm>
          <a:prstGeom prst="rect">
            <a:avLst/>
          </a:prstGeom>
          <a:noFill/>
        </p:spPr>
        <p:txBody>
          <a:bodyPr wrap="none" rtlCol="0">
            <a:spAutoFit/>
          </a:bodyPr>
          <a:lstStyle/>
          <a:p>
            <a:r>
              <a:rPr lang="en-US" sz="4000" b="1" dirty="0"/>
              <a:t>Schedule C and Family Tax Planning</a:t>
            </a:r>
          </a:p>
          <a:p>
            <a:endParaRPr lang="en-US" sz="4000" b="1" dirty="0"/>
          </a:p>
          <a:p>
            <a:pPr algn="ctr"/>
            <a:r>
              <a:rPr lang="en-US" sz="3200" b="1" dirty="0"/>
              <a:t>Chuck Li</a:t>
            </a:r>
          </a:p>
        </p:txBody>
      </p:sp>
    </p:spTree>
    <p:extLst>
      <p:ext uri="{BB962C8B-B14F-4D97-AF65-F5344CB8AC3E}">
        <p14:creationId xmlns:p14="http://schemas.microsoft.com/office/powerpoint/2010/main" val="1321110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DCF578-9CA7-107D-EAF4-32AE7393E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6713" y="-36903"/>
            <a:ext cx="9953544" cy="6894903"/>
          </a:xfrm>
          <a:prstGeom prst="rect">
            <a:avLst/>
          </a:prstGeom>
        </p:spPr>
      </p:pic>
    </p:spTree>
    <p:extLst>
      <p:ext uri="{BB962C8B-B14F-4D97-AF65-F5344CB8AC3E}">
        <p14:creationId xmlns:p14="http://schemas.microsoft.com/office/powerpoint/2010/main" val="2825897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F1E87-6A5A-AA4D-1463-C358A782AB1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6048B20-3804-35FA-85EE-9FF0D1378F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373" y="299915"/>
            <a:ext cx="9387254" cy="6258169"/>
          </a:xfrm>
          <a:prstGeom prst="rect">
            <a:avLst/>
          </a:prstGeom>
        </p:spPr>
      </p:pic>
    </p:spTree>
    <p:extLst>
      <p:ext uri="{BB962C8B-B14F-4D97-AF65-F5344CB8AC3E}">
        <p14:creationId xmlns:p14="http://schemas.microsoft.com/office/powerpoint/2010/main" val="2051243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62120E-C8BF-3BCA-D005-0333825C2351}"/>
              </a:ext>
            </a:extLst>
          </p:cNvPr>
          <p:cNvSpPr txBox="1"/>
          <p:nvPr/>
        </p:nvSpPr>
        <p:spPr>
          <a:xfrm>
            <a:off x="1848004" y="1628057"/>
            <a:ext cx="7803997" cy="2431435"/>
          </a:xfrm>
          <a:prstGeom prst="rect">
            <a:avLst/>
          </a:prstGeom>
          <a:noFill/>
        </p:spPr>
        <p:txBody>
          <a:bodyPr wrap="square" rtlCol="0">
            <a:spAutoFit/>
          </a:bodyPr>
          <a:lstStyle/>
          <a:p>
            <a:r>
              <a:rPr lang="en-US" sz="3200" b="1" dirty="0"/>
              <a:t>High-propensity businesses </a:t>
            </a:r>
          </a:p>
          <a:p>
            <a:pPr marL="342900" indent="-342900">
              <a:buFont typeface="Wingdings" panose="05000000000000000000" pitchFamily="2" charset="2"/>
              <a:buChar char="v"/>
            </a:pPr>
            <a:r>
              <a:rPr lang="en-US" sz="2400" dirty="0"/>
              <a:t>As </a:t>
            </a:r>
            <a:r>
              <a:rPr lang="en-US" sz="2400" b="1" dirty="0"/>
              <a:t>those that have a higher likelihood of becoming businesses with employees and payroll capabilities</a:t>
            </a:r>
            <a:r>
              <a:rPr lang="en-US" sz="2400" dirty="0"/>
              <a:t>. </a:t>
            </a:r>
          </a:p>
          <a:p>
            <a:pPr marL="342900" indent="-342900">
              <a:buFont typeface="Wingdings" panose="05000000000000000000" pitchFamily="2" charset="2"/>
              <a:buChar char="v"/>
            </a:pPr>
            <a:r>
              <a:rPr lang="en-US" sz="2400" dirty="0"/>
              <a:t>Dependent on an IRS Form SS-4 submission, businesses are deemed high-propensity based on characteristics associated with a high level of business formation</a:t>
            </a:r>
          </a:p>
        </p:txBody>
      </p:sp>
    </p:spTree>
    <p:extLst>
      <p:ext uri="{BB962C8B-B14F-4D97-AF65-F5344CB8AC3E}">
        <p14:creationId xmlns:p14="http://schemas.microsoft.com/office/powerpoint/2010/main" val="192487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CFAD8F-360B-5315-6F12-5A85360F1CF5}"/>
              </a:ext>
            </a:extLst>
          </p:cNvPr>
          <p:cNvSpPr txBox="1"/>
          <p:nvPr/>
        </p:nvSpPr>
        <p:spPr>
          <a:xfrm>
            <a:off x="1837284" y="1012954"/>
            <a:ext cx="8273143" cy="4832092"/>
          </a:xfrm>
          <a:prstGeom prst="rect">
            <a:avLst/>
          </a:prstGeom>
          <a:noFill/>
        </p:spPr>
        <p:txBody>
          <a:bodyPr wrap="square" rtlCol="0">
            <a:spAutoFit/>
          </a:bodyPr>
          <a:lstStyle/>
          <a:p>
            <a:r>
              <a:rPr lang="en-US" sz="3200" b="1" dirty="0"/>
              <a:t>From Google AI:</a:t>
            </a:r>
          </a:p>
          <a:p>
            <a:pPr marL="285750" indent="-285750">
              <a:buFont typeface="Arial" panose="020B0604020202020204" pitchFamily="34" charset="0"/>
              <a:buChar char="•"/>
            </a:pPr>
            <a:r>
              <a:rPr lang="en-US" sz="2400" dirty="0"/>
              <a:t>As of 2023, the U.S. Census Bureau counted approximately 84.33 million families in the United States</a:t>
            </a:r>
          </a:p>
          <a:p>
            <a:pPr marL="285750" indent="-285750">
              <a:buFont typeface="Arial" panose="020B0604020202020204" pitchFamily="34" charset="0"/>
              <a:buChar char="•"/>
            </a:pPr>
            <a:r>
              <a:rPr lang="en-US" sz="2400" dirty="0"/>
              <a:t>There are approximately 34.8 million small businesses (500 employees or less) in the US, accounting for 99.9% of all businesses, and employing 59 million workers</a:t>
            </a:r>
          </a:p>
          <a:p>
            <a:pPr marL="285750" indent="-285750">
              <a:buFont typeface="Arial" panose="020B0604020202020204" pitchFamily="34" charset="0"/>
              <a:buChar char="•"/>
            </a:pPr>
            <a:r>
              <a:rPr kumimoji="0" lang="en-US" altLang="en-US" sz="2400" b="1" i="0" u="none" strike="noStrike" cap="none" normalizeH="0" baseline="0" dirty="0">
                <a:ln>
                  <a:noFill/>
                </a:ln>
                <a:solidFill>
                  <a:schemeClr val="tx1"/>
                </a:solidFill>
                <a:effectLst/>
                <a:latin typeface="Arial" panose="020B0604020202020204" pitchFamily="34" charset="0"/>
              </a:rPr>
              <a:t>Businesses with fewer than 20 employees:</a:t>
            </a:r>
            <a:r>
              <a:rPr kumimoji="0" lang="en-US" altLang="en-US" sz="2400" b="0" i="0" u="none" strike="noStrike" cap="none" normalizeH="0" baseline="0" dirty="0">
                <a:ln>
                  <a:noFill/>
                </a:ln>
                <a:solidFill>
                  <a:schemeClr val="tx1"/>
                </a:solidFill>
                <a:effectLst/>
                <a:latin typeface="Arial" panose="020B0604020202020204" pitchFamily="34" charset="0"/>
              </a:rPr>
              <a:t> 89.0% </a:t>
            </a:r>
          </a:p>
          <a:p>
            <a:pPr marL="285750" indent="-285750">
              <a:buFont typeface="Arial" panose="020B0604020202020204" pitchFamily="34" charset="0"/>
              <a:buChar char="•"/>
            </a:pPr>
            <a:r>
              <a:rPr kumimoji="0" lang="en-US" altLang="en-US" sz="2400" b="1" i="0" u="none" strike="noStrike" cap="none" normalizeH="0" baseline="0" dirty="0">
                <a:ln>
                  <a:noFill/>
                </a:ln>
                <a:solidFill>
                  <a:schemeClr val="tx1"/>
                </a:solidFill>
                <a:effectLst/>
                <a:latin typeface="Arial" panose="020B0604020202020204" pitchFamily="34" charset="0"/>
              </a:rPr>
              <a:t>Businesses with fewer than 10 employees:</a:t>
            </a:r>
            <a:r>
              <a:rPr kumimoji="0" lang="en-US" altLang="en-US" sz="2400" b="0" i="0" u="none" strike="noStrike" cap="none" normalizeH="0" baseline="0" dirty="0">
                <a:ln>
                  <a:noFill/>
                </a:ln>
                <a:solidFill>
                  <a:schemeClr val="tx1"/>
                </a:solidFill>
                <a:effectLst/>
                <a:latin typeface="Arial" panose="020B0604020202020204" pitchFamily="34" charset="0"/>
              </a:rPr>
              <a:t> 78.5% </a:t>
            </a:r>
          </a:p>
          <a:p>
            <a:pPr marL="285750" indent="-285750">
              <a:buFont typeface="Arial" panose="020B0604020202020204" pitchFamily="34" charset="0"/>
              <a:buChar char="•"/>
            </a:pPr>
            <a:r>
              <a:rPr lang="en-US" sz="2400" dirty="0"/>
              <a:t>In the US, a significant portion of small businesses, over 80%, are solo ventures, meaning they are managed solely by their owners with no additional employees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96113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D812CA-9437-49DD-62CB-C2347EB4C583}"/>
              </a:ext>
            </a:extLst>
          </p:cNvPr>
          <p:cNvSpPr txBox="1"/>
          <p:nvPr/>
        </p:nvSpPr>
        <p:spPr>
          <a:xfrm>
            <a:off x="1642403" y="1247561"/>
            <a:ext cx="8655147" cy="3170099"/>
          </a:xfrm>
          <a:prstGeom prst="rect">
            <a:avLst/>
          </a:prstGeom>
          <a:noFill/>
        </p:spPr>
        <p:txBody>
          <a:bodyPr wrap="square">
            <a:spAutoFit/>
          </a:bodyPr>
          <a:lstStyle/>
          <a:p>
            <a:pPr>
              <a:buNone/>
            </a:pPr>
            <a:r>
              <a:rPr lang="en-US" sz="3200" b="1" dirty="0"/>
              <a:t>Importance of Solo Entrepreneurs:</a:t>
            </a:r>
            <a:r>
              <a:rPr lang="en-US" sz="3200" dirty="0"/>
              <a:t> </a:t>
            </a:r>
          </a:p>
          <a:p>
            <a:pPr marL="342900" indent="-342900">
              <a:buFont typeface="Wingdings" panose="05000000000000000000" pitchFamily="2" charset="2"/>
              <a:buChar char="v"/>
            </a:pPr>
            <a:r>
              <a:rPr lang="en-US" sz="2400" dirty="0"/>
              <a:t>Solo entrepreneurs play a vital role in the US economy, demonstrating independence and self-reliance.</a:t>
            </a:r>
          </a:p>
          <a:p>
            <a:pPr marL="342900" indent="-342900">
              <a:buFont typeface="Wingdings" panose="05000000000000000000" pitchFamily="2" charset="2"/>
              <a:buChar char="v"/>
            </a:pPr>
            <a:r>
              <a:rPr lang="en-US" sz="2400" dirty="0"/>
              <a:t>American cultural values: Individual freedom and self reliance, equality of opportunity and competition, the American dream and hard work.</a:t>
            </a:r>
          </a:p>
          <a:p>
            <a:pPr marL="342900" indent="-342900">
              <a:buFont typeface="Wingdings" panose="05000000000000000000" pitchFamily="2" charset="2"/>
              <a:buChar char="v"/>
            </a:pPr>
            <a:r>
              <a:rPr lang="en-US" sz="2400" dirty="0"/>
              <a:t>Chinese cultural values: justice, courtesy, wisdom, honesty, loyalty, self-discipline, and commitment</a:t>
            </a:r>
          </a:p>
        </p:txBody>
      </p:sp>
    </p:spTree>
    <p:extLst>
      <p:ext uri="{BB962C8B-B14F-4D97-AF65-F5344CB8AC3E}">
        <p14:creationId xmlns:p14="http://schemas.microsoft.com/office/powerpoint/2010/main" val="3239959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92AF4F-7BEF-2F39-0945-77D23264A43E}"/>
              </a:ext>
            </a:extLst>
          </p:cNvPr>
          <p:cNvSpPr txBox="1"/>
          <p:nvPr/>
        </p:nvSpPr>
        <p:spPr>
          <a:xfrm>
            <a:off x="2311791" y="660870"/>
            <a:ext cx="7258929" cy="5201424"/>
          </a:xfrm>
          <a:prstGeom prst="rect">
            <a:avLst/>
          </a:prstGeom>
          <a:noFill/>
        </p:spPr>
        <p:txBody>
          <a:bodyPr wrap="square" rtlCol="0">
            <a:spAutoFit/>
          </a:bodyPr>
          <a:lstStyle/>
          <a:p>
            <a:r>
              <a:rPr lang="en-US" sz="3200" b="1" dirty="0"/>
              <a:t>Types of the businesses </a:t>
            </a:r>
          </a:p>
          <a:p>
            <a:pPr marL="285750" indent="-285750">
              <a:buFont typeface="Wingdings" panose="05000000000000000000" pitchFamily="2" charset="2"/>
              <a:buChar char="v"/>
            </a:pPr>
            <a:r>
              <a:rPr lang="en-US" sz="2400" dirty="0"/>
              <a:t> Sole Proprietorship</a:t>
            </a:r>
          </a:p>
          <a:p>
            <a:pPr marL="285750" indent="-285750">
              <a:buFont typeface="Wingdings" panose="05000000000000000000" pitchFamily="2" charset="2"/>
              <a:buChar char="v"/>
            </a:pPr>
            <a:r>
              <a:rPr lang="en-US" sz="2400" dirty="0"/>
              <a:t> Partners</a:t>
            </a:r>
          </a:p>
          <a:p>
            <a:pPr marL="285750" indent="-285750">
              <a:buFont typeface="Wingdings" panose="05000000000000000000" pitchFamily="2" charset="2"/>
              <a:buChar char="v"/>
            </a:pPr>
            <a:r>
              <a:rPr lang="en-US" sz="2400" dirty="0"/>
              <a:t> LLC</a:t>
            </a:r>
          </a:p>
          <a:p>
            <a:pPr marL="285750" indent="-285750">
              <a:buFont typeface="Wingdings" panose="05000000000000000000" pitchFamily="2" charset="2"/>
              <a:buChar char="v"/>
            </a:pPr>
            <a:r>
              <a:rPr lang="en-US" sz="2400" dirty="0"/>
              <a:t> C Corporation: </a:t>
            </a:r>
          </a:p>
          <a:p>
            <a:pPr marL="742950" lvl="1" indent="-285750">
              <a:buFont typeface="Wingdings" panose="05000000000000000000" pitchFamily="2" charset="2"/>
              <a:buChar char="Ø"/>
            </a:pPr>
            <a:r>
              <a:rPr lang="en-US" sz="2400" dirty="0"/>
              <a:t> Foreign shareholders</a:t>
            </a:r>
          </a:p>
          <a:p>
            <a:pPr marL="742950" lvl="1" indent="-285750">
              <a:buFont typeface="Wingdings" panose="05000000000000000000" pitchFamily="2" charset="2"/>
              <a:buChar char="Ø"/>
            </a:pPr>
            <a:r>
              <a:rPr lang="en-US" sz="2400" dirty="0"/>
              <a:t> More than 100 employees </a:t>
            </a:r>
          </a:p>
          <a:p>
            <a:pPr marL="742950" lvl="1" indent="-285750">
              <a:buFont typeface="Wingdings" panose="05000000000000000000" pitchFamily="2" charset="2"/>
              <a:buChar char="Ø"/>
            </a:pPr>
            <a:r>
              <a:rPr lang="en-US" sz="2400" dirty="0"/>
              <a:t> Double-taxation</a:t>
            </a:r>
          </a:p>
          <a:p>
            <a:pPr marL="285750" indent="-285750">
              <a:buFont typeface="Wingdings" panose="05000000000000000000" pitchFamily="2" charset="2"/>
              <a:buChar char="v"/>
            </a:pPr>
            <a:r>
              <a:rPr lang="en-US" sz="2400" dirty="0"/>
              <a:t> S Corporation: </a:t>
            </a:r>
          </a:p>
          <a:p>
            <a:pPr marL="742950" lvl="1" indent="-285750">
              <a:buFont typeface="Wingdings" panose="05000000000000000000" pitchFamily="2" charset="2"/>
              <a:buChar char="Ø"/>
            </a:pPr>
            <a:r>
              <a:rPr lang="en-US" sz="2400" dirty="0"/>
              <a:t> Less than 100 employee </a:t>
            </a:r>
          </a:p>
          <a:p>
            <a:pPr marL="742950" lvl="1" indent="-285750">
              <a:buFont typeface="Wingdings" panose="05000000000000000000" pitchFamily="2" charset="2"/>
              <a:buChar char="Ø"/>
            </a:pPr>
            <a:r>
              <a:rPr lang="en-US" sz="2400" dirty="0"/>
              <a:t> All shareholders are US based</a:t>
            </a:r>
          </a:p>
          <a:p>
            <a:pPr marL="742950" lvl="1" indent="-285750">
              <a:buFont typeface="Wingdings" panose="05000000000000000000" pitchFamily="2" charset="2"/>
              <a:buChar char="Ø"/>
            </a:pPr>
            <a:r>
              <a:rPr lang="en-US" sz="2400" dirty="0"/>
              <a:t> Pass through entity</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304160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3358804-3E64-FBC7-BEBE-0A701AFF5B7C}"/>
              </a:ext>
            </a:extLst>
          </p:cNvPr>
          <p:cNvSpPr txBox="1"/>
          <p:nvPr/>
        </p:nvSpPr>
        <p:spPr>
          <a:xfrm>
            <a:off x="2304757" y="1197620"/>
            <a:ext cx="7582486" cy="4462760"/>
          </a:xfrm>
          <a:prstGeom prst="rect">
            <a:avLst/>
          </a:prstGeom>
          <a:noFill/>
        </p:spPr>
        <p:txBody>
          <a:bodyPr wrap="square" rtlCol="0">
            <a:spAutoFit/>
          </a:bodyPr>
          <a:lstStyle/>
          <a:p>
            <a:r>
              <a:rPr lang="en-US" sz="3200" b="1" dirty="0"/>
              <a:t>Who can file Schedule C</a:t>
            </a:r>
          </a:p>
          <a:p>
            <a:pPr marL="342900" indent="-342900">
              <a:buFont typeface="Wingdings" panose="05000000000000000000" pitchFamily="2" charset="2"/>
              <a:buChar char="v"/>
            </a:pPr>
            <a:r>
              <a:rPr lang="en-US" sz="2400" b="1" dirty="0"/>
              <a:t>Sole Proprietor: </a:t>
            </a:r>
          </a:p>
          <a:p>
            <a:pPr marL="800100" lvl="1" indent="-342900">
              <a:buFont typeface="Wingdings" panose="05000000000000000000" pitchFamily="2" charset="2"/>
              <a:buChar char="Ø"/>
            </a:pPr>
            <a:r>
              <a:rPr lang="en-US" sz="2400" b="1" dirty="0"/>
              <a:t>Anyone operating a business, </a:t>
            </a:r>
          </a:p>
          <a:p>
            <a:pPr marL="800100" lvl="1" indent="-342900">
              <a:buFont typeface="Wingdings" panose="05000000000000000000" pitchFamily="2" charset="2"/>
              <a:buChar char="Ø"/>
            </a:pPr>
            <a:r>
              <a:rPr lang="en-US" sz="2400" b="1" dirty="0"/>
              <a:t>No need to file a business with State</a:t>
            </a:r>
          </a:p>
          <a:p>
            <a:pPr marL="800100" lvl="1" indent="-342900">
              <a:buFont typeface="Wingdings" panose="05000000000000000000" pitchFamily="2" charset="2"/>
              <a:buChar char="Ø"/>
            </a:pPr>
            <a:r>
              <a:rPr lang="en-US" sz="2400" b="1" dirty="0"/>
              <a:t>Local city or county government may require license such as rental license, plumber license </a:t>
            </a:r>
            <a:r>
              <a:rPr lang="en-US" sz="2400" b="1" dirty="0" err="1"/>
              <a:t>etc</a:t>
            </a:r>
            <a:endParaRPr lang="en-US" sz="2400" b="1" dirty="0"/>
          </a:p>
          <a:p>
            <a:pPr marL="342900" indent="-342900">
              <a:buFont typeface="Wingdings" panose="05000000000000000000" pitchFamily="2" charset="2"/>
              <a:buChar char="v"/>
            </a:pPr>
            <a:r>
              <a:rPr lang="en-US" sz="2400" b="1" dirty="0"/>
              <a:t>1099-NEC</a:t>
            </a:r>
          </a:p>
          <a:p>
            <a:pPr marL="342900" indent="-342900">
              <a:buFont typeface="Wingdings" panose="05000000000000000000" pitchFamily="2" charset="2"/>
              <a:buChar char="v"/>
            </a:pPr>
            <a:r>
              <a:rPr lang="en-US" sz="2400" b="1" dirty="0"/>
              <a:t>Member of single person LLC, a partnership, a S Corp</a:t>
            </a:r>
          </a:p>
          <a:p>
            <a:pPr marL="342900" indent="-342900">
              <a:buFont typeface="Wingdings" panose="05000000000000000000" pitchFamily="2" charset="2"/>
              <a:buChar char="v"/>
            </a:pPr>
            <a:r>
              <a:rPr lang="en-US" sz="2400" b="1" dirty="0"/>
              <a:t>People with a W2 employment and a side business or contract (no W2)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72763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892C4-1D75-71CF-12CE-D3142AFB1D57}"/>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D317CFF5-04CB-FB21-33A6-6B0BFA455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9862" y="0"/>
            <a:ext cx="6772276" cy="6858000"/>
          </a:xfrm>
          <a:prstGeom prst="rect">
            <a:avLst/>
          </a:prstGeom>
        </p:spPr>
      </p:pic>
    </p:spTree>
    <p:extLst>
      <p:ext uri="{BB962C8B-B14F-4D97-AF65-F5344CB8AC3E}">
        <p14:creationId xmlns:p14="http://schemas.microsoft.com/office/powerpoint/2010/main" val="1697550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7FDD94-714D-CE79-0AC3-BA52C5C0A5E7}"/>
              </a:ext>
            </a:extLst>
          </p:cNvPr>
          <p:cNvSpPr txBox="1"/>
          <p:nvPr/>
        </p:nvSpPr>
        <p:spPr>
          <a:xfrm>
            <a:off x="1195754" y="546543"/>
            <a:ext cx="10185009" cy="5293757"/>
          </a:xfrm>
          <a:prstGeom prst="rect">
            <a:avLst/>
          </a:prstGeom>
          <a:noFill/>
        </p:spPr>
        <p:txBody>
          <a:bodyPr wrap="square" rtlCol="0">
            <a:spAutoFit/>
          </a:bodyPr>
          <a:lstStyle/>
          <a:p>
            <a:r>
              <a:rPr lang="en-US" sz="3200" b="1" dirty="0"/>
              <a:t>Car mileage:</a:t>
            </a:r>
          </a:p>
          <a:p>
            <a:pPr marL="285750" indent="-285750">
              <a:buFont typeface="Arial" panose="020B0604020202020204" pitchFamily="34" charset="0"/>
              <a:buChar char="•"/>
            </a:pPr>
            <a:r>
              <a:rPr lang="en-US" sz="2400" b="1" dirty="0"/>
              <a:t>Standard mileage rate: For business: $.67/mile for 2024, $.70/mile for 2025</a:t>
            </a:r>
          </a:p>
          <a:p>
            <a:pPr marL="742950" lvl="1" indent="-285750">
              <a:buFont typeface="Wingdings" panose="05000000000000000000" pitchFamily="2" charset="2"/>
              <a:buChar char="Ø"/>
            </a:pPr>
            <a:r>
              <a:rPr lang="en-US" sz="2400" b="1" dirty="0"/>
              <a:t>Low maintenance car</a:t>
            </a:r>
          </a:p>
          <a:p>
            <a:pPr marL="742950" lvl="1" indent="-285750">
              <a:buFont typeface="Wingdings" panose="05000000000000000000" pitchFamily="2" charset="2"/>
              <a:buChar char="Ø"/>
            </a:pPr>
            <a:r>
              <a:rPr lang="en-US" sz="2400" b="1" dirty="0"/>
              <a:t>Using less gas</a:t>
            </a:r>
          </a:p>
          <a:p>
            <a:pPr marL="742950" lvl="1" indent="-285750">
              <a:buFont typeface="Wingdings" panose="05000000000000000000" pitchFamily="2" charset="2"/>
              <a:buChar char="Ø"/>
            </a:pPr>
            <a:r>
              <a:rPr lang="en-US" sz="2400" b="1" dirty="0"/>
              <a:t>No good bookkeeping</a:t>
            </a:r>
          </a:p>
          <a:p>
            <a:pPr marL="742950" lvl="1" indent="-285750">
              <a:buFont typeface="Wingdings" panose="05000000000000000000" pitchFamily="2" charset="2"/>
              <a:buChar char="Ø"/>
            </a:pPr>
            <a:r>
              <a:rPr lang="en-US" sz="2400" b="1" i="1" dirty="0"/>
              <a:t>50 miles round trip from Woodbury to this Office, then on my way back to Shanghai Market to purchase Tofu Silk: tax deduction $35</a:t>
            </a:r>
          </a:p>
          <a:p>
            <a:pPr marL="285750" indent="-285750">
              <a:buFont typeface="Arial" panose="020B0604020202020204" pitchFamily="34" charset="0"/>
              <a:buChar char="•"/>
            </a:pPr>
            <a:r>
              <a:rPr lang="en-US" sz="2400" b="1" dirty="0"/>
              <a:t>Actual expenses:</a:t>
            </a:r>
          </a:p>
          <a:p>
            <a:pPr marL="742950" lvl="1" indent="-285750">
              <a:buFont typeface="Wingdings" panose="05000000000000000000" pitchFamily="2" charset="2"/>
              <a:buChar char="Ø"/>
            </a:pPr>
            <a:r>
              <a:rPr lang="en-US" sz="2400" b="1" dirty="0"/>
              <a:t>Good bookkeeping;</a:t>
            </a:r>
          </a:p>
          <a:p>
            <a:pPr marL="742950" lvl="1" indent="-285750">
              <a:buFont typeface="Wingdings" panose="05000000000000000000" pitchFamily="2" charset="2"/>
              <a:buChar char="Ø"/>
            </a:pPr>
            <a:r>
              <a:rPr lang="en-US" sz="2400" b="1" dirty="0"/>
              <a:t>Need to pro rata if used for multiple purposes;</a:t>
            </a:r>
          </a:p>
          <a:p>
            <a:pPr marL="742950" lvl="1" indent="-285750">
              <a:buFont typeface="Wingdings" panose="05000000000000000000" pitchFamily="2" charset="2"/>
              <a:buChar char="Ø"/>
            </a:pPr>
            <a:r>
              <a:rPr lang="en-US" sz="2400" b="1" dirty="0"/>
              <a:t>High depreciation car</a:t>
            </a:r>
          </a:p>
          <a:p>
            <a:pPr marL="742950" lvl="1" indent="-285750">
              <a:buFont typeface="Wingdings" panose="05000000000000000000" pitchFamily="2" charset="2"/>
              <a:buChar char="Ø"/>
            </a:pPr>
            <a:r>
              <a:rPr lang="en-US" sz="2400" b="1" dirty="0"/>
              <a:t>High maintenance car</a:t>
            </a:r>
          </a:p>
          <a:p>
            <a:pPr marL="742950" lvl="1" indent="-285750">
              <a:buFont typeface="Wingdings" panose="05000000000000000000" pitchFamily="2" charset="2"/>
              <a:buChar char="Ø"/>
            </a:pPr>
            <a:r>
              <a:rPr lang="en-US" sz="2400" b="1" dirty="0"/>
              <a:t>High use of gas </a:t>
            </a:r>
            <a:r>
              <a:rPr lang="en-US" sz="2400" b="1" dirty="0" err="1"/>
              <a:t>etc</a:t>
            </a:r>
            <a:endParaRPr lang="en-US" sz="2400" b="1"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33019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5C1F0-BE17-AEE6-C961-A7DC03FFFAB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A46D2859-181D-E961-7422-C7F7E4FE5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835" y="754070"/>
            <a:ext cx="6142822" cy="5349859"/>
          </a:xfrm>
          <a:prstGeom prst="rect">
            <a:avLst/>
          </a:prstGeom>
        </p:spPr>
      </p:pic>
    </p:spTree>
    <p:extLst>
      <p:ext uri="{BB962C8B-B14F-4D97-AF65-F5344CB8AC3E}">
        <p14:creationId xmlns:p14="http://schemas.microsoft.com/office/powerpoint/2010/main" val="3661541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E7198D-AEAD-DA32-D7FE-BA798BC56491}"/>
              </a:ext>
            </a:extLst>
          </p:cNvPr>
          <p:cNvSpPr txBox="1"/>
          <p:nvPr/>
        </p:nvSpPr>
        <p:spPr>
          <a:xfrm>
            <a:off x="1927273" y="1736229"/>
            <a:ext cx="8088924" cy="3816429"/>
          </a:xfrm>
          <a:prstGeom prst="rect">
            <a:avLst/>
          </a:prstGeom>
          <a:noFill/>
        </p:spPr>
        <p:txBody>
          <a:bodyPr wrap="square" rtlCol="0">
            <a:spAutoFit/>
          </a:bodyPr>
          <a:lstStyle/>
          <a:p>
            <a:r>
              <a:rPr lang="en-US" sz="2800" b="1" dirty="0"/>
              <a:t>The content is for personal knowledge sharing only, you should not construe such information or other material as legal, tax, investment, financial, or other advice from Wells Fargo or any other entity.</a:t>
            </a:r>
          </a:p>
          <a:p>
            <a:endParaRPr lang="en-US" sz="2800" b="1" dirty="0"/>
          </a:p>
          <a:p>
            <a:r>
              <a:rPr lang="en-US" sz="2800" b="1" dirty="0"/>
              <a:t>You may not reuse, republish, or reprint such content without our written consent.</a:t>
            </a:r>
          </a:p>
          <a:p>
            <a:endParaRPr lang="en-US" dirty="0"/>
          </a:p>
        </p:txBody>
      </p:sp>
    </p:spTree>
    <p:extLst>
      <p:ext uri="{BB962C8B-B14F-4D97-AF65-F5344CB8AC3E}">
        <p14:creationId xmlns:p14="http://schemas.microsoft.com/office/powerpoint/2010/main" val="2507106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F7BBF-8CB2-31E2-8713-F896C9FBDA48}"/>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F36C023B-4D79-9931-36C8-26BBD2D87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4037" y="216822"/>
            <a:ext cx="3994332" cy="6641178"/>
          </a:xfrm>
          <a:prstGeom prst="rect">
            <a:avLst/>
          </a:prstGeom>
        </p:spPr>
      </p:pic>
    </p:spTree>
    <p:extLst>
      <p:ext uri="{BB962C8B-B14F-4D97-AF65-F5344CB8AC3E}">
        <p14:creationId xmlns:p14="http://schemas.microsoft.com/office/powerpoint/2010/main" val="639447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CA152B-4EE8-C407-016F-EDFF959FB9E8}"/>
              </a:ext>
            </a:extLst>
          </p:cNvPr>
          <p:cNvSpPr txBox="1"/>
          <p:nvPr/>
        </p:nvSpPr>
        <p:spPr>
          <a:xfrm>
            <a:off x="1941341" y="1913206"/>
            <a:ext cx="8170698" cy="1323439"/>
          </a:xfrm>
          <a:prstGeom prst="rect">
            <a:avLst/>
          </a:prstGeom>
          <a:noFill/>
        </p:spPr>
        <p:txBody>
          <a:bodyPr wrap="none" rtlCol="0">
            <a:spAutoFit/>
          </a:bodyPr>
          <a:lstStyle/>
          <a:p>
            <a:r>
              <a:rPr lang="en-US" sz="3200" b="1" dirty="0"/>
              <a:t>Tip:</a:t>
            </a:r>
          </a:p>
          <a:p>
            <a:pPr marL="285750" indent="-285750">
              <a:buFont typeface="Arial" panose="020B0604020202020204" pitchFamily="34" charset="0"/>
              <a:buChar char="•"/>
            </a:pPr>
            <a:r>
              <a:rPr lang="en-US" sz="2400" b="1" dirty="0"/>
              <a:t>Create a separate account for schedule C based business</a:t>
            </a:r>
          </a:p>
          <a:p>
            <a:pPr marL="285750" indent="-285750">
              <a:buFont typeface="Arial" panose="020B0604020202020204" pitchFamily="34" charset="0"/>
              <a:buChar char="•"/>
            </a:pPr>
            <a:r>
              <a:rPr lang="en-US" sz="2400" b="1" dirty="0"/>
              <a:t>Acquire a  separate credit card for schedule C based expense</a:t>
            </a:r>
          </a:p>
        </p:txBody>
      </p:sp>
    </p:spTree>
    <p:extLst>
      <p:ext uri="{BB962C8B-B14F-4D97-AF65-F5344CB8AC3E}">
        <p14:creationId xmlns:p14="http://schemas.microsoft.com/office/powerpoint/2010/main" val="1680352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CAB2BB-776C-2BB9-5E03-037E045C815F}"/>
              </a:ext>
            </a:extLst>
          </p:cNvPr>
          <p:cNvSpPr txBox="1"/>
          <p:nvPr/>
        </p:nvSpPr>
        <p:spPr>
          <a:xfrm>
            <a:off x="3010486" y="1856935"/>
            <a:ext cx="4586320" cy="1323439"/>
          </a:xfrm>
          <a:prstGeom prst="rect">
            <a:avLst/>
          </a:prstGeom>
          <a:noFill/>
        </p:spPr>
        <p:txBody>
          <a:bodyPr wrap="none" rtlCol="0">
            <a:spAutoFit/>
          </a:bodyPr>
          <a:lstStyle/>
          <a:p>
            <a:r>
              <a:rPr lang="en-US" sz="3200" b="1" dirty="0"/>
              <a:t>Contract Labor over $600:</a:t>
            </a:r>
          </a:p>
          <a:p>
            <a:pPr marL="285750" indent="-285750">
              <a:buFont typeface="Wingdings" panose="05000000000000000000" pitchFamily="2" charset="2"/>
              <a:buChar char="v"/>
            </a:pPr>
            <a:r>
              <a:rPr lang="en-US" sz="2400" b="1" dirty="0"/>
              <a:t>1099-NEC</a:t>
            </a:r>
          </a:p>
          <a:p>
            <a:pPr marL="285750" indent="-285750">
              <a:buFont typeface="Wingdings" panose="05000000000000000000" pitchFamily="2" charset="2"/>
              <a:buChar char="v"/>
            </a:pPr>
            <a:r>
              <a:rPr lang="en-US" sz="2400" b="1" dirty="0"/>
              <a:t>W9 form</a:t>
            </a:r>
          </a:p>
        </p:txBody>
      </p:sp>
    </p:spTree>
    <p:extLst>
      <p:ext uri="{BB962C8B-B14F-4D97-AF65-F5344CB8AC3E}">
        <p14:creationId xmlns:p14="http://schemas.microsoft.com/office/powerpoint/2010/main" val="2439250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23BC5-AE05-9CDC-5B16-4B22C2482FEB}"/>
              </a:ext>
            </a:extLst>
          </p:cNvPr>
          <p:cNvSpPr txBox="1"/>
          <p:nvPr/>
        </p:nvSpPr>
        <p:spPr>
          <a:xfrm>
            <a:off x="1617786" y="1674674"/>
            <a:ext cx="9172134" cy="3170099"/>
          </a:xfrm>
          <a:prstGeom prst="rect">
            <a:avLst/>
          </a:prstGeom>
          <a:noFill/>
        </p:spPr>
        <p:txBody>
          <a:bodyPr wrap="square" rtlCol="0">
            <a:spAutoFit/>
          </a:bodyPr>
          <a:lstStyle/>
          <a:p>
            <a:r>
              <a:rPr lang="en-US" sz="3200" b="1" dirty="0"/>
              <a:t>Depreciation:</a:t>
            </a:r>
          </a:p>
          <a:p>
            <a:pPr marL="285750" indent="-285750">
              <a:buFont typeface="Arial" panose="020B0604020202020204" pitchFamily="34" charset="0"/>
              <a:buChar char="•"/>
            </a:pPr>
            <a:r>
              <a:rPr lang="en-US" sz="2400" b="1" dirty="0"/>
              <a:t>Special depreciation allowance for qualified properties and 80% bonus depreciation </a:t>
            </a:r>
          </a:p>
          <a:p>
            <a:pPr marL="285750" indent="-285750">
              <a:buFont typeface="Arial" panose="020B0604020202020204" pitchFamily="34" charset="0"/>
              <a:buChar char="•"/>
            </a:pPr>
            <a:r>
              <a:rPr lang="en-US" sz="2400" b="1" dirty="0"/>
              <a:t>7 years, 27 years depending on property types</a:t>
            </a:r>
          </a:p>
          <a:p>
            <a:pPr marL="285750" indent="-285750">
              <a:buFont typeface="Arial" panose="020B0604020202020204" pitchFamily="34" charset="0"/>
              <a:buChar char="•"/>
            </a:pPr>
            <a:r>
              <a:rPr lang="en-US" sz="2400" b="1" dirty="0"/>
              <a:t>Certain properties like computers may be classified as office expense then may not be able to depreciation</a:t>
            </a:r>
          </a:p>
          <a:p>
            <a:pPr marL="285750" indent="-285750">
              <a:buFont typeface="Arial" panose="020B0604020202020204" pitchFamily="34" charset="0"/>
              <a:buChar char="•"/>
            </a:pPr>
            <a:r>
              <a:rPr lang="en-US" sz="2400" b="1" u="sng" dirty="0">
                <a:solidFill>
                  <a:srgbClr val="FF0000"/>
                </a:solidFill>
              </a:rPr>
              <a:t>From IRS perspective, it would always assume you do depreciation no matter you do it or not.</a:t>
            </a:r>
          </a:p>
        </p:txBody>
      </p:sp>
    </p:spTree>
    <p:extLst>
      <p:ext uri="{BB962C8B-B14F-4D97-AF65-F5344CB8AC3E}">
        <p14:creationId xmlns:p14="http://schemas.microsoft.com/office/powerpoint/2010/main" val="1438271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921C450-43E3-BA94-6FA5-4B982541782E}"/>
              </a:ext>
            </a:extLst>
          </p:cNvPr>
          <p:cNvSpPr txBox="1"/>
          <p:nvPr/>
        </p:nvSpPr>
        <p:spPr>
          <a:xfrm>
            <a:off x="2391507" y="1965740"/>
            <a:ext cx="6798656" cy="1969770"/>
          </a:xfrm>
          <a:prstGeom prst="rect">
            <a:avLst/>
          </a:prstGeom>
          <a:noFill/>
        </p:spPr>
        <p:txBody>
          <a:bodyPr wrap="none" rtlCol="0">
            <a:spAutoFit/>
          </a:bodyPr>
          <a:lstStyle/>
          <a:p>
            <a:r>
              <a:rPr lang="en-US" sz="3200" b="1" dirty="0"/>
              <a:t>Business Trips:</a:t>
            </a:r>
          </a:p>
          <a:p>
            <a:pPr marL="285750" indent="-285750">
              <a:buFont typeface="Wingdings" panose="05000000000000000000" pitchFamily="2" charset="2"/>
              <a:buChar char="v"/>
            </a:pPr>
            <a:r>
              <a:rPr lang="en-US" sz="2400" b="1" dirty="0"/>
              <a:t>Needs to be mostly on business;</a:t>
            </a:r>
          </a:p>
          <a:p>
            <a:pPr marL="285750" indent="-285750">
              <a:buFont typeface="Wingdings" panose="05000000000000000000" pitchFamily="2" charset="2"/>
              <a:buChar char="v"/>
            </a:pPr>
            <a:r>
              <a:rPr lang="en-US" sz="2400" b="1" dirty="0"/>
              <a:t>If less than or equal to 50%, then need to pro rata</a:t>
            </a:r>
          </a:p>
          <a:p>
            <a:pPr marL="285750" indent="-285750">
              <a:buFont typeface="Wingdings" panose="05000000000000000000" pitchFamily="2" charset="2"/>
              <a:buChar char="v"/>
            </a:pPr>
            <a:r>
              <a:rPr lang="en-US" sz="2400" b="1" dirty="0"/>
              <a:t>Necessary</a:t>
            </a: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2393276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A32EE2-AD62-D2DA-C58F-A8D0BB962684}"/>
              </a:ext>
            </a:extLst>
          </p:cNvPr>
          <p:cNvSpPr txBox="1"/>
          <p:nvPr/>
        </p:nvSpPr>
        <p:spPr>
          <a:xfrm>
            <a:off x="1817663" y="1394769"/>
            <a:ext cx="8556674" cy="2800767"/>
          </a:xfrm>
          <a:prstGeom prst="rect">
            <a:avLst/>
          </a:prstGeom>
          <a:noFill/>
        </p:spPr>
        <p:txBody>
          <a:bodyPr wrap="square">
            <a:spAutoFit/>
          </a:bodyPr>
          <a:lstStyle/>
          <a:p>
            <a:r>
              <a:rPr lang="en-US" sz="3200" b="1" dirty="0"/>
              <a:t>Meals and Activities:</a:t>
            </a:r>
          </a:p>
          <a:p>
            <a:pPr marL="285750" indent="-285750">
              <a:buFont typeface="Wingdings" panose="05000000000000000000" pitchFamily="2" charset="2"/>
              <a:buChar char="v"/>
            </a:pPr>
            <a:r>
              <a:rPr lang="en-US" sz="2400" b="1" dirty="0"/>
              <a:t> 100% Deductible Expenses: Includes holiday parties, open house meals, and certain business-critical meals. </a:t>
            </a:r>
          </a:p>
          <a:p>
            <a:pPr marL="285750" indent="-285750">
              <a:buFont typeface="Wingdings" panose="05000000000000000000" pitchFamily="2" charset="2"/>
              <a:buChar char="v"/>
            </a:pPr>
            <a:r>
              <a:rPr lang="en-US" sz="2400" b="1" dirty="0"/>
              <a:t> 50% Deductible Expenses: Includes client meals, business travel meals, and food for in-office meetings. </a:t>
            </a:r>
          </a:p>
          <a:p>
            <a:pPr marL="285750" indent="-285750">
              <a:buFont typeface="Wingdings" panose="05000000000000000000" pitchFamily="2" charset="2"/>
              <a:buChar char="v"/>
            </a:pPr>
            <a:r>
              <a:rPr lang="en-US" sz="2400" b="1" dirty="0"/>
              <a:t> Non-Deductible Expenses: Includes entertainment (e.g., sporting events) and club memberships</a:t>
            </a:r>
          </a:p>
        </p:txBody>
      </p:sp>
    </p:spTree>
    <p:extLst>
      <p:ext uri="{BB962C8B-B14F-4D97-AF65-F5344CB8AC3E}">
        <p14:creationId xmlns:p14="http://schemas.microsoft.com/office/powerpoint/2010/main" val="636785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1F8FD1-384D-ECA6-D0FA-AC91207C1FFF}"/>
              </a:ext>
            </a:extLst>
          </p:cNvPr>
          <p:cNvSpPr txBox="1"/>
          <p:nvPr/>
        </p:nvSpPr>
        <p:spPr>
          <a:xfrm>
            <a:off x="2002302" y="517803"/>
            <a:ext cx="8187396" cy="6894195"/>
          </a:xfrm>
          <a:prstGeom prst="rect">
            <a:avLst/>
          </a:prstGeom>
          <a:noFill/>
        </p:spPr>
        <p:txBody>
          <a:bodyPr wrap="square" rtlCol="0">
            <a:spAutoFit/>
          </a:bodyPr>
          <a:lstStyle/>
          <a:p>
            <a:r>
              <a:rPr lang="en-US" sz="3200" b="1" dirty="0"/>
              <a:t>Hiring minors in family and paying salary:</a:t>
            </a:r>
          </a:p>
          <a:p>
            <a:pPr marL="342900" indent="-342900">
              <a:buFont typeface="Wingdings" panose="05000000000000000000" pitchFamily="2" charset="2"/>
              <a:buChar char="v"/>
            </a:pPr>
            <a:r>
              <a:rPr lang="en-US" sz="2400" b="1" dirty="0"/>
              <a:t>Encouraged by the IRS with tax benefits</a:t>
            </a:r>
          </a:p>
          <a:p>
            <a:pPr marL="342900" indent="-342900">
              <a:buFont typeface="Wingdings" panose="05000000000000000000" pitchFamily="2" charset="2"/>
              <a:buChar char="v"/>
            </a:pPr>
            <a:r>
              <a:rPr lang="en-US" sz="2400" b="1" dirty="0"/>
              <a:t>Give them an actual job: </a:t>
            </a:r>
          </a:p>
          <a:p>
            <a:pPr marL="342900" indent="-342900">
              <a:buFont typeface="Wingdings" panose="05000000000000000000" pitchFamily="2" charset="2"/>
              <a:buChar char="v"/>
            </a:pPr>
            <a:r>
              <a:rPr lang="en-US" sz="2400" b="1" dirty="0"/>
              <a:t>Make sure the work suits the child as well: </a:t>
            </a:r>
          </a:p>
          <a:p>
            <a:pPr marL="342900" indent="-342900">
              <a:buFont typeface="Wingdings" panose="05000000000000000000" pitchFamily="2" charset="2"/>
              <a:buChar char="v"/>
            </a:pPr>
            <a:r>
              <a:rPr lang="en-US" sz="2400" b="1" dirty="0"/>
              <a:t>Pay reasonable wages: </a:t>
            </a:r>
          </a:p>
          <a:p>
            <a:pPr marL="342900" indent="-342900">
              <a:buFont typeface="Wingdings" panose="05000000000000000000" pitchFamily="2" charset="2"/>
              <a:buChar char="v"/>
            </a:pPr>
            <a:r>
              <a:rPr lang="en-US" sz="2400" b="1" dirty="0"/>
              <a:t>Follow employment laws: </a:t>
            </a:r>
          </a:p>
          <a:p>
            <a:pPr marL="342900" indent="-342900">
              <a:buFont typeface="Wingdings" panose="05000000000000000000" pitchFamily="2" charset="2"/>
              <a:buChar char="v"/>
            </a:pPr>
            <a:r>
              <a:rPr lang="en-US" sz="2400" b="1" dirty="0"/>
              <a:t>Keep good records:</a:t>
            </a:r>
          </a:p>
          <a:p>
            <a:endParaRPr lang="en-US" dirty="0"/>
          </a:p>
          <a:p>
            <a:r>
              <a:rPr lang="en-US" sz="3200" b="1" dirty="0"/>
              <a:t>Benefits and rules:</a:t>
            </a:r>
          </a:p>
          <a:p>
            <a:pPr marL="342900" indent="-342900">
              <a:buFont typeface="Wingdings" panose="05000000000000000000" pitchFamily="2" charset="2"/>
              <a:buChar char="v"/>
            </a:pPr>
            <a:r>
              <a:rPr lang="en-US" sz="2400" b="1" dirty="0"/>
              <a:t>Shift income from a higher tax bracket to a lower one</a:t>
            </a:r>
          </a:p>
          <a:p>
            <a:pPr marL="342900" indent="-342900">
              <a:buFont typeface="Wingdings" panose="05000000000000000000" pitchFamily="2" charset="2"/>
              <a:buChar char="v"/>
            </a:pPr>
            <a:r>
              <a:rPr lang="en-US" sz="2400" b="1" dirty="0"/>
              <a:t>Have an actual job as minors</a:t>
            </a:r>
          </a:p>
          <a:p>
            <a:pPr marL="342900" indent="-342900">
              <a:buFont typeface="Wingdings" panose="05000000000000000000" pitchFamily="2" charset="2"/>
              <a:buChar char="v"/>
            </a:pPr>
            <a:r>
              <a:rPr lang="en-US" sz="2400" b="1" dirty="0"/>
              <a:t>Your child must be under age 18 for wages to be exempt from Social Security and Medicare taxes.</a:t>
            </a:r>
          </a:p>
          <a:p>
            <a:pPr marL="342900" indent="-342900">
              <a:buFont typeface="Wingdings" panose="05000000000000000000" pitchFamily="2" charset="2"/>
              <a:buChar char="v"/>
            </a:pPr>
            <a:r>
              <a:rPr lang="en-US" sz="2400" b="1" dirty="0"/>
              <a:t>Once your child reaches age 21, you have to pay federal unemployment taxes on their wages.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377084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F353AE-FF84-4C37-3074-487925D996A9}"/>
              </a:ext>
            </a:extLst>
          </p:cNvPr>
          <p:cNvSpPr txBox="1"/>
          <p:nvPr/>
        </p:nvSpPr>
        <p:spPr>
          <a:xfrm>
            <a:off x="2135945" y="726609"/>
            <a:ext cx="7920109" cy="5016758"/>
          </a:xfrm>
          <a:prstGeom prst="rect">
            <a:avLst/>
          </a:prstGeom>
          <a:noFill/>
        </p:spPr>
        <p:txBody>
          <a:bodyPr wrap="square">
            <a:spAutoFit/>
          </a:bodyPr>
          <a:lstStyle/>
          <a:p>
            <a:pPr>
              <a:buNone/>
            </a:pPr>
            <a:r>
              <a:rPr lang="en-US" sz="3200" b="1" dirty="0">
                <a:effectLst/>
              </a:rPr>
              <a:t>Google AI:</a:t>
            </a:r>
          </a:p>
          <a:p>
            <a:pPr marL="285750" indent="-285750">
              <a:buFont typeface="Wingdings" panose="05000000000000000000" pitchFamily="2" charset="2"/>
              <a:buChar char="v"/>
            </a:pPr>
            <a:r>
              <a:rPr lang="en-US" sz="2400" b="1" dirty="0"/>
              <a:t>The minimum income amount to file taxes depends on your filing status and age. </a:t>
            </a:r>
          </a:p>
          <a:p>
            <a:pPr marL="285750" indent="-285750">
              <a:buFont typeface="Wingdings" panose="05000000000000000000" pitchFamily="2" charset="2"/>
              <a:buChar char="v"/>
            </a:pPr>
            <a:r>
              <a:rPr lang="en-US" sz="2400" b="1" dirty="0"/>
              <a:t>For 2024, the minimum income for Single filing status for filers </a:t>
            </a:r>
            <a:r>
              <a:rPr lang="en-US" sz="2400" b="1" dirty="0">
                <a:solidFill>
                  <a:srgbClr val="FF0000"/>
                </a:solidFill>
              </a:rPr>
              <a:t>under age 65 </a:t>
            </a:r>
            <a:r>
              <a:rPr lang="en-US" sz="2400" b="1" dirty="0"/>
              <a:t>is $14,600. </a:t>
            </a:r>
          </a:p>
          <a:p>
            <a:pPr marL="285750" indent="-285750">
              <a:buFont typeface="Wingdings" panose="05000000000000000000" pitchFamily="2" charset="2"/>
              <a:buChar char="v"/>
            </a:pPr>
            <a:r>
              <a:rPr lang="en-US" sz="2400" b="1" dirty="0"/>
              <a:t>If your income is below that threshold, you generally do not need to file a federal tax return.</a:t>
            </a:r>
          </a:p>
          <a:p>
            <a:pPr marL="285750" indent="-285750">
              <a:buFont typeface="Wingdings" panose="05000000000000000000" pitchFamily="2" charset="2"/>
              <a:buChar char="v"/>
            </a:pPr>
            <a:r>
              <a:rPr lang="en-US" sz="2400" dirty="0"/>
              <a:t>If earn less than the standard deduction or the total of your itemized deductions, </a:t>
            </a:r>
          </a:p>
          <a:p>
            <a:pPr marL="285750" indent="-285750">
              <a:buFont typeface="Wingdings" panose="05000000000000000000" pitchFamily="2" charset="2"/>
              <a:buChar char="v"/>
            </a:pPr>
            <a:r>
              <a:rPr lang="en-US" sz="2400" dirty="0"/>
              <a:t>If you have a certain number of dependents, </a:t>
            </a:r>
          </a:p>
          <a:p>
            <a:pPr marL="285750" indent="-285750">
              <a:buFont typeface="Wingdings" panose="05000000000000000000" pitchFamily="2" charset="2"/>
              <a:buChar char="v"/>
            </a:pPr>
            <a:r>
              <a:rPr lang="en-US" sz="2400" dirty="0"/>
              <a:t>If you work abroad and are below the required thresholds, </a:t>
            </a:r>
          </a:p>
          <a:p>
            <a:pPr marL="285750" indent="-285750">
              <a:buFont typeface="Wingdings" panose="05000000000000000000" pitchFamily="2" charset="2"/>
              <a:buChar char="v"/>
            </a:pPr>
            <a:r>
              <a:rPr lang="en-US" sz="2400" dirty="0"/>
              <a:t>If you're a qualifying non-profit organization.</a:t>
            </a:r>
          </a:p>
          <a:p>
            <a:pPr marL="285750" indent="-285750">
              <a:buFont typeface="Wingdings" panose="05000000000000000000" pitchFamily="2" charset="2"/>
              <a:buChar char="v"/>
            </a:pPr>
            <a:endParaRPr lang="en-US" sz="2400" b="1"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88475664-058F-27F5-5727-6243AB1115CC}"/>
                  </a:ext>
                </a:extLst>
              </p14:cNvPr>
              <p14:cNvContentPartPr/>
              <p14:nvPr/>
            </p14:nvContentPartPr>
            <p14:xfrm>
              <a:off x="6724108" y="3234988"/>
              <a:ext cx="360" cy="360"/>
            </p14:xfrm>
          </p:contentPart>
        </mc:Choice>
        <mc:Fallback xmlns="">
          <p:pic>
            <p:nvPicPr>
              <p:cNvPr id="2" name="Ink 1">
                <a:extLst>
                  <a:ext uri="{FF2B5EF4-FFF2-40B4-BE49-F238E27FC236}">
                    <a16:creationId xmlns:a16="http://schemas.microsoft.com/office/drawing/2014/main" id="{88475664-058F-27F5-5727-6243AB1115CC}"/>
                  </a:ext>
                </a:extLst>
              </p:cNvPr>
              <p:cNvPicPr/>
              <p:nvPr/>
            </p:nvPicPr>
            <p:blipFill>
              <a:blip r:embed="rId3"/>
              <a:stretch>
                <a:fillRect/>
              </a:stretch>
            </p:blipFill>
            <p:spPr>
              <a:xfrm>
                <a:off x="6717988" y="322886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C95ECB1A-A3FD-4066-DC13-472E9F537C5B}"/>
                  </a:ext>
                </a:extLst>
              </p14:cNvPr>
              <p14:cNvContentPartPr/>
              <p14:nvPr/>
            </p14:nvContentPartPr>
            <p14:xfrm>
              <a:off x="5978188" y="2193868"/>
              <a:ext cx="360" cy="360"/>
            </p14:xfrm>
          </p:contentPart>
        </mc:Choice>
        <mc:Fallback xmlns="">
          <p:pic>
            <p:nvPicPr>
              <p:cNvPr id="4" name="Ink 3">
                <a:extLst>
                  <a:ext uri="{FF2B5EF4-FFF2-40B4-BE49-F238E27FC236}">
                    <a16:creationId xmlns:a16="http://schemas.microsoft.com/office/drawing/2014/main" id="{C95ECB1A-A3FD-4066-DC13-472E9F537C5B}"/>
                  </a:ext>
                </a:extLst>
              </p:cNvPr>
              <p:cNvPicPr/>
              <p:nvPr/>
            </p:nvPicPr>
            <p:blipFill>
              <a:blip r:embed="rId3"/>
              <a:stretch>
                <a:fillRect/>
              </a:stretch>
            </p:blipFill>
            <p:spPr>
              <a:xfrm>
                <a:off x="5972068" y="2187748"/>
                <a:ext cx="12600" cy="12600"/>
              </a:xfrm>
              <a:prstGeom prst="rect">
                <a:avLst/>
              </a:prstGeom>
            </p:spPr>
          </p:pic>
        </mc:Fallback>
      </mc:AlternateContent>
    </p:spTree>
    <p:extLst>
      <p:ext uri="{BB962C8B-B14F-4D97-AF65-F5344CB8AC3E}">
        <p14:creationId xmlns:p14="http://schemas.microsoft.com/office/powerpoint/2010/main" val="2972038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1D4F3D-9D6A-F066-262C-3136120F10E6}"/>
              </a:ext>
            </a:extLst>
          </p:cNvPr>
          <p:cNvSpPr txBox="1"/>
          <p:nvPr/>
        </p:nvSpPr>
        <p:spPr>
          <a:xfrm>
            <a:off x="2630659" y="1505243"/>
            <a:ext cx="7455887" cy="1692771"/>
          </a:xfrm>
          <a:prstGeom prst="rect">
            <a:avLst/>
          </a:prstGeom>
          <a:noFill/>
        </p:spPr>
        <p:txBody>
          <a:bodyPr wrap="none" rtlCol="0">
            <a:spAutoFit/>
          </a:bodyPr>
          <a:lstStyle/>
          <a:p>
            <a:r>
              <a:rPr lang="en-US" sz="3200" b="1" dirty="0"/>
              <a:t>Home Office Deduction: Schedule C line 30</a:t>
            </a:r>
          </a:p>
          <a:p>
            <a:pPr marL="285750" indent="-285750">
              <a:buFont typeface="Wingdings" panose="05000000000000000000" pitchFamily="2" charset="2"/>
              <a:buChar char="v"/>
            </a:pPr>
            <a:r>
              <a:rPr lang="en-US" sz="2400" b="1" dirty="0"/>
              <a:t>Simple method: $5/sq X 300 sq (max) = $1,500</a:t>
            </a:r>
          </a:p>
          <a:p>
            <a:pPr marL="742950" lvl="1" indent="-285750">
              <a:buFont typeface="Wingdings" panose="05000000000000000000" pitchFamily="2" charset="2"/>
              <a:buChar char="Ø"/>
            </a:pPr>
            <a:r>
              <a:rPr lang="en-US" sz="2400" b="1" dirty="0"/>
              <a:t>Need to have actual income</a:t>
            </a:r>
          </a:p>
          <a:p>
            <a:pPr marL="285750" indent="-285750">
              <a:buFont typeface="Wingdings" panose="05000000000000000000" pitchFamily="2" charset="2"/>
              <a:buChar char="v"/>
            </a:pPr>
            <a:r>
              <a:rPr lang="en-US" sz="2400" b="1" dirty="0"/>
              <a:t>Actual Expense: IRS Form 8829</a:t>
            </a:r>
          </a:p>
        </p:txBody>
      </p:sp>
    </p:spTree>
    <p:extLst>
      <p:ext uri="{BB962C8B-B14F-4D97-AF65-F5344CB8AC3E}">
        <p14:creationId xmlns:p14="http://schemas.microsoft.com/office/powerpoint/2010/main" val="2510405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A15107-5E47-A18E-E24D-F6B536C96A72}"/>
              </a:ext>
            </a:extLst>
          </p:cNvPr>
          <p:cNvPicPr>
            <a:picLocks noChangeAspect="1"/>
          </p:cNvPicPr>
          <p:nvPr/>
        </p:nvPicPr>
        <p:blipFill>
          <a:blip r:embed="rId2"/>
          <a:stretch>
            <a:fillRect/>
          </a:stretch>
        </p:blipFill>
        <p:spPr>
          <a:xfrm>
            <a:off x="234827" y="0"/>
            <a:ext cx="12144375"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AE06344A-F0C9-CD6D-A5FC-BD4E3C49AD75}"/>
                  </a:ext>
                </a:extLst>
              </p14:cNvPr>
              <p14:cNvContentPartPr/>
              <p14:nvPr/>
            </p14:nvContentPartPr>
            <p14:xfrm>
              <a:off x="1944874" y="3874503"/>
              <a:ext cx="1891080" cy="117000"/>
            </p14:xfrm>
          </p:contentPart>
        </mc:Choice>
        <mc:Fallback xmlns="">
          <p:pic>
            <p:nvPicPr>
              <p:cNvPr id="6" name="Ink 5">
                <a:extLst>
                  <a:ext uri="{FF2B5EF4-FFF2-40B4-BE49-F238E27FC236}">
                    <a16:creationId xmlns:a16="http://schemas.microsoft.com/office/drawing/2014/main" id="{AE06344A-F0C9-CD6D-A5FC-BD4E3C49AD75}"/>
                  </a:ext>
                </a:extLst>
              </p:cNvPr>
              <p:cNvPicPr/>
              <p:nvPr/>
            </p:nvPicPr>
            <p:blipFill>
              <a:blip r:embed="rId4"/>
              <a:stretch>
                <a:fillRect/>
              </a:stretch>
            </p:blipFill>
            <p:spPr>
              <a:xfrm>
                <a:off x="1938754" y="3868383"/>
                <a:ext cx="190332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77088053-A4CF-604F-D876-3E0C7B285BB0}"/>
                  </a:ext>
                </a:extLst>
              </p14:cNvPr>
              <p14:cNvContentPartPr/>
              <p14:nvPr/>
            </p14:nvContentPartPr>
            <p14:xfrm>
              <a:off x="2017234" y="4077903"/>
              <a:ext cx="1791360" cy="74160"/>
            </p14:xfrm>
          </p:contentPart>
        </mc:Choice>
        <mc:Fallback xmlns="">
          <p:pic>
            <p:nvPicPr>
              <p:cNvPr id="7" name="Ink 6">
                <a:extLst>
                  <a:ext uri="{FF2B5EF4-FFF2-40B4-BE49-F238E27FC236}">
                    <a16:creationId xmlns:a16="http://schemas.microsoft.com/office/drawing/2014/main" id="{77088053-A4CF-604F-D876-3E0C7B285BB0}"/>
                  </a:ext>
                </a:extLst>
              </p:cNvPr>
              <p:cNvPicPr/>
              <p:nvPr/>
            </p:nvPicPr>
            <p:blipFill>
              <a:blip r:embed="rId6"/>
              <a:stretch>
                <a:fillRect/>
              </a:stretch>
            </p:blipFill>
            <p:spPr>
              <a:xfrm>
                <a:off x="2011114" y="4071783"/>
                <a:ext cx="180360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3FE0C1D4-A910-3A16-7D9F-DE26EFBB66FF}"/>
                  </a:ext>
                </a:extLst>
              </p14:cNvPr>
              <p14:cNvContentPartPr/>
              <p14:nvPr/>
            </p14:nvContentPartPr>
            <p14:xfrm>
              <a:off x="1930114" y="4293903"/>
              <a:ext cx="2054160" cy="104040"/>
            </p14:xfrm>
          </p:contentPart>
        </mc:Choice>
        <mc:Fallback xmlns="">
          <p:pic>
            <p:nvPicPr>
              <p:cNvPr id="8" name="Ink 7">
                <a:extLst>
                  <a:ext uri="{FF2B5EF4-FFF2-40B4-BE49-F238E27FC236}">
                    <a16:creationId xmlns:a16="http://schemas.microsoft.com/office/drawing/2014/main" id="{3FE0C1D4-A910-3A16-7D9F-DE26EFBB66FF}"/>
                  </a:ext>
                </a:extLst>
              </p:cNvPr>
              <p:cNvPicPr/>
              <p:nvPr/>
            </p:nvPicPr>
            <p:blipFill>
              <a:blip r:embed="rId8"/>
              <a:stretch>
                <a:fillRect/>
              </a:stretch>
            </p:blipFill>
            <p:spPr>
              <a:xfrm>
                <a:off x="1923994" y="4287783"/>
                <a:ext cx="206640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F1C1DDE4-60B6-F0F9-0CB2-40306FEAC194}"/>
                  </a:ext>
                </a:extLst>
              </p14:cNvPr>
              <p14:cNvContentPartPr/>
              <p14:nvPr/>
            </p14:nvContentPartPr>
            <p14:xfrm>
              <a:off x="6603994" y="2116983"/>
              <a:ext cx="2287440" cy="60480"/>
            </p14:xfrm>
          </p:contentPart>
        </mc:Choice>
        <mc:Fallback xmlns="">
          <p:pic>
            <p:nvPicPr>
              <p:cNvPr id="9" name="Ink 8">
                <a:extLst>
                  <a:ext uri="{FF2B5EF4-FFF2-40B4-BE49-F238E27FC236}">
                    <a16:creationId xmlns:a16="http://schemas.microsoft.com/office/drawing/2014/main" id="{F1C1DDE4-60B6-F0F9-0CB2-40306FEAC194}"/>
                  </a:ext>
                </a:extLst>
              </p:cNvPr>
              <p:cNvPicPr/>
              <p:nvPr/>
            </p:nvPicPr>
            <p:blipFill>
              <a:blip r:embed="rId10"/>
              <a:stretch>
                <a:fillRect/>
              </a:stretch>
            </p:blipFill>
            <p:spPr>
              <a:xfrm>
                <a:off x="6597874" y="2110863"/>
                <a:ext cx="229968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BC38F2E2-7902-CE81-1A46-86844A975B4B}"/>
                  </a:ext>
                </a:extLst>
              </p14:cNvPr>
              <p14:cNvContentPartPr/>
              <p14:nvPr/>
            </p14:nvContentPartPr>
            <p14:xfrm>
              <a:off x="6632794" y="4062783"/>
              <a:ext cx="2176200" cy="16560"/>
            </p14:xfrm>
          </p:contentPart>
        </mc:Choice>
        <mc:Fallback xmlns="">
          <p:pic>
            <p:nvPicPr>
              <p:cNvPr id="12" name="Ink 11">
                <a:extLst>
                  <a:ext uri="{FF2B5EF4-FFF2-40B4-BE49-F238E27FC236}">
                    <a16:creationId xmlns:a16="http://schemas.microsoft.com/office/drawing/2014/main" id="{BC38F2E2-7902-CE81-1A46-86844A975B4B}"/>
                  </a:ext>
                </a:extLst>
              </p:cNvPr>
              <p:cNvPicPr/>
              <p:nvPr/>
            </p:nvPicPr>
            <p:blipFill>
              <a:blip r:embed="rId12"/>
              <a:stretch>
                <a:fillRect/>
              </a:stretch>
            </p:blipFill>
            <p:spPr>
              <a:xfrm>
                <a:off x="6626674" y="4056663"/>
                <a:ext cx="218844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 name="Ink 12">
                <a:extLst>
                  <a:ext uri="{FF2B5EF4-FFF2-40B4-BE49-F238E27FC236}">
                    <a16:creationId xmlns:a16="http://schemas.microsoft.com/office/drawing/2014/main" id="{DB922290-334C-D638-83FF-1F26CCB0B891}"/>
                  </a:ext>
                </a:extLst>
              </p14:cNvPr>
              <p14:cNvContentPartPr/>
              <p14:nvPr/>
            </p14:nvContentPartPr>
            <p14:xfrm>
              <a:off x="1810234" y="5557503"/>
              <a:ext cx="7277760" cy="436680"/>
            </p14:xfrm>
          </p:contentPart>
        </mc:Choice>
        <mc:Fallback xmlns="">
          <p:pic>
            <p:nvPicPr>
              <p:cNvPr id="13" name="Ink 12">
                <a:extLst>
                  <a:ext uri="{FF2B5EF4-FFF2-40B4-BE49-F238E27FC236}">
                    <a16:creationId xmlns:a16="http://schemas.microsoft.com/office/drawing/2014/main" id="{DB922290-334C-D638-83FF-1F26CCB0B891}"/>
                  </a:ext>
                </a:extLst>
              </p:cNvPr>
              <p:cNvPicPr/>
              <p:nvPr/>
            </p:nvPicPr>
            <p:blipFill>
              <a:blip r:embed="rId14"/>
              <a:stretch>
                <a:fillRect/>
              </a:stretch>
            </p:blipFill>
            <p:spPr>
              <a:xfrm>
                <a:off x="1804114" y="5551383"/>
                <a:ext cx="7290000" cy="4489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A248BBA6-1215-DD9B-5DAD-ADD1A0B2E5E5}"/>
                  </a:ext>
                </a:extLst>
              </p14:cNvPr>
              <p14:cNvContentPartPr/>
              <p14:nvPr/>
            </p14:nvContentPartPr>
            <p14:xfrm>
              <a:off x="1772794" y="4077543"/>
              <a:ext cx="288000" cy="306720"/>
            </p14:xfrm>
          </p:contentPart>
        </mc:Choice>
        <mc:Fallback xmlns="">
          <p:pic>
            <p:nvPicPr>
              <p:cNvPr id="14" name="Ink 13">
                <a:extLst>
                  <a:ext uri="{FF2B5EF4-FFF2-40B4-BE49-F238E27FC236}">
                    <a16:creationId xmlns:a16="http://schemas.microsoft.com/office/drawing/2014/main" id="{A248BBA6-1215-DD9B-5DAD-ADD1A0B2E5E5}"/>
                  </a:ext>
                </a:extLst>
              </p:cNvPr>
              <p:cNvPicPr/>
              <p:nvPr/>
            </p:nvPicPr>
            <p:blipFill>
              <a:blip r:embed="rId16"/>
              <a:stretch>
                <a:fillRect/>
              </a:stretch>
            </p:blipFill>
            <p:spPr>
              <a:xfrm>
                <a:off x="1766674" y="4071423"/>
                <a:ext cx="30024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5" name="Ink 14">
                <a:extLst>
                  <a:ext uri="{FF2B5EF4-FFF2-40B4-BE49-F238E27FC236}">
                    <a16:creationId xmlns:a16="http://schemas.microsoft.com/office/drawing/2014/main" id="{CAE4E918-5802-72C5-0160-9DF31C46BA49}"/>
                  </a:ext>
                </a:extLst>
              </p14:cNvPr>
              <p14:cNvContentPartPr/>
              <p14:nvPr/>
            </p14:nvContentPartPr>
            <p14:xfrm>
              <a:off x="3790234" y="4120743"/>
              <a:ext cx="231120" cy="276840"/>
            </p14:xfrm>
          </p:contentPart>
        </mc:Choice>
        <mc:Fallback xmlns="">
          <p:pic>
            <p:nvPicPr>
              <p:cNvPr id="15" name="Ink 14">
                <a:extLst>
                  <a:ext uri="{FF2B5EF4-FFF2-40B4-BE49-F238E27FC236}">
                    <a16:creationId xmlns:a16="http://schemas.microsoft.com/office/drawing/2014/main" id="{CAE4E918-5802-72C5-0160-9DF31C46BA49}"/>
                  </a:ext>
                </a:extLst>
              </p:cNvPr>
              <p:cNvPicPr/>
              <p:nvPr/>
            </p:nvPicPr>
            <p:blipFill>
              <a:blip r:embed="rId18"/>
              <a:stretch>
                <a:fillRect/>
              </a:stretch>
            </p:blipFill>
            <p:spPr>
              <a:xfrm>
                <a:off x="3784114" y="4114623"/>
                <a:ext cx="24336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6" name="Ink 15">
                <a:extLst>
                  <a:ext uri="{FF2B5EF4-FFF2-40B4-BE49-F238E27FC236}">
                    <a16:creationId xmlns:a16="http://schemas.microsoft.com/office/drawing/2014/main" id="{664074A7-1884-6A14-4B84-E247A14FC73B}"/>
                  </a:ext>
                </a:extLst>
              </p14:cNvPr>
              <p14:cNvContentPartPr/>
              <p14:nvPr/>
            </p14:nvContentPartPr>
            <p14:xfrm>
              <a:off x="1888714" y="3597303"/>
              <a:ext cx="2001600" cy="394560"/>
            </p14:xfrm>
          </p:contentPart>
        </mc:Choice>
        <mc:Fallback xmlns="">
          <p:pic>
            <p:nvPicPr>
              <p:cNvPr id="16" name="Ink 15">
                <a:extLst>
                  <a:ext uri="{FF2B5EF4-FFF2-40B4-BE49-F238E27FC236}">
                    <a16:creationId xmlns:a16="http://schemas.microsoft.com/office/drawing/2014/main" id="{664074A7-1884-6A14-4B84-E247A14FC73B}"/>
                  </a:ext>
                </a:extLst>
              </p:cNvPr>
              <p:cNvPicPr/>
              <p:nvPr/>
            </p:nvPicPr>
            <p:blipFill>
              <a:blip r:embed="rId20"/>
              <a:stretch>
                <a:fillRect/>
              </a:stretch>
            </p:blipFill>
            <p:spPr>
              <a:xfrm>
                <a:off x="1882594" y="3591183"/>
                <a:ext cx="2013840" cy="4068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7" name="Ink 16">
                <a:extLst>
                  <a:ext uri="{FF2B5EF4-FFF2-40B4-BE49-F238E27FC236}">
                    <a16:creationId xmlns:a16="http://schemas.microsoft.com/office/drawing/2014/main" id="{D33D9C56-F386-5169-0DB6-A915EB447B7F}"/>
                  </a:ext>
                </a:extLst>
              </p14:cNvPr>
              <p14:cNvContentPartPr/>
              <p14:nvPr/>
            </p14:nvContentPartPr>
            <p14:xfrm>
              <a:off x="6578794" y="1900263"/>
              <a:ext cx="2524320" cy="258480"/>
            </p14:xfrm>
          </p:contentPart>
        </mc:Choice>
        <mc:Fallback xmlns="">
          <p:pic>
            <p:nvPicPr>
              <p:cNvPr id="17" name="Ink 16">
                <a:extLst>
                  <a:ext uri="{FF2B5EF4-FFF2-40B4-BE49-F238E27FC236}">
                    <a16:creationId xmlns:a16="http://schemas.microsoft.com/office/drawing/2014/main" id="{D33D9C56-F386-5169-0DB6-A915EB447B7F}"/>
                  </a:ext>
                </a:extLst>
              </p:cNvPr>
              <p:cNvPicPr/>
              <p:nvPr/>
            </p:nvPicPr>
            <p:blipFill>
              <a:blip r:embed="rId22"/>
              <a:stretch>
                <a:fillRect/>
              </a:stretch>
            </p:blipFill>
            <p:spPr>
              <a:xfrm>
                <a:off x="6572674" y="1894143"/>
                <a:ext cx="253656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B2346C2E-DCF9-DB19-9568-6ECDDC8B7EFC}"/>
                  </a:ext>
                </a:extLst>
              </p14:cNvPr>
              <p14:cNvContentPartPr/>
              <p14:nvPr/>
            </p14:nvContentPartPr>
            <p14:xfrm>
              <a:off x="6558634" y="3454023"/>
              <a:ext cx="66960" cy="659520"/>
            </p14:xfrm>
          </p:contentPart>
        </mc:Choice>
        <mc:Fallback xmlns="">
          <p:pic>
            <p:nvPicPr>
              <p:cNvPr id="18" name="Ink 17">
                <a:extLst>
                  <a:ext uri="{FF2B5EF4-FFF2-40B4-BE49-F238E27FC236}">
                    <a16:creationId xmlns:a16="http://schemas.microsoft.com/office/drawing/2014/main" id="{B2346C2E-DCF9-DB19-9568-6ECDDC8B7EFC}"/>
                  </a:ext>
                </a:extLst>
              </p:cNvPr>
              <p:cNvPicPr/>
              <p:nvPr/>
            </p:nvPicPr>
            <p:blipFill>
              <a:blip r:embed="rId24"/>
              <a:stretch>
                <a:fillRect/>
              </a:stretch>
            </p:blipFill>
            <p:spPr>
              <a:xfrm>
                <a:off x="6552514" y="3447903"/>
                <a:ext cx="79200" cy="671760"/>
              </a:xfrm>
              <a:prstGeom prst="rect">
                <a:avLst/>
              </a:prstGeom>
            </p:spPr>
          </p:pic>
        </mc:Fallback>
      </mc:AlternateContent>
      <p:grpSp>
        <p:nvGrpSpPr>
          <p:cNvPr id="21" name="Group 20">
            <a:extLst>
              <a:ext uri="{FF2B5EF4-FFF2-40B4-BE49-F238E27FC236}">
                <a16:creationId xmlns:a16="http://schemas.microsoft.com/office/drawing/2014/main" id="{D95BA8CF-AE54-43B3-78AB-9D4517BC1382}"/>
              </a:ext>
            </a:extLst>
          </p:cNvPr>
          <p:cNvGrpSpPr/>
          <p:nvPr/>
        </p:nvGrpSpPr>
        <p:grpSpPr>
          <a:xfrm>
            <a:off x="6574834" y="3438903"/>
            <a:ext cx="2291400" cy="626040"/>
            <a:chOff x="6574834" y="3438903"/>
            <a:chExt cx="2291400" cy="626040"/>
          </a:xfrm>
        </p:grpSpPr>
        <mc:AlternateContent xmlns:mc="http://schemas.openxmlformats.org/markup-compatibility/2006" xmlns:p14="http://schemas.microsoft.com/office/powerpoint/2010/main">
          <mc:Choice Requires="p14">
            <p:contentPart p14:bwMode="auto" r:id="rId25">
              <p14:nvContentPartPr>
                <p14:cNvPr id="10" name="Ink 9">
                  <a:extLst>
                    <a:ext uri="{FF2B5EF4-FFF2-40B4-BE49-F238E27FC236}">
                      <a16:creationId xmlns:a16="http://schemas.microsoft.com/office/drawing/2014/main" id="{FA28FB7B-8FCC-600D-6ECC-2F3A18AABB02}"/>
                    </a:ext>
                  </a:extLst>
                </p14:cNvPr>
                <p14:cNvContentPartPr/>
                <p14:nvPr/>
              </p14:nvContentPartPr>
              <p14:xfrm>
                <a:off x="6632794" y="3627183"/>
                <a:ext cx="1434240" cy="45000"/>
              </p14:xfrm>
            </p:contentPart>
          </mc:Choice>
          <mc:Fallback xmlns="">
            <p:pic>
              <p:nvPicPr>
                <p:cNvPr id="10" name="Ink 9">
                  <a:extLst>
                    <a:ext uri="{FF2B5EF4-FFF2-40B4-BE49-F238E27FC236}">
                      <a16:creationId xmlns:a16="http://schemas.microsoft.com/office/drawing/2014/main" id="{FA28FB7B-8FCC-600D-6ECC-2F3A18AABB02}"/>
                    </a:ext>
                  </a:extLst>
                </p:cNvPr>
                <p:cNvPicPr/>
                <p:nvPr/>
              </p:nvPicPr>
              <p:blipFill>
                <a:blip r:embed="rId26"/>
                <a:stretch>
                  <a:fillRect/>
                </a:stretch>
              </p:blipFill>
              <p:spPr>
                <a:xfrm>
                  <a:off x="6626674" y="3621063"/>
                  <a:ext cx="1446480" cy="572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1" name="Ink 10">
                  <a:extLst>
                    <a:ext uri="{FF2B5EF4-FFF2-40B4-BE49-F238E27FC236}">
                      <a16:creationId xmlns:a16="http://schemas.microsoft.com/office/drawing/2014/main" id="{70D3B5B8-E14E-0D60-A352-58C3BE91B898}"/>
                    </a:ext>
                  </a:extLst>
                </p14:cNvPr>
                <p14:cNvContentPartPr/>
                <p14:nvPr/>
              </p14:nvContentPartPr>
              <p14:xfrm>
                <a:off x="6618034" y="3874863"/>
                <a:ext cx="550440" cy="15120"/>
              </p14:xfrm>
            </p:contentPart>
          </mc:Choice>
          <mc:Fallback xmlns="">
            <p:pic>
              <p:nvPicPr>
                <p:cNvPr id="11" name="Ink 10">
                  <a:extLst>
                    <a:ext uri="{FF2B5EF4-FFF2-40B4-BE49-F238E27FC236}">
                      <a16:creationId xmlns:a16="http://schemas.microsoft.com/office/drawing/2014/main" id="{70D3B5B8-E14E-0D60-A352-58C3BE91B898}"/>
                    </a:ext>
                  </a:extLst>
                </p:cNvPr>
                <p:cNvPicPr/>
                <p:nvPr/>
              </p:nvPicPr>
              <p:blipFill>
                <a:blip r:embed="rId28"/>
                <a:stretch>
                  <a:fillRect/>
                </a:stretch>
              </p:blipFill>
              <p:spPr>
                <a:xfrm>
                  <a:off x="6611914" y="3868743"/>
                  <a:ext cx="56268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79C9F40A-B239-1A22-76FB-CD99E39582C7}"/>
                    </a:ext>
                  </a:extLst>
                </p14:cNvPr>
                <p14:cNvContentPartPr/>
                <p14:nvPr/>
              </p14:nvContentPartPr>
              <p14:xfrm>
                <a:off x="6574834" y="3438903"/>
                <a:ext cx="2291400" cy="626040"/>
              </p14:xfrm>
            </p:contentPart>
          </mc:Choice>
          <mc:Fallback xmlns="">
            <p:pic>
              <p:nvPicPr>
                <p:cNvPr id="20" name="Ink 19">
                  <a:extLst>
                    <a:ext uri="{FF2B5EF4-FFF2-40B4-BE49-F238E27FC236}">
                      <a16:creationId xmlns:a16="http://schemas.microsoft.com/office/drawing/2014/main" id="{79C9F40A-B239-1A22-76FB-CD99E39582C7}"/>
                    </a:ext>
                  </a:extLst>
                </p:cNvPr>
                <p:cNvPicPr/>
                <p:nvPr/>
              </p:nvPicPr>
              <p:blipFill>
                <a:blip r:embed="rId30"/>
                <a:stretch>
                  <a:fillRect/>
                </a:stretch>
              </p:blipFill>
              <p:spPr>
                <a:xfrm>
                  <a:off x="6568714" y="3432783"/>
                  <a:ext cx="2303640" cy="638280"/>
                </a:xfrm>
                <a:prstGeom prst="rect">
                  <a:avLst/>
                </a:prstGeom>
              </p:spPr>
            </p:pic>
          </mc:Fallback>
        </mc:AlternateContent>
      </p:grpSp>
    </p:spTree>
    <p:extLst>
      <p:ext uri="{BB962C8B-B14F-4D97-AF65-F5344CB8AC3E}">
        <p14:creationId xmlns:p14="http://schemas.microsoft.com/office/powerpoint/2010/main" val="473264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CB40FE-279B-A661-A64A-B02BFBF426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1192"/>
            <a:ext cx="12192000" cy="5187829"/>
          </a:xfrm>
          <a:prstGeom prst="rect">
            <a:avLst/>
          </a:prstGeom>
        </p:spPr>
      </p:pic>
      <p:sp>
        <p:nvSpPr>
          <p:cNvPr id="5" name="TextBox 4">
            <a:extLst>
              <a:ext uri="{FF2B5EF4-FFF2-40B4-BE49-F238E27FC236}">
                <a16:creationId xmlns:a16="http://schemas.microsoft.com/office/drawing/2014/main" id="{D9C3FB41-D1DA-EA63-5C1F-D0B9ADB8D4EC}"/>
              </a:ext>
            </a:extLst>
          </p:cNvPr>
          <p:cNvSpPr txBox="1"/>
          <p:nvPr/>
        </p:nvSpPr>
        <p:spPr>
          <a:xfrm>
            <a:off x="309490" y="295813"/>
            <a:ext cx="6105378" cy="646331"/>
          </a:xfrm>
          <a:prstGeom prst="rect">
            <a:avLst/>
          </a:prstGeom>
          <a:noFill/>
        </p:spPr>
        <p:txBody>
          <a:bodyPr wrap="square">
            <a:spAutoFit/>
          </a:bodyPr>
          <a:lstStyle/>
          <a:p>
            <a:r>
              <a:rPr lang="zh-CN" altLang="en-US" sz="3600" u="sng" dirty="0"/>
              <a:t>财务规划的八个方面</a:t>
            </a:r>
            <a:endParaRPr lang="en-US" sz="3600" u="sng" dirty="0"/>
          </a:p>
        </p:txBody>
      </p:sp>
    </p:spTree>
    <p:extLst>
      <p:ext uri="{BB962C8B-B14F-4D97-AF65-F5344CB8AC3E}">
        <p14:creationId xmlns:p14="http://schemas.microsoft.com/office/powerpoint/2010/main" val="384792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92D61C3-2E0E-D2E7-C3BE-287E52166027}"/>
              </a:ext>
            </a:extLst>
          </p:cNvPr>
          <p:cNvPicPr>
            <a:picLocks noChangeAspect="1"/>
          </p:cNvPicPr>
          <p:nvPr/>
        </p:nvPicPr>
        <p:blipFill>
          <a:blip r:embed="rId2"/>
          <a:stretch>
            <a:fillRect/>
          </a:stretch>
        </p:blipFill>
        <p:spPr>
          <a:xfrm>
            <a:off x="23812" y="0"/>
            <a:ext cx="12144375" cy="6858000"/>
          </a:xfrm>
          <a:prstGeom prst="rect">
            <a:avLst/>
          </a:prstGeom>
        </p:spPr>
      </p:pic>
    </p:spTree>
    <p:extLst>
      <p:ext uri="{BB962C8B-B14F-4D97-AF65-F5344CB8AC3E}">
        <p14:creationId xmlns:p14="http://schemas.microsoft.com/office/powerpoint/2010/main" val="6293909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44609B-C975-F89B-B271-3F5BF11C9ABB}"/>
              </a:ext>
            </a:extLst>
          </p:cNvPr>
          <p:cNvPicPr>
            <a:picLocks noChangeAspect="1"/>
          </p:cNvPicPr>
          <p:nvPr/>
        </p:nvPicPr>
        <p:blipFill>
          <a:blip r:embed="rId2"/>
          <a:stretch>
            <a:fillRect/>
          </a:stretch>
        </p:blipFill>
        <p:spPr>
          <a:xfrm>
            <a:off x="23812" y="0"/>
            <a:ext cx="12144375" cy="6858000"/>
          </a:xfrm>
          <a:prstGeom prst="rect">
            <a:avLst/>
          </a:prstGeom>
        </p:spPr>
      </p:pic>
    </p:spTree>
    <p:extLst>
      <p:ext uri="{BB962C8B-B14F-4D97-AF65-F5344CB8AC3E}">
        <p14:creationId xmlns:p14="http://schemas.microsoft.com/office/powerpoint/2010/main" val="3209857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7AD54C-23FE-CA0A-7DA0-524E14CC7D6D}"/>
              </a:ext>
            </a:extLst>
          </p:cNvPr>
          <p:cNvSpPr txBox="1"/>
          <p:nvPr/>
        </p:nvSpPr>
        <p:spPr>
          <a:xfrm>
            <a:off x="2895600" y="1428452"/>
            <a:ext cx="6400800" cy="4001095"/>
          </a:xfrm>
          <a:prstGeom prst="rect">
            <a:avLst/>
          </a:prstGeom>
          <a:noFill/>
        </p:spPr>
        <p:txBody>
          <a:bodyPr wrap="square" rtlCol="0">
            <a:spAutoFit/>
          </a:bodyPr>
          <a:lstStyle/>
          <a:p>
            <a:r>
              <a:rPr lang="en-US" sz="3200" b="1" dirty="0"/>
              <a:t>What can or can’t be deducted?</a:t>
            </a:r>
          </a:p>
          <a:p>
            <a:pPr marL="285750" indent="-285750">
              <a:buFont typeface="Wingdings" panose="05000000000000000000" pitchFamily="2" charset="2"/>
              <a:buChar char="v"/>
            </a:pPr>
            <a:r>
              <a:rPr lang="en-US" sz="2400" b="1" dirty="0"/>
              <a:t> Ordinary and necessary;</a:t>
            </a:r>
          </a:p>
          <a:p>
            <a:pPr marL="285750" indent="-285750">
              <a:buFont typeface="Wingdings" panose="05000000000000000000" pitchFamily="2" charset="2"/>
              <a:buChar char="v"/>
            </a:pPr>
            <a:r>
              <a:rPr lang="en-US" sz="2400" b="1" dirty="0"/>
              <a:t> No fine or penalties</a:t>
            </a:r>
          </a:p>
          <a:p>
            <a:pPr marL="285750" indent="-285750">
              <a:buFont typeface="Wingdings" panose="05000000000000000000" pitchFamily="2" charset="2"/>
              <a:buChar char="v"/>
            </a:pPr>
            <a:r>
              <a:rPr lang="en-US" sz="2400" b="1" dirty="0"/>
              <a:t> No political contributions;</a:t>
            </a:r>
          </a:p>
          <a:p>
            <a:pPr marL="285750" indent="-285750">
              <a:buFont typeface="Wingdings" panose="05000000000000000000" pitchFamily="2" charset="2"/>
              <a:buChar char="v"/>
            </a:pPr>
            <a:r>
              <a:rPr lang="en-US" sz="2400" b="1" dirty="0"/>
              <a:t> No illegal activities</a:t>
            </a:r>
          </a:p>
          <a:p>
            <a:pPr marL="285750" indent="-285750">
              <a:buFont typeface="Wingdings" panose="05000000000000000000" pitchFamily="2" charset="2"/>
              <a:buChar char="v"/>
            </a:pPr>
            <a:r>
              <a:rPr lang="en-US" sz="2400" b="1" dirty="0"/>
              <a:t> No capital expense ( need to depreciated)</a:t>
            </a:r>
          </a:p>
          <a:p>
            <a:pPr marL="285750" indent="-285750">
              <a:buFont typeface="Wingdings" panose="05000000000000000000" pitchFamily="2" charset="2"/>
              <a:buChar char="v"/>
            </a:pPr>
            <a:r>
              <a:rPr lang="en-US" sz="2400" b="1" dirty="0"/>
              <a:t> No hobby losses</a:t>
            </a:r>
          </a:p>
          <a:p>
            <a:pPr marL="285750" indent="-285750">
              <a:buFont typeface="Wingdings" panose="05000000000000000000" pitchFamily="2" charset="2"/>
              <a:buChar char="v"/>
            </a:pPr>
            <a:r>
              <a:rPr lang="en-US" sz="2400" b="1" dirty="0"/>
              <a:t> No personal access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2897710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B0928-C8C6-4519-68AF-BF62C23BABD1}"/>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E137551B-4193-7E37-15AE-1537C8935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5064" y="5268"/>
            <a:ext cx="6767073" cy="6852731"/>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5C8C25B-0719-1530-C469-30E8F1D2C43D}"/>
                  </a:ext>
                </a:extLst>
              </p14:cNvPr>
              <p14:cNvContentPartPr/>
              <p14:nvPr/>
            </p14:nvContentPartPr>
            <p14:xfrm>
              <a:off x="2725588" y="5229748"/>
              <a:ext cx="2281320" cy="554040"/>
            </p14:xfrm>
          </p:contentPart>
        </mc:Choice>
        <mc:Fallback xmlns="">
          <p:pic>
            <p:nvPicPr>
              <p:cNvPr id="2" name="Ink 1">
                <a:extLst>
                  <a:ext uri="{FF2B5EF4-FFF2-40B4-BE49-F238E27FC236}">
                    <a16:creationId xmlns:a16="http://schemas.microsoft.com/office/drawing/2014/main" id="{B5C8C25B-0719-1530-C469-30E8F1D2C43D}"/>
                  </a:ext>
                </a:extLst>
              </p:cNvPr>
              <p:cNvPicPr/>
              <p:nvPr/>
            </p:nvPicPr>
            <p:blipFill>
              <a:blip r:embed="rId4"/>
              <a:stretch>
                <a:fillRect/>
              </a:stretch>
            </p:blipFill>
            <p:spPr>
              <a:xfrm>
                <a:off x="2719468" y="5223628"/>
                <a:ext cx="2293560" cy="566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0704BE53-572B-2D0D-5E36-88FB2AE66F9E}"/>
                  </a:ext>
                </a:extLst>
              </p14:cNvPr>
              <p14:cNvContentPartPr/>
              <p14:nvPr/>
            </p14:nvContentPartPr>
            <p14:xfrm>
              <a:off x="5973508" y="4163068"/>
              <a:ext cx="1876320" cy="325440"/>
            </p14:xfrm>
          </p:contentPart>
        </mc:Choice>
        <mc:Fallback xmlns="">
          <p:pic>
            <p:nvPicPr>
              <p:cNvPr id="3" name="Ink 2">
                <a:extLst>
                  <a:ext uri="{FF2B5EF4-FFF2-40B4-BE49-F238E27FC236}">
                    <a16:creationId xmlns:a16="http://schemas.microsoft.com/office/drawing/2014/main" id="{0704BE53-572B-2D0D-5E36-88FB2AE66F9E}"/>
                  </a:ext>
                </a:extLst>
              </p:cNvPr>
              <p:cNvPicPr/>
              <p:nvPr/>
            </p:nvPicPr>
            <p:blipFill>
              <a:blip r:embed="rId6"/>
              <a:stretch>
                <a:fillRect/>
              </a:stretch>
            </p:blipFill>
            <p:spPr>
              <a:xfrm>
                <a:off x="5967388" y="4156948"/>
                <a:ext cx="188856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FD7BF2E-692D-3DC9-0F60-726DA4FDAE2F}"/>
                  </a:ext>
                </a:extLst>
              </p14:cNvPr>
              <p14:cNvContentPartPr/>
              <p14:nvPr/>
            </p14:nvContentPartPr>
            <p14:xfrm>
              <a:off x="3263428" y="5671468"/>
              <a:ext cx="1450800" cy="210240"/>
            </p14:xfrm>
          </p:contentPart>
        </mc:Choice>
        <mc:Fallback xmlns="">
          <p:pic>
            <p:nvPicPr>
              <p:cNvPr id="4" name="Ink 3">
                <a:extLst>
                  <a:ext uri="{FF2B5EF4-FFF2-40B4-BE49-F238E27FC236}">
                    <a16:creationId xmlns:a16="http://schemas.microsoft.com/office/drawing/2014/main" id="{BFD7BF2E-692D-3DC9-0F60-726DA4FDAE2F}"/>
                  </a:ext>
                </a:extLst>
              </p:cNvPr>
              <p:cNvPicPr/>
              <p:nvPr/>
            </p:nvPicPr>
            <p:blipFill>
              <a:blip r:embed="rId8"/>
              <a:stretch>
                <a:fillRect/>
              </a:stretch>
            </p:blipFill>
            <p:spPr>
              <a:xfrm>
                <a:off x="3257308" y="5665348"/>
                <a:ext cx="1463040" cy="222480"/>
              </a:xfrm>
              <a:prstGeom prst="rect">
                <a:avLst/>
              </a:prstGeom>
            </p:spPr>
          </p:pic>
        </mc:Fallback>
      </mc:AlternateContent>
    </p:spTree>
    <p:extLst>
      <p:ext uri="{BB962C8B-B14F-4D97-AF65-F5344CB8AC3E}">
        <p14:creationId xmlns:p14="http://schemas.microsoft.com/office/powerpoint/2010/main" val="1010868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A782E8-E204-9877-E0E1-2D5922D69A99}"/>
              </a:ext>
            </a:extLst>
          </p:cNvPr>
          <p:cNvSpPr txBox="1"/>
          <p:nvPr/>
        </p:nvSpPr>
        <p:spPr>
          <a:xfrm>
            <a:off x="464234" y="501287"/>
            <a:ext cx="10803988" cy="5570756"/>
          </a:xfrm>
          <a:prstGeom prst="rect">
            <a:avLst/>
          </a:prstGeom>
          <a:noFill/>
        </p:spPr>
        <p:txBody>
          <a:bodyPr wrap="square">
            <a:spAutoFit/>
          </a:bodyPr>
          <a:lstStyle/>
          <a:p>
            <a:r>
              <a:rPr lang="en-US" sz="3200" b="1" i="0" u="none" strike="noStrike" baseline="0" dirty="0">
                <a:solidFill>
                  <a:srgbClr val="211D1E"/>
                </a:solidFill>
                <a:latin typeface="Helvetica World"/>
              </a:rPr>
              <a:t>Line 14</a:t>
            </a:r>
            <a:endParaRPr lang="en-US" sz="3200" b="0" i="0" u="none" strike="noStrike" baseline="0" dirty="0">
              <a:solidFill>
                <a:srgbClr val="211D1E"/>
              </a:solidFill>
              <a:latin typeface="Helvetica World"/>
            </a:endParaRPr>
          </a:p>
          <a:p>
            <a:r>
              <a:rPr lang="en-US" sz="1800" b="1" i="0" u="none" strike="noStrike" baseline="0" dirty="0">
                <a:solidFill>
                  <a:srgbClr val="211D1E"/>
                </a:solidFill>
                <a:latin typeface="Times New Roman PSMT"/>
              </a:rPr>
              <a:t>Deduct contributions to employee benefit programs that are not an incidental part of a pension or profit-sharing plan included on line 19. Examples are accident and health plans, group-term life insurance, and dependent care assistance programs. If you made contributions on your behalf as a self-employed person to a dependent care assistance program, complete Form 2441, Parts I and III, to figure your deductible contributions to that program.</a:t>
            </a:r>
          </a:p>
          <a:p>
            <a:endParaRPr lang="en-US" sz="1800" b="1" i="0" u="none" strike="noStrike" baseline="0" dirty="0">
              <a:solidFill>
                <a:srgbClr val="211D1E"/>
              </a:solidFill>
              <a:latin typeface="Times New Roman PSMT"/>
            </a:endParaRPr>
          </a:p>
          <a:p>
            <a:r>
              <a:rPr lang="en-US" sz="1800" b="1" i="0" u="none" strike="noStrike" baseline="0" dirty="0">
                <a:solidFill>
                  <a:srgbClr val="211D1E"/>
                </a:solidFill>
                <a:latin typeface="Times New Roman PSMT"/>
              </a:rPr>
              <a:t>You cannot deduct contributions you made on your behalf as a self-employed person for group-term life insurance. </a:t>
            </a:r>
          </a:p>
          <a:p>
            <a:endParaRPr lang="en-US" sz="1800" b="1" i="0" u="none" strike="noStrike" baseline="0" dirty="0">
              <a:solidFill>
                <a:srgbClr val="000000"/>
              </a:solidFill>
              <a:latin typeface="Times New Roman PSMT"/>
            </a:endParaRPr>
          </a:p>
          <a:p>
            <a:endParaRPr lang="en-US" sz="1800" b="1" i="0" u="none" strike="noStrike" baseline="0" dirty="0">
              <a:solidFill>
                <a:srgbClr val="000000"/>
              </a:solidFill>
              <a:latin typeface="Times New Roman PSMT"/>
            </a:endParaRPr>
          </a:p>
          <a:p>
            <a:r>
              <a:rPr lang="en-US" sz="1800" b="1" i="0" u="none" strike="noStrike" baseline="0" dirty="0">
                <a:solidFill>
                  <a:srgbClr val="211D1E"/>
                </a:solidFill>
                <a:latin typeface="Times New Roman PSMT"/>
              </a:rPr>
              <a:t>Do not include on line 14 any contributions you made on your behalf as a self-employed person to an accident and health plan. However, you may be able to deduct on Schedule 1 (Form 1040), line 17, the amount you paid for health insurance on behalf of yourself, your spouse, and dependents, even if you do not itemize your deductions. See the instructions for Schedule 1 (Form 1040), line 17, for details.</a:t>
            </a:r>
          </a:p>
          <a:p>
            <a:endParaRPr lang="en-US" sz="1800" b="1" i="0" u="none" strike="noStrike" baseline="0" dirty="0">
              <a:solidFill>
                <a:srgbClr val="211D1E"/>
              </a:solidFill>
              <a:latin typeface="Times New Roman PSMT"/>
            </a:endParaRPr>
          </a:p>
          <a:p>
            <a:r>
              <a:rPr lang="en-US" sz="1800" b="1" i="0" u="none" strike="noStrike" baseline="0" dirty="0">
                <a:solidFill>
                  <a:srgbClr val="211D1E"/>
                </a:solidFill>
                <a:latin typeface="Times New Roman PSMT"/>
              </a:rPr>
              <a:t>You must reduce your line 14 deduction by the amount of any credit for small employer health insurance premiums determined on Form 8941. See Form 8941 and its instructions to deter-mine which expenses are eligible for the credit.</a:t>
            </a:r>
            <a:endParaRPr lang="en-US" b="1"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D8092CC-AE1F-D684-D4A9-2A0D220B0776}"/>
                  </a:ext>
                </a:extLst>
              </p14:cNvPr>
              <p14:cNvContentPartPr/>
              <p14:nvPr/>
            </p14:nvContentPartPr>
            <p14:xfrm>
              <a:off x="252720" y="3853468"/>
              <a:ext cx="11126160" cy="1296000"/>
            </p14:xfrm>
          </p:contentPart>
        </mc:Choice>
        <mc:Fallback xmlns="">
          <p:pic>
            <p:nvPicPr>
              <p:cNvPr id="2" name="Ink 1">
                <a:extLst>
                  <a:ext uri="{FF2B5EF4-FFF2-40B4-BE49-F238E27FC236}">
                    <a16:creationId xmlns:a16="http://schemas.microsoft.com/office/drawing/2014/main" id="{CD8092CC-AE1F-D684-D4A9-2A0D220B0776}"/>
                  </a:ext>
                </a:extLst>
              </p:cNvPr>
              <p:cNvPicPr/>
              <p:nvPr/>
            </p:nvPicPr>
            <p:blipFill>
              <a:blip r:embed="rId3"/>
              <a:stretch>
                <a:fillRect/>
              </a:stretch>
            </p:blipFill>
            <p:spPr>
              <a:xfrm>
                <a:off x="246600" y="3847348"/>
                <a:ext cx="11138400" cy="1308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F791F14A-1B34-D4B0-2E84-EB17C812FFA9}"/>
                  </a:ext>
                </a:extLst>
              </p14:cNvPr>
              <p14:cNvContentPartPr/>
              <p14:nvPr/>
            </p14:nvContentPartPr>
            <p14:xfrm>
              <a:off x="365040" y="3291148"/>
              <a:ext cx="360" cy="360"/>
            </p14:xfrm>
          </p:contentPart>
        </mc:Choice>
        <mc:Fallback xmlns="">
          <p:pic>
            <p:nvPicPr>
              <p:cNvPr id="3" name="Ink 2">
                <a:extLst>
                  <a:ext uri="{FF2B5EF4-FFF2-40B4-BE49-F238E27FC236}">
                    <a16:creationId xmlns:a16="http://schemas.microsoft.com/office/drawing/2014/main" id="{F791F14A-1B34-D4B0-2E84-EB17C812FFA9}"/>
                  </a:ext>
                </a:extLst>
              </p:cNvPr>
              <p:cNvPicPr/>
              <p:nvPr/>
            </p:nvPicPr>
            <p:blipFill>
              <a:blip r:embed="rId5"/>
              <a:stretch>
                <a:fillRect/>
              </a:stretch>
            </p:blipFill>
            <p:spPr>
              <a:xfrm>
                <a:off x="358920" y="3285028"/>
                <a:ext cx="12600" cy="12600"/>
              </a:xfrm>
              <a:prstGeom prst="rect">
                <a:avLst/>
              </a:prstGeom>
            </p:spPr>
          </p:pic>
        </mc:Fallback>
      </mc:AlternateContent>
    </p:spTree>
    <p:extLst>
      <p:ext uri="{BB962C8B-B14F-4D97-AF65-F5344CB8AC3E}">
        <p14:creationId xmlns:p14="http://schemas.microsoft.com/office/powerpoint/2010/main" val="196664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E353B4-4191-7268-8BCE-C2B200C32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10" y="22580"/>
            <a:ext cx="12232410" cy="6835420"/>
          </a:xfrm>
          <a:prstGeom prst="rect">
            <a:avLst/>
          </a:prstGeom>
        </p:spPr>
      </p:pic>
    </p:spTree>
    <p:extLst>
      <p:ext uri="{BB962C8B-B14F-4D97-AF65-F5344CB8AC3E}">
        <p14:creationId xmlns:p14="http://schemas.microsoft.com/office/powerpoint/2010/main" val="3054221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5AFB08-EA58-486E-C830-AB284DB85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 y="285750"/>
            <a:ext cx="12077700" cy="6286500"/>
          </a:xfrm>
          <a:prstGeom prst="rect">
            <a:avLst/>
          </a:prstGeom>
        </p:spPr>
      </p:pic>
    </p:spTree>
    <p:extLst>
      <p:ext uri="{BB962C8B-B14F-4D97-AF65-F5344CB8AC3E}">
        <p14:creationId xmlns:p14="http://schemas.microsoft.com/office/powerpoint/2010/main" val="150179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3222D3-C427-B76C-5215-A1D3619F4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
            <a:ext cx="12192000" cy="6286500"/>
          </a:xfrm>
          <a:prstGeom prst="rect">
            <a:avLst/>
          </a:prstGeom>
        </p:spPr>
      </p:pic>
    </p:spTree>
    <p:extLst>
      <p:ext uri="{BB962C8B-B14F-4D97-AF65-F5344CB8AC3E}">
        <p14:creationId xmlns:p14="http://schemas.microsoft.com/office/powerpoint/2010/main" val="41695777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B50426-8FA5-FF71-F530-067026786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4800"/>
            <a:ext cx="12192000" cy="6248400"/>
          </a:xfrm>
          <a:prstGeom prst="rect">
            <a:avLst/>
          </a:prstGeom>
        </p:spPr>
      </p:pic>
    </p:spTree>
    <p:extLst>
      <p:ext uri="{BB962C8B-B14F-4D97-AF65-F5344CB8AC3E}">
        <p14:creationId xmlns:p14="http://schemas.microsoft.com/office/powerpoint/2010/main" val="4037790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9BFD33-6041-74E4-BC78-F4CC2F750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01" y="140677"/>
            <a:ext cx="12246490" cy="6569612"/>
          </a:xfrm>
          <a:prstGeom prst="rect">
            <a:avLst/>
          </a:prstGeom>
        </p:spPr>
      </p:pic>
    </p:spTree>
    <p:extLst>
      <p:ext uri="{BB962C8B-B14F-4D97-AF65-F5344CB8AC3E}">
        <p14:creationId xmlns:p14="http://schemas.microsoft.com/office/powerpoint/2010/main" val="4290801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717AC0F-CB47-940E-7BA5-0E9BB4613FC9}"/>
              </a:ext>
            </a:extLst>
          </p:cNvPr>
          <p:cNvSpPr>
            <a:spLocks noChangeArrowheads="1"/>
          </p:cNvSpPr>
          <p:nvPr/>
        </p:nvSpPr>
        <p:spPr bwMode="auto">
          <a:xfrm rot="10800000" flipV="1">
            <a:off x="1735015" y="1166842"/>
            <a:ext cx="815926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chemeClr val="tx1"/>
                </a:solidFill>
                <a:effectLst/>
                <a:latin typeface="STXinwei" panose="02010800040101010101" pitchFamily="2" charset="-122"/>
                <a:ea typeface="STXinwei" panose="02010800040101010101" pitchFamily="2" charset="-122"/>
              </a:rPr>
              <a:t>金融规划的目的是在市场风险</a:t>
            </a:r>
            <a:r>
              <a:rPr kumimoji="0" lang="en-US" altLang="en-US" sz="2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0" lang="en-US" altLang="en-US" sz="2400" b="1" i="0" u="none" strike="noStrike" cap="none" normalizeH="0" baseline="0" dirty="0" err="1">
                <a:ln>
                  <a:noFill/>
                </a:ln>
                <a:solidFill>
                  <a:schemeClr val="tx1"/>
                </a:solidFill>
                <a:effectLst/>
                <a:latin typeface="STXinwei" panose="02010800040101010101" pitchFamily="2" charset="-122"/>
                <a:ea typeface="STXinwei" panose="02010800040101010101" pitchFamily="2" charset="-122"/>
              </a:rPr>
              <a:t>未来税率</a:t>
            </a:r>
            <a:r>
              <a:rPr kumimoji="0" lang="en-US" altLang="en-US" sz="2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0" lang="en-US" altLang="en-US" sz="2400" b="1" i="0" u="none" strike="noStrike" cap="none" normalizeH="0" baseline="0" dirty="0" err="1">
                <a:ln>
                  <a:noFill/>
                </a:ln>
                <a:solidFill>
                  <a:schemeClr val="tx1"/>
                </a:solidFill>
                <a:effectLst/>
                <a:latin typeface="STXinwei" panose="02010800040101010101" pitchFamily="2" charset="-122"/>
                <a:ea typeface="STXinwei" panose="02010800040101010101" pitchFamily="2" charset="-122"/>
              </a:rPr>
              <a:t>退休的时机</a:t>
            </a:r>
            <a:r>
              <a:rPr kumimoji="0" lang="en-US" altLang="en-US" sz="2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0" lang="en-US" altLang="en-US" sz="2400" b="1" i="0" u="none" strike="noStrike" cap="none" normalizeH="0" baseline="0" dirty="0" err="1">
                <a:ln>
                  <a:noFill/>
                </a:ln>
                <a:solidFill>
                  <a:schemeClr val="tx1"/>
                </a:solidFill>
                <a:effectLst/>
                <a:latin typeface="STXinwei" panose="02010800040101010101" pitchFamily="2" charset="-122"/>
                <a:ea typeface="STXinwei" panose="02010800040101010101" pitchFamily="2" charset="-122"/>
              </a:rPr>
              <a:t>账户的提取率</a:t>
            </a:r>
            <a:r>
              <a:rPr kumimoji="0" lang="en-US" altLang="en-US" sz="2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0" lang="en-US" altLang="en-US" sz="2400" b="1" i="0" u="none" strike="noStrike" cap="none" normalizeH="0" baseline="0" dirty="0" err="1">
                <a:ln>
                  <a:noFill/>
                </a:ln>
                <a:solidFill>
                  <a:schemeClr val="tx1"/>
                </a:solidFill>
                <a:effectLst/>
                <a:latin typeface="STXinwei" panose="02010800040101010101" pitchFamily="2" charset="-122"/>
                <a:ea typeface="STXinwei" panose="02010800040101010101" pitchFamily="2" charset="-122"/>
              </a:rPr>
              <a:t>人的寿命</a:t>
            </a:r>
            <a:r>
              <a:rPr kumimoji="0" lang="en-US" altLang="en-US" sz="2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0" lang="en-US" altLang="en-US" sz="2400" b="1" i="0" u="none" strike="noStrike" cap="none" normalizeH="0" baseline="0" dirty="0" err="1">
                <a:ln>
                  <a:noFill/>
                </a:ln>
                <a:solidFill>
                  <a:schemeClr val="tx1"/>
                </a:solidFill>
                <a:effectLst/>
                <a:latin typeface="STXinwei" panose="02010800040101010101" pitchFamily="2" charset="-122"/>
                <a:ea typeface="STXinwei" panose="02010800040101010101" pitchFamily="2" charset="-122"/>
              </a:rPr>
              <a:t>人的健康等等的一系列不确定因素存在的环境条件下寻找事情存在发展的内在规律</a:t>
            </a:r>
            <a:r>
              <a:rPr kumimoji="0" lang="en-US" altLang="en-US" sz="2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0" lang="en-US" altLang="en-US" sz="2400" b="1" i="0" u="none" strike="noStrike" cap="none" normalizeH="0" baseline="0" dirty="0" err="1">
                <a:ln>
                  <a:noFill/>
                </a:ln>
                <a:solidFill>
                  <a:schemeClr val="tx1"/>
                </a:solidFill>
                <a:effectLst/>
                <a:latin typeface="STXinwei" panose="02010800040101010101" pitchFamily="2" charset="-122"/>
                <a:ea typeface="STXinwei" panose="02010800040101010101" pitchFamily="2" charset="-122"/>
              </a:rPr>
              <a:t>寻找和创造确定性机会</a:t>
            </a:r>
            <a:r>
              <a:rPr kumimoji="0" lang="en-US" altLang="en-US" sz="2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0" lang="en-US" altLang="en-US" sz="2400" b="1" i="0" u="none" strike="noStrike" cap="none" normalizeH="0" baseline="0" dirty="0" err="1">
                <a:ln>
                  <a:noFill/>
                </a:ln>
                <a:solidFill>
                  <a:schemeClr val="tx1"/>
                </a:solidFill>
                <a:effectLst/>
                <a:latin typeface="STXinwei" panose="02010800040101010101" pitchFamily="2" charset="-122"/>
                <a:ea typeface="STXinwei" panose="02010800040101010101" pitchFamily="2" charset="-122"/>
              </a:rPr>
              <a:t>保本投资</a:t>
            </a:r>
            <a:r>
              <a:rPr kumimoji="0" lang="en-US" altLang="en-US" sz="2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保证免税投资，保证的永续收入，保证的长期护理保护等等。我鼓励每一个家庭每一位朋友在你人生的每一个阶段（工作学习生子退休等）的第一天都有一个金融计划。我</a:t>
            </a:r>
            <a:r>
              <a:rPr kumimoji="0" lang="zh-CN" altLang="en-US" sz="2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认为每一位</a:t>
            </a:r>
            <a:r>
              <a:rPr kumimoji="0" lang="en-US" altLang="en-US" sz="2400" b="1" i="0" u="none" strike="noStrike" cap="none" normalizeH="0" baseline="0" dirty="0" err="1">
                <a:ln>
                  <a:noFill/>
                </a:ln>
                <a:solidFill>
                  <a:schemeClr val="tx1"/>
                </a:solidFill>
                <a:effectLst/>
                <a:latin typeface="STXinwei" panose="02010800040101010101" pitchFamily="2" charset="-122"/>
                <a:ea typeface="STXinwei" panose="02010800040101010101" pitchFamily="2" charset="-122"/>
              </a:rPr>
              <a:t>朋友</a:t>
            </a:r>
            <a:r>
              <a:rPr kumimoji="0" lang="zh-CN" altLang="en-US" sz="2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都应该</a:t>
            </a:r>
            <a:r>
              <a:rPr kumimoji="0" lang="en-US" altLang="en-US" sz="2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建立一个有纪律性的积极的（我反对消极的或者被动反应性的）的金融计划，在这个计划中在八大块儿的每一块都建立强有力的，实实在在的，有效的行事规则和方法来有效地管理自己的每一块钱。 </a:t>
            </a:r>
            <a:r>
              <a:rPr kumimoji="0" lang="en-US" altLang="en-US" sz="2400" b="1" i="0" u="sng" strike="noStrike" cap="none" normalizeH="0" baseline="0" dirty="0" err="1">
                <a:ln>
                  <a:noFill/>
                </a:ln>
                <a:solidFill>
                  <a:schemeClr val="tx1"/>
                </a:solidFill>
                <a:effectLst/>
                <a:latin typeface="STXinwei" panose="02010800040101010101" pitchFamily="2" charset="-122"/>
                <a:ea typeface="STXinwei" panose="02010800040101010101" pitchFamily="2" charset="-122"/>
              </a:rPr>
              <a:t>孟子曰，无规矩不成方圆</a:t>
            </a:r>
            <a:r>
              <a:rPr lang="en-US" altLang="en-US" sz="2400" b="1" dirty="0">
                <a:latin typeface="STXinwei" panose="02010800040101010101" pitchFamily="2" charset="-122"/>
                <a:ea typeface="STXinwei" panose="02010800040101010101" pitchFamily="2" charset="-122"/>
              </a:rPr>
              <a:t>:</a:t>
            </a:r>
            <a:r>
              <a:rPr kumimoji="0" lang="en-US" altLang="en-US" sz="2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r>
              <a:rPr kumimoji="0" lang="en-US" altLang="en-US" sz="2400" b="1" i="0" u="none" strike="noStrike" cap="none" normalizeH="0" baseline="0" dirty="0" err="1">
                <a:ln>
                  <a:noFill/>
                </a:ln>
                <a:solidFill>
                  <a:schemeClr val="tx1"/>
                </a:solidFill>
                <a:effectLst/>
                <a:latin typeface="STXinwei" panose="02010800040101010101" pitchFamily="2" charset="-122"/>
                <a:ea typeface="STXinwei" panose="02010800040101010101" pitchFamily="2" charset="-122"/>
              </a:rPr>
              <a:t>一个国家，一个企业如此，一个小家庭，一个人的小家庭也是如此</a:t>
            </a:r>
            <a:r>
              <a:rPr kumimoji="0" lang="en-US" altLang="en-US" sz="2400" b="1" i="0" u="none" strike="noStrike" cap="none" normalizeH="0" baseline="0" dirty="0">
                <a:ln>
                  <a:noFill/>
                </a:ln>
                <a:solidFill>
                  <a:schemeClr val="tx1"/>
                </a:solidFill>
                <a:effectLst/>
                <a:latin typeface="STXinwei" panose="02010800040101010101" pitchFamily="2" charset="-122"/>
                <a:ea typeface="STXinwei" panose="02010800040101010101" pitchFamily="2" charset="-122"/>
              </a:rPr>
              <a:t>。 </a:t>
            </a:r>
          </a:p>
        </p:txBody>
      </p:sp>
    </p:spTree>
    <p:extLst>
      <p:ext uri="{BB962C8B-B14F-4D97-AF65-F5344CB8AC3E}">
        <p14:creationId xmlns:p14="http://schemas.microsoft.com/office/powerpoint/2010/main" val="1317640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5AA032-C2C3-3959-051B-56DF42BB5CD5}"/>
              </a:ext>
            </a:extLst>
          </p:cNvPr>
          <p:cNvSpPr txBox="1"/>
          <p:nvPr/>
        </p:nvSpPr>
        <p:spPr>
          <a:xfrm>
            <a:off x="1617785" y="1871212"/>
            <a:ext cx="9158067" cy="1692771"/>
          </a:xfrm>
          <a:prstGeom prst="rect">
            <a:avLst/>
          </a:prstGeom>
          <a:noFill/>
        </p:spPr>
        <p:txBody>
          <a:bodyPr wrap="square">
            <a:spAutoFit/>
          </a:bodyPr>
          <a:lstStyle/>
          <a:p>
            <a:r>
              <a:rPr lang="en-US" sz="3200" b="1" i="0" u="none" strike="noStrike" baseline="0" dirty="0">
                <a:solidFill>
                  <a:srgbClr val="211D1E"/>
                </a:solidFill>
                <a:latin typeface="Helvetica World"/>
              </a:rPr>
              <a:t>Line 15</a:t>
            </a:r>
            <a:endParaRPr lang="en-US" sz="3200" b="0" i="0" u="none" strike="noStrike" baseline="0" dirty="0">
              <a:solidFill>
                <a:srgbClr val="211D1E"/>
              </a:solidFill>
              <a:latin typeface="Helvetica World"/>
            </a:endParaRPr>
          </a:p>
          <a:p>
            <a:r>
              <a:rPr lang="en-US" sz="1800" b="1" i="0" u="none" strike="noStrike" baseline="0" dirty="0">
                <a:solidFill>
                  <a:srgbClr val="211D1E"/>
                </a:solidFill>
                <a:latin typeface="Times New Roman PSMT"/>
              </a:rPr>
              <a:t>Deduct premiums paid for business insurance on line 15. Deduct on line 14 amounts paid for employee accident and health insurance. Do not deduct amounts credited to a reserve for self-insurance or premiums paid for a policy that pays for your lost earnings due to sickness or disability. For details, see chapter 6 of Pub. 535.</a:t>
            </a:r>
            <a:endParaRPr lang="en-US" b="1" dirty="0"/>
          </a:p>
        </p:txBody>
      </p:sp>
      <p:sp>
        <p:nvSpPr>
          <p:cNvPr id="2" name="TextBox 1">
            <a:extLst>
              <a:ext uri="{FF2B5EF4-FFF2-40B4-BE49-F238E27FC236}">
                <a16:creationId xmlns:a16="http://schemas.microsoft.com/office/drawing/2014/main" id="{7C4347EC-FD88-356E-A8AA-0F7C30819CB1}"/>
              </a:ext>
            </a:extLst>
          </p:cNvPr>
          <p:cNvSpPr txBox="1"/>
          <p:nvPr/>
        </p:nvSpPr>
        <p:spPr>
          <a:xfrm>
            <a:off x="2996418" y="4515729"/>
            <a:ext cx="2952924" cy="369332"/>
          </a:xfrm>
          <a:prstGeom prst="rect">
            <a:avLst/>
          </a:prstGeom>
          <a:noFill/>
        </p:spPr>
        <p:txBody>
          <a:bodyPr wrap="none" rtlCol="0">
            <a:spAutoFit/>
          </a:bodyPr>
          <a:lstStyle/>
          <a:p>
            <a:r>
              <a:rPr lang="en-US" dirty="0"/>
              <a:t>Examples: HO6 insurance, </a:t>
            </a:r>
            <a:r>
              <a:rPr lang="en-US" dirty="0" err="1"/>
              <a:t>etc</a:t>
            </a:r>
            <a:endParaRPr lang="en-US" dirty="0"/>
          </a:p>
        </p:txBody>
      </p:sp>
    </p:spTree>
    <p:extLst>
      <p:ext uri="{BB962C8B-B14F-4D97-AF65-F5344CB8AC3E}">
        <p14:creationId xmlns:p14="http://schemas.microsoft.com/office/powerpoint/2010/main" val="1005700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1EEB1A-62A1-DD95-4B53-6019C98C2EBB}"/>
              </a:ext>
            </a:extLst>
          </p:cNvPr>
          <p:cNvSpPr txBox="1"/>
          <p:nvPr/>
        </p:nvSpPr>
        <p:spPr>
          <a:xfrm>
            <a:off x="309487" y="505122"/>
            <a:ext cx="11099409" cy="5847755"/>
          </a:xfrm>
          <a:prstGeom prst="rect">
            <a:avLst/>
          </a:prstGeom>
          <a:noFill/>
        </p:spPr>
        <p:txBody>
          <a:bodyPr wrap="square">
            <a:spAutoFit/>
          </a:bodyPr>
          <a:lstStyle/>
          <a:p>
            <a:r>
              <a:rPr lang="en-US" sz="3200" b="1" i="0" u="none" strike="noStrike" baseline="0" dirty="0">
                <a:solidFill>
                  <a:srgbClr val="211D1E"/>
                </a:solidFill>
                <a:latin typeface="Helvetica World"/>
              </a:rPr>
              <a:t>Line 19</a:t>
            </a:r>
            <a:endParaRPr lang="en-US" sz="3200" b="0" i="0" u="none" strike="noStrike" baseline="0" dirty="0">
              <a:solidFill>
                <a:srgbClr val="211D1E"/>
              </a:solidFill>
              <a:latin typeface="Helvetica World"/>
            </a:endParaRPr>
          </a:p>
          <a:p>
            <a:r>
              <a:rPr lang="en-US" sz="1800" b="1" i="0" u="none" strike="noStrike" baseline="0" dirty="0">
                <a:solidFill>
                  <a:srgbClr val="211D1E"/>
                </a:solidFill>
                <a:latin typeface="Times New Roman PSMT"/>
              </a:rPr>
              <a:t>Enter your deduction for the contributions you made for the benefit of your employees to a pension, profit-sharing, or annuity plan (including SEP, SIM-PLE, and SARSEP plans described in Pub. 560). </a:t>
            </a:r>
            <a:r>
              <a:rPr lang="en-US" sz="1800" b="1" i="0" u="sng" strike="noStrike" baseline="0" dirty="0">
                <a:solidFill>
                  <a:srgbClr val="FF0000"/>
                </a:solidFill>
                <a:latin typeface="Times New Roman PSMT"/>
              </a:rPr>
              <a:t>If the plan included you as a self-employed person, enter the contributions made as an employer on your behalf on Schedule 1 (Form 1040), line 16, not on Schedule C.</a:t>
            </a:r>
          </a:p>
          <a:p>
            <a:r>
              <a:rPr lang="en-US" sz="1800" b="1" i="0" u="none" strike="noStrike" baseline="0" dirty="0">
                <a:solidFill>
                  <a:srgbClr val="211D1E"/>
                </a:solidFill>
                <a:latin typeface="Times New Roman PSMT"/>
              </a:rPr>
              <a:t>This deduction may be subject to limitations. For more information on potential limitations, see Pub. 560.</a:t>
            </a:r>
          </a:p>
          <a:p>
            <a:r>
              <a:rPr lang="en-US" sz="1800" b="1" i="0" u="none" strike="noStrike" baseline="0" dirty="0">
                <a:solidFill>
                  <a:srgbClr val="211D1E"/>
                </a:solidFill>
                <a:latin typeface="Times New Roman PSMT"/>
              </a:rPr>
              <a:t>In most cases, you must file the applicable form listed below if you maintain a pension, profit-sharing, or other funded-deferred compensation plan. The filing requirement is not affected by whether or not the plan qualified under the Internal Revenue Code, or whether or not you claim a deduction for the cur-rent tax year. There is a penalty for failure to timely file these forms.</a:t>
            </a:r>
          </a:p>
          <a:p>
            <a:endParaRPr lang="en-US" sz="1800" b="1" i="0" u="none" strike="noStrike" baseline="0" dirty="0">
              <a:solidFill>
                <a:srgbClr val="211D1E"/>
              </a:solidFill>
              <a:latin typeface="Times New Roman PSMT"/>
            </a:endParaRPr>
          </a:p>
          <a:p>
            <a:r>
              <a:rPr lang="en-US" sz="1800" b="1" i="0" u="none" strike="noStrike" baseline="0" dirty="0">
                <a:solidFill>
                  <a:srgbClr val="211D1E"/>
                </a:solidFill>
                <a:latin typeface="Times New Roman PS"/>
              </a:rPr>
              <a:t>Form 5500-EZ. </a:t>
            </a:r>
            <a:r>
              <a:rPr lang="en-US" sz="1800" b="1" i="0" u="none" strike="noStrike" baseline="0" dirty="0">
                <a:solidFill>
                  <a:srgbClr val="211D1E"/>
                </a:solidFill>
                <a:latin typeface="Times New Roman PSMT"/>
              </a:rPr>
              <a:t>File this form if you have a one-participant retirement plan that meets certain requirements. A one-participant plan is a plan that covers only you (or you and your spouse).</a:t>
            </a:r>
          </a:p>
          <a:p>
            <a:endParaRPr lang="en-US" sz="1800" b="1" i="0" u="none" strike="noStrike" baseline="0" dirty="0">
              <a:solidFill>
                <a:srgbClr val="211D1E"/>
              </a:solidFill>
              <a:latin typeface="Times New Roman PSMT"/>
            </a:endParaRPr>
          </a:p>
          <a:p>
            <a:r>
              <a:rPr lang="en-US" sz="1800" b="1" i="0" u="none" strike="noStrike" baseline="0" dirty="0">
                <a:solidFill>
                  <a:srgbClr val="211D1E"/>
                </a:solidFill>
                <a:latin typeface="Times New Roman PS"/>
              </a:rPr>
              <a:t>Form 5500-SF. </a:t>
            </a:r>
            <a:r>
              <a:rPr lang="en-US" sz="1800" b="1" i="0" u="none" strike="noStrike" baseline="0" dirty="0">
                <a:solidFill>
                  <a:srgbClr val="211D1E"/>
                </a:solidFill>
                <a:latin typeface="Times New Roman PSMT"/>
              </a:rPr>
              <a:t>File this form electronically with the Department of Labor (at </a:t>
            </a:r>
            <a:r>
              <a:rPr lang="en-US" sz="1800" b="1" i="1" u="none" strike="noStrike" baseline="0" dirty="0">
                <a:solidFill>
                  <a:srgbClr val="0055A2"/>
                </a:solidFill>
                <a:latin typeface="Times New Roman PS"/>
              </a:rPr>
              <a:t>efast.dol.gov</a:t>
            </a:r>
            <a:r>
              <a:rPr lang="en-US" sz="1800" b="1" i="0" u="none" strike="noStrike" baseline="0" dirty="0">
                <a:solidFill>
                  <a:srgbClr val="211D1E"/>
                </a:solidFill>
                <a:latin typeface="Times New Roman PSMT"/>
              </a:rPr>
              <a:t>) if you have a small plan (fewer than 100 participants in most cases) that meets certain requirements.</a:t>
            </a:r>
          </a:p>
          <a:p>
            <a:endParaRPr lang="en-US" sz="1800" b="1" i="0" u="none" strike="noStrike" baseline="0" dirty="0">
              <a:solidFill>
                <a:srgbClr val="211D1E"/>
              </a:solidFill>
              <a:latin typeface="Times New Roman PSMT"/>
            </a:endParaRPr>
          </a:p>
          <a:p>
            <a:r>
              <a:rPr lang="en-US" sz="1800" b="1" i="0" u="none" strike="noStrike" baseline="0" dirty="0">
                <a:solidFill>
                  <a:srgbClr val="211D1E"/>
                </a:solidFill>
                <a:latin typeface="Times New Roman PS"/>
              </a:rPr>
              <a:t>Form 5500. </a:t>
            </a:r>
            <a:r>
              <a:rPr lang="en-US" sz="1800" b="1" i="0" u="none" strike="noStrike" baseline="0" dirty="0">
                <a:solidFill>
                  <a:srgbClr val="211D1E"/>
                </a:solidFill>
                <a:latin typeface="Times New Roman PSMT"/>
              </a:rPr>
              <a:t>File this form electronically with the Department of Labor (at </a:t>
            </a:r>
            <a:r>
              <a:rPr lang="en-US" sz="1800" b="1" i="1" u="none" strike="noStrike" baseline="0" dirty="0">
                <a:solidFill>
                  <a:srgbClr val="0055A2"/>
                </a:solidFill>
                <a:latin typeface="Times New Roman PS"/>
              </a:rPr>
              <a:t>efast.dol.gov</a:t>
            </a:r>
            <a:r>
              <a:rPr lang="en-US" sz="1800" b="1" i="0" u="none" strike="noStrike" baseline="0" dirty="0">
                <a:solidFill>
                  <a:srgbClr val="211D1E"/>
                </a:solidFill>
                <a:latin typeface="Times New Roman PSMT"/>
              </a:rPr>
              <a:t>) for a plan that does not meet the requirements for filing Form 5500-EZ or Form 5500-SF.</a:t>
            </a:r>
          </a:p>
          <a:p>
            <a:r>
              <a:rPr lang="en-US" sz="1800" b="1" i="0" u="none" strike="noStrike" baseline="0" dirty="0">
                <a:solidFill>
                  <a:srgbClr val="211D1E"/>
                </a:solidFill>
                <a:latin typeface="Times New Roman PSMT"/>
              </a:rPr>
              <a:t>For details, see Pub. 560.</a:t>
            </a:r>
          </a:p>
        </p:txBody>
      </p:sp>
    </p:spTree>
    <p:extLst>
      <p:ext uri="{BB962C8B-B14F-4D97-AF65-F5344CB8AC3E}">
        <p14:creationId xmlns:p14="http://schemas.microsoft.com/office/powerpoint/2010/main" val="1319054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2F0874-1A67-5AC6-5B92-BAA1C6F66BB5}"/>
              </a:ext>
            </a:extLst>
          </p:cNvPr>
          <p:cNvPicPr>
            <a:picLocks noChangeAspect="1"/>
          </p:cNvPicPr>
          <p:nvPr/>
        </p:nvPicPr>
        <p:blipFill>
          <a:blip r:embed="rId2"/>
          <a:stretch>
            <a:fillRect/>
          </a:stretch>
        </p:blipFill>
        <p:spPr>
          <a:xfrm>
            <a:off x="23812" y="0"/>
            <a:ext cx="12144375"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AE9AE7A-17F9-7F85-F2F1-B86EA1A6C8E7}"/>
                  </a:ext>
                </a:extLst>
              </p14:cNvPr>
              <p14:cNvContentPartPr/>
              <p14:nvPr/>
            </p14:nvContentPartPr>
            <p14:xfrm>
              <a:off x="2880360" y="1742788"/>
              <a:ext cx="3928680" cy="539280"/>
            </p14:xfrm>
          </p:contentPart>
        </mc:Choice>
        <mc:Fallback xmlns="">
          <p:pic>
            <p:nvPicPr>
              <p:cNvPr id="6" name="Ink 5">
                <a:extLst>
                  <a:ext uri="{FF2B5EF4-FFF2-40B4-BE49-F238E27FC236}">
                    <a16:creationId xmlns:a16="http://schemas.microsoft.com/office/drawing/2014/main" id="{EAE9AE7A-17F9-7F85-F2F1-B86EA1A6C8E7}"/>
                  </a:ext>
                </a:extLst>
              </p:cNvPr>
              <p:cNvPicPr/>
              <p:nvPr/>
            </p:nvPicPr>
            <p:blipFill>
              <a:blip r:embed="rId4"/>
              <a:stretch>
                <a:fillRect/>
              </a:stretch>
            </p:blipFill>
            <p:spPr>
              <a:xfrm>
                <a:off x="2874240" y="1736668"/>
                <a:ext cx="3940920" cy="551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455052C-A47A-9208-74CC-3540836C8F7F}"/>
                  </a:ext>
                </a:extLst>
              </p14:cNvPr>
              <p14:cNvContentPartPr/>
              <p14:nvPr/>
            </p14:nvContentPartPr>
            <p14:xfrm>
              <a:off x="-1604160" y="1701388"/>
              <a:ext cx="360" cy="360"/>
            </p14:xfrm>
          </p:contentPart>
        </mc:Choice>
        <mc:Fallback xmlns="">
          <p:pic>
            <p:nvPicPr>
              <p:cNvPr id="7" name="Ink 6">
                <a:extLst>
                  <a:ext uri="{FF2B5EF4-FFF2-40B4-BE49-F238E27FC236}">
                    <a16:creationId xmlns:a16="http://schemas.microsoft.com/office/drawing/2014/main" id="{D455052C-A47A-9208-74CC-3540836C8F7F}"/>
                  </a:ext>
                </a:extLst>
              </p:cNvPr>
              <p:cNvPicPr/>
              <p:nvPr/>
            </p:nvPicPr>
            <p:blipFill>
              <a:blip r:embed="rId6"/>
              <a:stretch>
                <a:fillRect/>
              </a:stretch>
            </p:blipFill>
            <p:spPr>
              <a:xfrm>
                <a:off x="-1610280" y="169526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5BE47886-9D54-D4B5-6FF4-EEEE700A44E5}"/>
                  </a:ext>
                </a:extLst>
              </p14:cNvPr>
              <p14:cNvContentPartPr/>
              <p14:nvPr/>
            </p14:nvContentPartPr>
            <p14:xfrm>
              <a:off x="-1210320" y="4458988"/>
              <a:ext cx="360" cy="360"/>
            </p14:xfrm>
          </p:contentPart>
        </mc:Choice>
        <mc:Fallback xmlns="">
          <p:pic>
            <p:nvPicPr>
              <p:cNvPr id="8" name="Ink 7">
                <a:extLst>
                  <a:ext uri="{FF2B5EF4-FFF2-40B4-BE49-F238E27FC236}">
                    <a16:creationId xmlns:a16="http://schemas.microsoft.com/office/drawing/2014/main" id="{5BE47886-9D54-D4B5-6FF4-EEEE700A44E5}"/>
                  </a:ext>
                </a:extLst>
              </p:cNvPr>
              <p:cNvPicPr/>
              <p:nvPr/>
            </p:nvPicPr>
            <p:blipFill>
              <a:blip r:embed="rId6"/>
              <a:stretch>
                <a:fillRect/>
              </a:stretch>
            </p:blipFill>
            <p:spPr>
              <a:xfrm>
                <a:off x="-1216440" y="4452868"/>
                <a:ext cx="12600" cy="12600"/>
              </a:xfrm>
              <a:prstGeom prst="rect">
                <a:avLst/>
              </a:prstGeom>
            </p:spPr>
          </p:pic>
        </mc:Fallback>
      </mc:AlternateContent>
    </p:spTree>
    <p:extLst>
      <p:ext uri="{BB962C8B-B14F-4D97-AF65-F5344CB8AC3E}">
        <p14:creationId xmlns:p14="http://schemas.microsoft.com/office/powerpoint/2010/main" val="30589628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85A8D4-1AB1-B001-5799-EDB4056D999D}"/>
              </a:ext>
            </a:extLst>
          </p:cNvPr>
          <p:cNvSpPr txBox="1"/>
          <p:nvPr/>
        </p:nvSpPr>
        <p:spPr>
          <a:xfrm>
            <a:off x="250874" y="551289"/>
            <a:ext cx="11690252" cy="5755422"/>
          </a:xfrm>
          <a:prstGeom prst="rect">
            <a:avLst/>
          </a:prstGeom>
          <a:noFill/>
        </p:spPr>
        <p:txBody>
          <a:bodyPr wrap="square">
            <a:spAutoFit/>
          </a:bodyPr>
          <a:lstStyle/>
          <a:p>
            <a:r>
              <a:rPr lang="en-US" sz="1600" b="1" dirty="0">
                <a:hlinkClick r:id="rId2"/>
              </a:rPr>
              <a:t>https://www.irs.gov/retirement-plans/self-employed-individuals-calculating-your-own-retirement-plan-contribution-and-deduction</a:t>
            </a:r>
            <a:endParaRPr lang="en-US" sz="1600" b="1" dirty="0"/>
          </a:p>
          <a:p>
            <a:endParaRPr lang="en-US" sz="1600" b="1" dirty="0"/>
          </a:p>
          <a:p>
            <a:r>
              <a:rPr lang="en-US" sz="1600" b="1" dirty="0"/>
              <a:t>Plan compensation for a self-employed individual</a:t>
            </a:r>
          </a:p>
          <a:p>
            <a:r>
              <a:rPr lang="en-US" sz="1600" dirty="0"/>
              <a:t>To calculate your plan compensation, you reduce your net earnings from self-employment by:</a:t>
            </a:r>
          </a:p>
          <a:p>
            <a:pPr>
              <a:buFont typeface="Arial" panose="020B0604020202020204" pitchFamily="34" charset="0"/>
              <a:buChar char="•"/>
            </a:pPr>
            <a:r>
              <a:rPr lang="en-US" sz="1600" dirty="0"/>
              <a:t>the deductible portion of your SE tax from your Form 1040 return, Schedule 1, on the line for deductible part of self-employment tax, and</a:t>
            </a:r>
          </a:p>
          <a:p>
            <a:pPr>
              <a:buFont typeface="Arial" panose="020B0604020202020204" pitchFamily="34" charset="0"/>
              <a:buChar char="•"/>
            </a:pPr>
            <a:r>
              <a:rPr lang="en-US" sz="1600" dirty="0"/>
              <a:t>the amount of your own (not your employees’) retirement plan contribution from your Form 1040 return, Schedule 1, on the line for self-employed SEP, SIMPLE, and qualified plans.</a:t>
            </a:r>
          </a:p>
          <a:p>
            <a:r>
              <a:rPr lang="en-US" sz="1600" dirty="0"/>
              <a:t>You use your plan compensation to calculate the amount of your own contribution/deduction. </a:t>
            </a:r>
            <a:r>
              <a:rPr lang="en-US" sz="1600" b="1" dirty="0"/>
              <a:t>Note </a:t>
            </a:r>
            <a:r>
              <a:rPr lang="en-US" sz="1600" dirty="0"/>
              <a:t>that your plan compensation and the amount of your own plan contribution/deduction depend on each other - to compute one, you need the other (this is a circular calculation). One way to do this is to use a reduced plan contribution rate. You can use the </a:t>
            </a:r>
            <a:r>
              <a:rPr lang="en-US" sz="1600" dirty="0">
                <a:hlinkClick r:id="rId3" tooltip="Publication 560 (2022), Retirement Plans for Small Business"/>
              </a:rPr>
              <a:t>Table and Worksheets for the Self-Employed (Publication 560)</a:t>
            </a:r>
            <a:r>
              <a:rPr lang="en-US" sz="1600" dirty="0"/>
              <a:t> to find the reduced plan contribution rate to calculate the plan contribution and deduction for yourself.</a:t>
            </a:r>
          </a:p>
          <a:p>
            <a:r>
              <a:rPr lang="en-US" sz="1600" b="1" dirty="0"/>
              <a:t>Deducting retirement plan contributions</a:t>
            </a:r>
          </a:p>
          <a:p>
            <a:r>
              <a:rPr lang="en-US" sz="1600" dirty="0"/>
              <a:t>Total limits on plan contributions depend in part on your plan type. See the </a:t>
            </a:r>
            <a:r>
              <a:rPr lang="en-US" sz="1600" dirty="0">
                <a:hlinkClick r:id="rId4" tooltip="Retirement Topics - Contributions"/>
              </a:rPr>
              <a:t>contribution limits</a:t>
            </a:r>
            <a:r>
              <a:rPr lang="en-US" sz="1600" dirty="0"/>
              <a:t> for your plan.</a:t>
            </a:r>
          </a:p>
          <a:p>
            <a:r>
              <a:rPr lang="en-US" sz="1600" dirty="0"/>
              <a:t>A limit applies to the amount of annual compensation you can take into account for determining retirement plan contributions. This limit is $330,000 in 2023, $305,000 in 2022, $290,000 in 2021, $285,000 in 2020 and $280,000 in 2019 and is </a:t>
            </a:r>
            <a:r>
              <a:rPr lang="en-US" sz="1600" dirty="0">
                <a:hlinkClick r:id="rId5" tooltip="COLA Increases for Dollar Limitations on Benefits and Contributions"/>
              </a:rPr>
              <a:t>adjusted annually</a:t>
            </a:r>
            <a:r>
              <a:rPr lang="en-US" sz="1600" dirty="0"/>
              <a:t>. </a:t>
            </a:r>
          </a:p>
          <a:p>
            <a:r>
              <a:rPr lang="en-US" sz="1600" dirty="0"/>
              <a:t>Plan contributions for a self-employed individual are deducted on Form 1040, Schedule 1 (on the line for self-employed SEP, SIMPLE, and qualified plans) and not on the Schedule C. If you made the deduction on Schedule C, or made and deducted more than your allowed plan contribution for yourself, you must amend your Form 1040 tax return and Schedule C.</a:t>
            </a:r>
          </a:p>
          <a:p>
            <a:r>
              <a:rPr lang="en-US" sz="1600" dirty="0"/>
              <a:t>You should amend your Form 1040 tax return and Schedule C if you:</a:t>
            </a:r>
          </a:p>
          <a:p>
            <a:pPr>
              <a:buFont typeface="Arial" panose="020B0604020202020204" pitchFamily="34" charset="0"/>
              <a:buChar char="•"/>
            </a:pPr>
            <a:r>
              <a:rPr lang="en-US" sz="1600" dirty="0"/>
              <a:t>deducted your own plan contribution on Schedule C instead of on Form 1040, Schedule 1, or</a:t>
            </a:r>
          </a:p>
          <a:p>
            <a:pPr>
              <a:buFont typeface="Arial" panose="020B0604020202020204" pitchFamily="34" charset="0"/>
              <a:buChar char="•"/>
            </a:pPr>
            <a:r>
              <a:rPr lang="en-US" sz="1600" dirty="0"/>
              <a:t>made and deducted more than the allowable plan contribution for yourself.</a:t>
            </a:r>
          </a:p>
          <a:p>
            <a:r>
              <a:rPr lang="en-US" sz="1600" dirty="0"/>
              <a:t>If you contributed more for yourself than your plan terms allowed, you should also correct this plan qualification failure by using the IRS </a:t>
            </a:r>
            <a:r>
              <a:rPr lang="en-US" sz="1600" dirty="0">
                <a:hlinkClick r:id="rId6" tooltip="Correcting Plan Errors"/>
              </a:rPr>
              <a:t>correction programs</a:t>
            </a:r>
            <a:r>
              <a:rPr lang="en-US" sz="1600" dirty="0"/>
              <a:t>.</a:t>
            </a:r>
          </a:p>
        </p:txBody>
      </p:sp>
    </p:spTree>
    <p:extLst>
      <p:ext uri="{BB962C8B-B14F-4D97-AF65-F5344CB8AC3E}">
        <p14:creationId xmlns:p14="http://schemas.microsoft.com/office/powerpoint/2010/main" val="19478444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CN" altLang="en-US" dirty="0"/>
              <a:t>企业退休和福利计划的选择</a:t>
            </a:r>
            <a:endParaRPr lang="en-US" dirty="0"/>
          </a:p>
        </p:txBody>
      </p:sp>
      <p:pic>
        <p:nvPicPr>
          <p:cNvPr id="1027" name="Picture 3" descr="C:\Users\Nathan Nianke Ma\AppData\Local\Microsoft\Windows\Temporary Internet Files\Content.IE5\Q6WUTA6W\MC900174351[1].wmf"/>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7053416" y="2186658"/>
            <a:ext cx="1818968" cy="156332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2514600" y="3962400"/>
            <a:ext cx="3429000" cy="923330"/>
          </a:xfrm>
          <a:prstGeom prst="rect">
            <a:avLst/>
          </a:prstGeom>
          <a:noFill/>
        </p:spPr>
        <p:txBody>
          <a:bodyPr wrap="square" rtlCol="0">
            <a:spAutoFit/>
          </a:bodyPr>
          <a:lstStyle/>
          <a:p>
            <a:pPr marL="285750" indent="-285750">
              <a:buFontTx/>
              <a:buChar char="-"/>
            </a:pPr>
            <a:r>
              <a:rPr lang="en-US" dirty="0">
                <a:latin typeface="Tw Cen MT" panose="020B0602020104020603" pitchFamily="34" charset="0"/>
              </a:rPr>
              <a:t>SEP</a:t>
            </a:r>
            <a:r>
              <a:rPr lang="zh-CN" altLang="en-US" dirty="0">
                <a:latin typeface="Tw Cen MT" panose="020B0602020104020603" pitchFamily="34" charset="0"/>
              </a:rPr>
              <a:t>（</a:t>
            </a:r>
            <a:r>
              <a:rPr lang="zh-CN" altLang="en-US" b="0" i="0" dirty="0">
                <a:solidFill>
                  <a:srgbClr val="374151"/>
                </a:solidFill>
                <a:effectLst/>
                <a:latin typeface="Söhne"/>
              </a:rPr>
              <a:t>简易雇员退休金计划）</a:t>
            </a:r>
            <a:endParaRPr lang="en-US" dirty="0">
              <a:latin typeface="Tw Cen MT" panose="020B0602020104020603" pitchFamily="34" charset="0"/>
            </a:endParaRPr>
          </a:p>
          <a:p>
            <a:pPr marL="285750" indent="-285750">
              <a:buFontTx/>
              <a:buChar char="-"/>
            </a:pPr>
            <a:r>
              <a:rPr lang="en-US" dirty="0">
                <a:latin typeface="Tw Cen MT" panose="020B0602020104020603" pitchFamily="34" charset="0"/>
              </a:rPr>
              <a:t>Single K </a:t>
            </a:r>
            <a:r>
              <a:rPr lang="zh-CN" altLang="en-US" dirty="0">
                <a:latin typeface="Tw Cen MT" panose="020B0602020104020603" pitchFamily="34" charset="0"/>
              </a:rPr>
              <a:t>（个人</a:t>
            </a:r>
            <a:r>
              <a:rPr lang="en-US" altLang="zh-CN" dirty="0">
                <a:latin typeface="Tw Cen MT" panose="020B0602020104020603" pitchFamily="34" charset="0"/>
              </a:rPr>
              <a:t>401k</a:t>
            </a:r>
            <a:r>
              <a:rPr lang="zh-CN" altLang="en-US" dirty="0">
                <a:latin typeface="Tw Cen MT" panose="020B0602020104020603" pitchFamily="34" charset="0"/>
              </a:rPr>
              <a:t>计划）</a:t>
            </a:r>
            <a:endParaRPr lang="en-US" dirty="0">
              <a:latin typeface="Tw Cen MT" panose="020B0602020104020603" pitchFamily="34" charset="0"/>
            </a:endParaRPr>
          </a:p>
          <a:p>
            <a:pPr marL="285750" indent="-285750">
              <a:buFontTx/>
              <a:buChar char="-"/>
            </a:pPr>
            <a:r>
              <a:rPr lang="en-US" dirty="0">
                <a:latin typeface="Tw Cen MT" panose="020B0602020104020603" pitchFamily="34" charset="0"/>
              </a:rPr>
              <a:t>Single DB </a:t>
            </a:r>
            <a:r>
              <a:rPr lang="zh-CN" altLang="en-US" dirty="0">
                <a:latin typeface="Tw Cen MT" panose="020B0602020104020603" pitchFamily="34" charset="0"/>
              </a:rPr>
              <a:t>（个人</a:t>
            </a:r>
            <a:r>
              <a:rPr lang="en-US" altLang="zh-CN" dirty="0">
                <a:latin typeface="Tw Cen MT" panose="020B0602020104020603" pitchFamily="34" charset="0"/>
              </a:rPr>
              <a:t>DB</a:t>
            </a:r>
            <a:r>
              <a:rPr lang="zh-CN" altLang="en-US" dirty="0">
                <a:latin typeface="Tw Cen MT" panose="020B0602020104020603" pitchFamily="34" charset="0"/>
              </a:rPr>
              <a:t>计划）</a:t>
            </a:r>
            <a:endParaRPr lang="en-US" dirty="0">
              <a:latin typeface="Tw Cen MT" panose="020B0602020104020603" pitchFamily="34" charset="0"/>
            </a:endParaRPr>
          </a:p>
        </p:txBody>
      </p:sp>
      <p:pic>
        <p:nvPicPr>
          <p:cNvPr id="1032" name="Picture 8" descr="C:\Users\Nathan Nianke Ma\AppData\Local\Microsoft\Windows\Temporary Internet Files\Content.IE5\Q6WUTA6W\MC900438081[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08264" y="2167975"/>
            <a:ext cx="1865218" cy="13843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895600" y="1230005"/>
            <a:ext cx="1752600" cy="830997"/>
          </a:xfrm>
          <a:prstGeom prst="rect">
            <a:avLst/>
          </a:prstGeom>
          <a:noFill/>
        </p:spPr>
        <p:txBody>
          <a:bodyPr wrap="square" rtlCol="0">
            <a:spAutoFit/>
          </a:bodyPr>
          <a:lstStyle/>
          <a:p>
            <a:r>
              <a:rPr lang="zh-CN" altLang="en-US" sz="2400" b="1" dirty="0">
                <a:latin typeface="Tw Cen MT" panose="020B0602020104020603" pitchFamily="34" charset="0"/>
              </a:rPr>
              <a:t>自雇或者无员工企业主</a:t>
            </a:r>
            <a:endParaRPr lang="en-US" sz="2400" b="1" dirty="0">
              <a:latin typeface="Tw Cen MT" panose="020B0602020104020603" pitchFamily="34" charset="0"/>
            </a:endParaRPr>
          </a:p>
        </p:txBody>
      </p:sp>
      <p:sp>
        <p:nvSpPr>
          <p:cNvPr id="14" name="TextBox 13"/>
          <p:cNvSpPr txBox="1"/>
          <p:nvPr/>
        </p:nvSpPr>
        <p:spPr>
          <a:xfrm>
            <a:off x="6705600" y="3657600"/>
            <a:ext cx="5334000" cy="2862322"/>
          </a:xfrm>
          <a:prstGeom prst="rect">
            <a:avLst/>
          </a:prstGeom>
          <a:noFill/>
        </p:spPr>
        <p:txBody>
          <a:bodyPr wrap="square" rtlCol="0">
            <a:spAutoFit/>
          </a:bodyPr>
          <a:lstStyle/>
          <a:p>
            <a:endParaRPr lang="en-US" dirty="0">
              <a:latin typeface="Tw Cen MT" panose="020B0602020104020603" pitchFamily="34" charset="0"/>
            </a:endParaRPr>
          </a:p>
          <a:p>
            <a:pPr marL="285750" indent="-285750">
              <a:buFontTx/>
              <a:buChar char="-"/>
            </a:pPr>
            <a:r>
              <a:rPr lang="en-US" dirty="0">
                <a:latin typeface="Tw Cen MT" panose="020B0602020104020603" pitchFamily="34" charset="0"/>
              </a:rPr>
              <a:t>Simple IRA</a:t>
            </a:r>
            <a:r>
              <a:rPr lang="zh-CN" altLang="en-US" dirty="0">
                <a:latin typeface="Tw Cen MT" panose="020B0602020104020603" pitchFamily="34" charset="0"/>
              </a:rPr>
              <a:t>（</a:t>
            </a:r>
            <a:r>
              <a:rPr lang="zh-CN" altLang="en-US" b="0" i="0" dirty="0">
                <a:solidFill>
                  <a:srgbClr val="374151"/>
                </a:solidFill>
                <a:effectLst/>
                <a:latin typeface="Söhne"/>
              </a:rPr>
              <a:t>储蓄激励配比计划）</a:t>
            </a:r>
            <a:endParaRPr lang="en-US" dirty="0">
              <a:latin typeface="Tw Cen MT" panose="020B0602020104020603" pitchFamily="34" charset="0"/>
            </a:endParaRPr>
          </a:p>
          <a:p>
            <a:pPr marL="285750" indent="-285750">
              <a:buFontTx/>
              <a:buChar char="-"/>
            </a:pPr>
            <a:r>
              <a:rPr lang="en-US" b="1" dirty="0">
                <a:solidFill>
                  <a:srgbClr val="FF0000"/>
                </a:solidFill>
                <a:latin typeface="Tw Cen MT" panose="020B0602020104020603" pitchFamily="34" charset="0"/>
              </a:rPr>
              <a:t>401k </a:t>
            </a:r>
            <a:r>
              <a:rPr lang="zh-CN" altLang="en-US" b="1" dirty="0">
                <a:solidFill>
                  <a:srgbClr val="FF0000"/>
                </a:solidFill>
                <a:latin typeface="Tw Cen MT" panose="020B0602020104020603" pitchFamily="34" charset="0"/>
              </a:rPr>
              <a:t>（</a:t>
            </a:r>
            <a:r>
              <a:rPr lang="en-US" altLang="zh-CN" b="1" dirty="0">
                <a:solidFill>
                  <a:srgbClr val="FF0000"/>
                </a:solidFill>
                <a:latin typeface="Tw Cen MT" panose="020B0602020104020603" pitchFamily="34" charset="0"/>
              </a:rPr>
              <a:t>401k </a:t>
            </a:r>
            <a:r>
              <a:rPr lang="zh-CN" altLang="en-US" b="1" dirty="0">
                <a:solidFill>
                  <a:srgbClr val="FF0000"/>
                </a:solidFill>
                <a:latin typeface="Tw Cen MT" panose="020B0602020104020603" pitchFamily="34" charset="0"/>
              </a:rPr>
              <a:t>退休储蓄计划）</a:t>
            </a:r>
            <a:endParaRPr lang="en-US" b="1" dirty="0">
              <a:solidFill>
                <a:srgbClr val="FF0000"/>
              </a:solidFill>
              <a:latin typeface="Tw Cen MT" panose="020B0602020104020603" pitchFamily="34" charset="0"/>
            </a:endParaRPr>
          </a:p>
          <a:p>
            <a:pPr marL="285750" indent="-285750">
              <a:buFontTx/>
              <a:buChar char="-"/>
            </a:pPr>
            <a:r>
              <a:rPr lang="en-US" b="1" dirty="0">
                <a:solidFill>
                  <a:srgbClr val="FF0000"/>
                </a:solidFill>
                <a:latin typeface="Tw Cen MT" panose="020B0602020104020603" pitchFamily="34" charset="0"/>
              </a:rPr>
              <a:t>Profit Sharing</a:t>
            </a:r>
            <a:r>
              <a:rPr lang="zh-CN" altLang="en-US" b="1" dirty="0">
                <a:solidFill>
                  <a:srgbClr val="FF0000"/>
                </a:solidFill>
                <a:latin typeface="Tw Cen MT" panose="020B0602020104020603" pitchFamily="34" charset="0"/>
              </a:rPr>
              <a:t>（盈利分享退休计划）</a:t>
            </a:r>
            <a:endParaRPr lang="en-US" b="1" dirty="0">
              <a:solidFill>
                <a:srgbClr val="FF0000"/>
              </a:solidFill>
              <a:latin typeface="Tw Cen MT" panose="020B0602020104020603" pitchFamily="34" charset="0"/>
            </a:endParaRPr>
          </a:p>
          <a:p>
            <a:pPr marL="285750" indent="-285750">
              <a:buFontTx/>
              <a:buChar char="-"/>
            </a:pPr>
            <a:r>
              <a:rPr lang="en-US" dirty="0">
                <a:latin typeface="Tw Cen MT" panose="020B0602020104020603" pitchFamily="34" charset="0"/>
              </a:rPr>
              <a:t>Defined Benefit Plan </a:t>
            </a:r>
            <a:r>
              <a:rPr lang="zh-CN" altLang="en-US" dirty="0">
                <a:latin typeface="Tw Cen MT" panose="020B0602020104020603" pitchFamily="34" charset="0"/>
              </a:rPr>
              <a:t>（退休福利计划）</a:t>
            </a:r>
            <a:endParaRPr lang="en-US" dirty="0">
              <a:latin typeface="Tw Cen MT" panose="020B0602020104020603" pitchFamily="34" charset="0"/>
            </a:endParaRPr>
          </a:p>
          <a:p>
            <a:pPr marL="285750" indent="-285750">
              <a:buFontTx/>
              <a:buChar char="-"/>
            </a:pPr>
            <a:r>
              <a:rPr lang="en-US" dirty="0">
                <a:latin typeface="Tw Cen MT" panose="020B0602020104020603" pitchFamily="34" charset="0"/>
              </a:rPr>
              <a:t>Cash Balance Plan </a:t>
            </a:r>
            <a:r>
              <a:rPr lang="zh-CN" altLang="en-US" dirty="0">
                <a:latin typeface="Tw Cen MT" panose="020B0602020104020603" pitchFamily="34" charset="0"/>
              </a:rPr>
              <a:t>（现金余额计划）</a:t>
            </a:r>
            <a:endParaRPr lang="en-US" dirty="0">
              <a:latin typeface="Tw Cen MT" panose="020B0602020104020603" pitchFamily="34" charset="0"/>
            </a:endParaRPr>
          </a:p>
          <a:p>
            <a:pPr marL="285750" indent="-285750">
              <a:buFontTx/>
              <a:buChar char="-"/>
            </a:pPr>
            <a:r>
              <a:rPr lang="en-US" dirty="0">
                <a:latin typeface="Tw Cen MT" panose="020B0602020104020603" pitchFamily="34" charset="0"/>
              </a:rPr>
              <a:t>NQDCs </a:t>
            </a:r>
            <a:r>
              <a:rPr lang="zh-CN" altLang="en-US" dirty="0">
                <a:latin typeface="Tw Cen MT" panose="020B0602020104020603" pitchFamily="34" charset="0"/>
              </a:rPr>
              <a:t>（递延报酬计划）</a:t>
            </a:r>
            <a:endParaRPr lang="en-US" altLang="zh-CN" dirty="0">
              <a:latin typeface="Tw Cen MT" panose="020B0602020104020603" pitchFamily="34" charset="0"/>
            </a:endParaRPr>
          </a:p>
          <a:p>
            <a:pPr marL="285750" indent="-285750">
              <a:buFontTx/>
              <a:buChar char="-"/>
            </a:pPr>
            <a:r>
              <a:rPr lang="en-US" altLang="zh-CN" dirty="0">
                <a:latin typeface="Tw Cen MT" panose="020B0602020104020603" pitchFamily="34" charset="0"/>
              </a:rPr>
              <a:t>Executive Bonus Life </a:t>
            </a:r>
            <a:r>
              <a:rPr lang="zh-CN" altLang="en-US" dirty="0">
                <a:latin typeface="Tw Cen MT" panose="020B0602020104020603" pitchFamily="34" charset="0"/>
              </a:rPr>
              <a:t>（高管保险计划）</a:t>
            </a:r>
            <a:endParaRPr lang="en-US" altLang="zh-CN" dirty="0">
              <a:latin typeface="Tw Cen MT" panose="020B0602020104020603" pitchFamily="34" charset="0"/>
            </a:endParaRPr>
          </a:p>
          <a:p>
            <a:pPr marL="285750" indent="-285750">
              <a:buFontTx/>
              <a:buChar char="-"/>
            </a:pPr>
            <a:r>
              <a:rPr lang="en-US" altLang="zh-CN" dirty="0">
                <a:latin typeface="Tw Cen MT" panose="020B0602020104020603" pitchFamily="34" charset="0"/>
              </a:rPr>
              <a:t>Key Person Life with Buy-Sell Agreement </a:t>
            </a:r>
            <a:r>
              <a:rPr lang="zh-CN" altLang="en-US" dirty="0">
                <a:latin typeface="Tw Cen MT" panose="020B0602020104020603" pitchFamily="34" charset="0"/>
              </a:rPr>
              <a:t>（关键人保险和买卖协议）</a:t>
            </a:r>
            <a:endParaRPr lang="en-US" dirty="0">
              <a:latin typeface="Tw Cen MT" panose="020B0602020104020603" pitchFamily="34" charset="0"/>
            </a:endParaRPr>
          </a:p>
        </p:txBody>
      </p:sp>
      <p:sp>
        <p:nvSpPr>
          <p:cNvPr id="15" name="TextBox 14"/>
          <p:cNvSpPr txBox="1"/>
          <p:nvPr/>
        </p:nvSpPr>
        <p:spPr>
          <a:xfrm>
            <a:off x="6858000" y="1369237"/>
            <a:ext cx="2362200" cy="461665"/>
          </a:xfrm>
          <a:prstGeom prst="rect">
            <a:avLst/>
          </a:prstGeom>
          <a:noFill/>
        </p:spPr>
        <p:txBody>
          <a:bodyPr wrap="square" rtlCol="0">
            <a:spAutoFit/>
          </a:bodyPr>
          <a:lstStyle/>
          <a:p>
            <a:r>
              <a:rPr lang="zh-CN" altLang="en-US" sz="2400" b="1" dirty="0">
                <a:latin typeface="Tw Cen MT" panose="020B0602020104020603" pitchFamily="34" charset="0"/>
              </a:rPr>
              <a:t>有员工的企业主</a:t>
            </a:r>
            <a:endParaRPr lang="en-US" sz="2400" b="1" dirty="0">
              <a:latin typeface="Tw Cen MT" panose="020B0602020104020603" pitchFamily="34" charset="0"/>
            </a:endParaRPr>
          </a:p>
        </p:txBody>
      </p:sp>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671D5778-82EA-DCF1-9119-0CD8FA035772}"/>
                  </a:ext>
                </a:extLst>
              </p14:cNvPr>
              <p14:cNvContentPartPr/>
              <p14:nvPr/>
            </p14:nvContentPartPr>
            <p14:xfrm>
              <a:off x="2122920" y="3782548"/>
              <a:ext cx="4012920" cy="1227240"/>
            </p14:xfrm>
          </p:contentPart>
        </mc:Choice>
        <mc:Fallback xmlns="">
          <p:pic>
            <p:nvPicPr>
              <p:cNvPr id="3" name="Ink 2">
                <a:extLst>
                  <a:ext uri="{FF2B5EF4-FFF2-40B4-BE49-F238E27FC236}">
                    <a16:creationId xmlns:a16="http://schemas.microsoft.com/office/drawing/2014/main" id="{671D5778-82EA-DCF1-9119-0CD8FA035772}"/>
                  </a:ext>
                </a:extLst>
              </p:cNvPr>
              <p:cNvPicPr/>
              <p:nvPr/>
            </p:nvPicPr>
            <p:blipFill>
              <a:blip r:embed="rId6"/>
              <a:stretch>
                <a:fillRect/>
              </a:stretch>
            </p:blipFill>
            <p:spPr>
              <a:xfrm>
                <a:off x="2116800" y="3776428"/>
                <a:ext cx="4025160" cy="1239480"/>
              </a:xfrm>
              <a:prstGeom prst="rect">
                <a:avLst/>
              </a:prstGeom>
            </p:spPr>
          </p:pic>
        </mc:Fallback>
      </mc:AlternateContent>
      <p:grpSp>
        <p:nvGrpSpPr>
          <p:cNvPr id="18" name="Group 17">
            <a:extLst>
              <a:ext uri="{FF2B5EF4-FFF2-40B4-BE49-F238E27FC236}">
                <a16:creationId xmlns:a16="http://schemas.microsoft.com/office/drawing/2014/main" id="{E9F8CDD5-E547-9908-CD41-B77C3E498AE8}"/>
              </a:ext>
            </a:extLst>
          </p:cNvPr>
          <p:cNvGrpSpPr/>
          <p:nvPr/>
        </p:nvGrpSpPr>
        <p:grpSpPr>
          <a:xfrm>
            <a:off x="1420920" y="5133988"/>
            <a:ext cx="1265760" cy="619200"/>
            <a:chOff x="1420920" y="5133988"/>
            <a:chExt cx="1265760" cy="619200"/>
          </a:xfrm>
        </p:grpSpPr>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5F5FFE19-CDB9-6006-D20D-B0B6E14DB165}"/>
                    </a:ext>
                  </a:extLst>
                </p14:cNvPr>
                <p14:cNvContentPartPr/>
                <p14:nvPr/>
              </p14:nvContentPartPr>
              <p14:xfrm>
                <a:off x="1716120" y="5247028"/>
                <a:ext cx="70920" cy="434880"/>
              </p14:xfrm>
            </p:contentPart>
          </mc:Choice>
          <mc:Fallback xmlns="">
            <p:pic>
              <p:nvPicPr>
                <p:cNvPr id="4" name="Ink 3">
                  <a:extLst>
                    <a:ext uri="{FF2B5EF4-FFF2-40B4-BE49-F238E27FC236}">
                      <a16:creationId xmlns:a16="http://schemas.microsoft.com/office/drawing/2014/main" id="{5F5FFE19-CDB9-6006-D20D-B0B6E14DB165}"/>
                    </a:ext>
                  </a:extLst>
                </p:cNvPr>
                <p:cNvPicPr/>
                <p:nvPr/>
              </p:nvPicPr>
              <p:blipFill>
                <a:blip r:embed="rId8"/>
                <a:stretch>
                  <a:fillRect/>
                </a:stretch>
              </p:blipFill>
              <p:spPr>
                <a:xfrm>
                  <a:off x="1710000" y="5240908"/>
                  <a:ext cx="83160" cy="447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A9F0B245-F31A-3E6F-846B-5DE9EE36B180}"/>
                    </a:ext>
                  </a:extLst>
                </p14:cNvPr>
                <p14:cNvContentPartPr/>
                <p14:nvPr/>
              </p14:nvContentPartPr>
              <p14:xfrm>
                <a:off x="1462320" y="5133988"/>
                <a:ext cx="24120" cy="38520"/>
              </p14:xfrm>
            </p:contentPart>
          </mc:Choice>
          <mc:Fallback xmlns="">
            <p:pic>
              <p:nvPicPr>
                <p:cNvPr id="5" name="Ink 4">
                  <a:extLst>
                    <a:ext uri="{FF2B5EF4-FFF2-40B4-BE49-F238E27FC236}">
                      <a16:creationId xmlns:a16="http://schemas.microsoft.com/office/drawing/2014/main" id="{A9F0B245-F31A-3E6F-846B-5DE9EE36B180}"/>
                    </a:ext>
                  </a:extLst>
                </p:cNvPr>
                <p:cNvPicPr/>
                <p:nvPr/>
              </p:nvPicPr>
              <p:blipFill>
                <a:blip r:embed="rId10"/>
                <a:stretch>
                  <a:fillRect/>
                </a:stretch>
              </p:blipFill>
              <p:spPr>
                <a:xfrm>
                  <a:off x="1456200" y="5127868"/>
                  <a:ext cx="363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9005B1F9-A04A-75A9-34F6-FC1E8DE003AC}"/>
                    </a:ext>
                  </a:extLst>
                </p14:cNvPr>
                <p14:cNvContentPartPr/>
                <p14:nvPr/>
              </p14:nvContentPartPr>
              <p14:xfrm>
                <a:off x="1420920" y="5287348"/>
                <a:ext cx="649800" cy="411120"/>
              </p14:xfrm>
            </p:contentPart>
          </mc:Choice>
          <mc:Fallback xmlns="">
            <p:pic>
              <p:nvPicPr>
                <p:cNvPr id="6" name="Ink 5">
                  <a:extLst>
                    <a:ext uri="{FF2B5EF4-FFF2-40B4-BE49-F238E27FC236}">
                      <a16:creationId xmlns:a16="http://schemas.microsoft.com/office/drawing/2014/main" id="{9005B1F9-A04A-75A9-34F6-FC1E8DE003AC}"/>
                    </a:ext>
                  </a:extLst>
                </p:cNvPr>
                <p:cNvPicPr/>
                <p:nvPr/>
              </p:nvPicPr>
              <p:blipFill>
                <a:blip r:embed="rId12"/>
                <a:stretch>
                  <a:fillRect/>
                </a:stretch>
              </p:blipFill>
              <p:spPr>
                <a:xfrm>
                  <a:off x="1414800" y="5281228"/>
                  <a:ext cx="662040" cy="423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43792859-8AB7-A06C-93D6-271E25F0F196}"/>
                    </a:ext>
                  </a:extLst>
                </p14:cNvPr>
                <p14:cNvContentPartPr/>
                <p14:nvPr/>
              </p14:nvContentPartPr>
              <p14:xfrm>
                <a:off x="2137680" y="5275108"/>
                <a:ext cx="43920" cy="389880"/>
              </p14:xfrm>
            </p:contentPart>
          </mc:Choice>
          <mc:Fallback xmlns="">
            <p:pic>
              <p:nvPicPr>
                <p:cNvPr id="8" name="Ink 7">
                  <a:extLst>
                    <a:ext uri="{FF2B5EF4-FFF2-40B4-BE49-F238E27FC236}">
                      <a16:creationId xmlns:a16="http://schemas.microsoft.com/office/drawing/2014/main" id="{43792859-8AB7-A06C-93D6-271E25F0F196}"/>
                    </a:ext>
                  </a:extLst>
                </p:cNvPr>
                <p:cNvPicPr/>
                <p:nvPr/>
              </p:nvPicPr>
              <p:blipFill>
                <a:blip r:embed="rId14"/>
                <a:stretch>
                  <a:fillRect/>
                </a:stretch>
              </p:blipFill>
              <p:spPr>
                <a:xfrm>
                  <a:off x="2131560" y="5268988"/>
                  <a:ext cx="5616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9" name="Ink 8">
                  <a:extLst>
                    <a:ext uri="{FF2B5EF4-FFF2-40B4-BE49-F238E27FC236}">
                      <a16:creationId xmlns:a16="http://schemas.microsoft.com/office/drawing/2014/main" id="{43D3796D-E3AB-661D-1F27-F51381C3DE73}"/>
                    </a:ext>
                  </a:extLst>
                </p14:cNvPr>
                <p14:cNvContentPartPr/>
                <p14:nvPr/>
              </p14:nvContentPartPr>
              <p14:xfrm>
                <a:off x="2152080" y="5259988"/>
                <a:ext cx="311760" cy="425520"/>
              </p14:xfrm>
            </p:contentPart>
          </mc:Choice>
          <mc:Fallback xmlns="">
            <p:pic>
              <p:nvPicPr>
                <p:cNvPr id="9" name="Ink 8">
                  <a:extLst>
                    <a:ext uri="{FF2B5EF4-FFF2-40B4-BE49-F238E27FC236}">
                      <a16:creationId xmlns:a16="http://schemas.microsoft.com/office/drawing/2014/main" id="{43D3796D-E3AB-661D-1F27-F51381C3DE73}"/>
                    </a:ext>
                  </a:extLst>
                </p:cNvPr>
                <p:cNvPicPr/>
                <p:nvPr/>
              </p:nvPicPr>
              <p:blipFill>
                <a:blip r:embed="rId16"/>
                <a:stretch>
                  <a:fillRect/>
                </a:stretch>
              </p:blipFill>
              <p:spPr>
                <a:xfrm>
                  <a:off x="2145960" y="5253868"/>
                  <a:ext cx="324000" cy="437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FF787330-F708-D19A-1D42-52B879107573}"/>
                    </a:ext>
                  </a:extLst>
                </p14:cNvPr>
                <p14:cNvContentPartPr/>
                <p14:nvPr/>
              </p14:nvContentPartPr>
              <p14:xfrm>
                <a:off x="2672640" y="5584348"/>
                <a:ext cx="360" cy="360"/>
              </p14:xfrm>
            </p:contentPart>
          </mc:Choice>
          <mc:Fallback xmlns="">
            <p:pic>
              <p:nvPicPr>
                <p:cNvPr id="12" name="Ink 11">
                  <a:extLst>
                    <a:ext uri="{FF2B5EF4-FFF2-40B4-BE49-F238E27FC236}">
                      <a16:creationId xmlns:a16="http://schemas.microsoft.com/office/drawing/2014/main" id="{FF787330-F708-D19A-1D42-52B879107573}"/>
                    </a:ext>
                  </a:extLst>
                </p:cNvPr>
                <p:cNvPicPr/>
                <p:nvPr/>
              </p:nvPicPr>
              <p:blipFill>
                <a:blip r:embed="rId18"/>
                <a:stretch>
                  <a:fillRect/>
                </a:stretch>
              </p:blipFill>
              <p:spPr>
                <a:xfrm>
                  <a:off x="2666520" y="557822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7" name="Ink 16">
                  <a:extLst>
                    <a:ext uri="{FF2B5EF4-FFF2-40B4-BE49-F238E27FC236}">
                      <a16:creationId xmlns:a16="http://schemas.microsoft.com/office/drawing/2014/main" id="{ED0E5CF5-2CC3-2850-9902-AFF3B703388A}"/>
                    </a:ext>
                  </a:extLst>
                </p14:cNvPr>
                <p14:cNvContentPartPr/>
                <p14:nvPr/>
              </p14:nvContentPartPr>
              <p14:xfrm>
                <a:off x="2686320" y="5747428"/>
                <a:ext cx="360" cy="5760"/>
              </p14:xfrm>
            </p:contentPart>
          </mc:Choice>
          <mc:Fallback xmlns="">
            <p:pic>
              <p:nvPicPr>
                <p:cNvPr id="17" name="Ink 16">
                  <a:extLst>
                    <a:ext uri="{FF2B5EF4-FFF2-40B4-BE49-F238E27FC236}">
                      <a16:creationId xmlns:a16="http://schemas.microsoft.com/office/drawing/2014/main" id="{ED0E5CF5-2CC3-2850-9902-AFF3B703388A}"/>
                    </a:ext>
                  </a:extLst>
                </p:cNvPr>
                <p:cNvPicPr/>
                <p:nvPr/>
              </p:nvPicPr>
              <p:blipFill>
                <a:blip r:embed="rId20"/>
                <a:stretch>
                  <a:fillRect/>
                </a:stretch>
              </p:blipFill>
              <p:spPr>
                <a:xfrm>
                  <a:off x="2680200" y="5741308"/>
                  <a:ext cx="12600" cy="18000"/>
                </a:xfrm>
                <a:prstGeom prst="rect">
                  <a:avLst/>
                </a:prstGeom>
              </p:spPr>
            </p:pic>
          </mc:Fallback>
        </mc:AlternateContent>
      </p:grpSp>
    </p:spTree>
    <p:extLst>
      <p:ext uri="{BB962C8B-B14F-4D97-AF65-F5344CB8AC3E}">
        <p14:creationId xmlns:p14="http://schemas.microsoft.com/office/powerpoint/2010/main" val="200822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2D2A9-B00D-47CF-A296-748EE9E350EE}"/>
              </a:ext>
            </a:extLst>
          </p:cNvPr>
          <p:cNvSpPr>
            <a:spLocks noGrp="1"/>
          </p:cNvSpPr>
          <p:nvPr>
            <p:ph type="title"/>
          </p:nvPr>
        </p:nvSpPr>
        <p:spPr>
          <a:xfrm>
            <a:off x="711200" y="0"/>
            <a:ext cx="8596668" cy="1320800"/>
          </a:xfrm>
        </p:spPr>
        <p:txBody>
          <a:bodyPr>
            <a:normAutofit/>
          </a:bodyPr>
          <a:lstStyle/>
          <a:p>
            <a:r>
              <a:rPr lang="zh-CN" altLang="en-US" sz="3200" dirty="0"/>
              <a:t>什么样的收入可以计算入退休账户（必须是劳务收入）</a:t>
            </a:r>
            <a:endParaRPr lang="en-US" sz="3200" dirty="0"/>
          </a:p>
        </p:txBody>
      </p:sp>
      <p:graphicFrame>
        <p:nvGraphicFramePr>
          <p:cNvPr id="4" name="Table 3">
            <a:extLst>
              <a:ext uri="{FF2B5EF4-FFF2-40B4-BE49-F238E27FC236}">
                <a16:creationId xmlns:a16="http://schemas.microsoft.com/office/drawing/2014/main" id="{764AE7EE-B3EF-4F7A-899B-14E0D2729759}"/>
              </a:ext>
            </a:extLst>
          </p:cNvPr>
          <p:cNvGraphicFramePr>
            <a:graphicFrameLocks noGrp="1"/>
          </p:cNvGraphicFramePr>
          <p:nvPr/>
        </p:nvGraphicFramePr>
        <p:xfrm>
          <a:off x="711200" y="983673"/>
          <a:ext cx="10668000" cy="3662247"/>
        </p:xfrm>
        <a:graphic>
          <a:graphicData uri="http://schemas.openxmlformats.org/drawingml/2006/table">
            <a:tbl>
              <a:tblPr firstRow="1" bandRow="1">
                <a:tableStyleId>{5C22544A-7EE6-4342-B048-85BDC9FD1C3A}</a:tableStyleId>
              </a:tblPr>
              <a:tblGrid>
                <a:gridCol w="3556000">
                  <a:extLst>
                    <a:ext uri="{9D8B030D-6E8A-4147-A177-3AD203B41FA5}">
                      <a16:colId xmlns:a16="http://schemas.microsoft.com/office/drawing/2014/main" val="20000"/>
                    </a:ext>
                  </a:extLst>
                </a:gridCol>
                <a:gridCol w="3556000">
                  <a:extLst>
                    <a:ext uri="{9D8B030D-6E8A-4147-A177-3AD203B41FA5}">
                      <a16:colId xmlns:a16="http://schemas.microsoft.com/office/drawing/2014/main" val="20001"/>
                    </a:ext>
                  </a:extLst>
                </a:gridCol>
                <a:gridCol w="3556000">
                  <a:extLst>
                    <a:ext uri="{9D8B030D-6E8A-4147-A177-3AD203B41FA5}">
                      <a16:colId xmlns:a16="http://schemas.microsoft.com/office/drawing/2014/main" val="20002"/>
                    </a:ext>
                  </a:extLst>
                </a:gridCol>
              </a:tblGrid>
              <a:tr h="772131">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1" i="0" dirty="0">
                          <a:latin typeface="Segoe UI Semilight"/>
                        </a:rPr>
                        <a:t>Compensation</a:t>
                      </a:r>
                      <a:r>
                        <a:rPr lang="en-US" sz="2400" b="1" i="0" baseline="0" dirty="0">
                          <a:latin typeface="Segoe UI Semilight"/>
                        </a:rPr>
                        <a:t> Quick Reference Chart</a:t>
                      </a:r>
                      <a:endParaRPr lang="en-US" sz="2400" b="1" i="0" dirty="0">
                        <a:latin typeface="Segoe UI Semilight"/>
                      </a:endParaRPr>
                    </a:p>
                    <a:p>
                      <a:endParaRPr lang="en-US" sz="1900" dirty="0">
                        <a:latin typeface="Arial"/>
                      </a:endParaRPr>
                    </a:p>
                  </a:txBody>
                  <a:tcPr marL="121920" marR="121920" marT="60945" marB="60945">
                    <a:solidFill>
                      <a:srgbClr val="25448E"/>
                    </a:solid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94339">
                <a:tc>
                  <a:txBody>
                    <a:bodyPr/>
                    <a:lstStyle/>
                    <a:p>
                      <a:r>
                        <a:rPr lang="en-US" sz="1900" b="1" i="0" dirty="0">
                          <a:solidFill>
                            <a:schemeClr val="bg1"/>
                          </a:solidFill>
                          <a:latin typeface="Segoe UI Semilight" pitchFamily="34" charset="0"/>
                          <a:cs typeface="Segoe UI Semilight" pitchFamily="34" charset="0"/>
                        </a:rPr>
                        <a:t>Entity Type</a:t>
                      </a:r>
                    </a:p>
                  </a:txBody>
                  <a:tcPr marL="121920" marR="121920" marT="60945" marB="60945">
                    <a:solidFill>
                      <a:srgbClr val="82939B"/>
                    </a:solidFill>
                  </a:tcPr>
                </a:tc>
                <a:tc>
                  <a:txBody>
                    <a:bodyPr/>
                    <a:lstStyle/>
                    <a:p>
                      <a:r>
                        <a:rPr lang="en-US" sz="1900" b="1" i="0" dirty="0">
                          <a:solidFill>
                            <a:srgbClr val="FF0000"/>
                          </a:solidFill>
                          <a:latin typeface="Segoe UI Semilight" pitchFamily="34" charset="0"/>
                          <a:cs typeface="Segoe UI Semilight" pitchFamily="34" charset="0"/>
                        </a:rPr>
                        <a:t>Source of Income</a:t>
                      </a:r>
                    </a:p>
                  </a:txBody>
                  <a:tcPr marL="121920" marR="121920" marT="60945" marB="60945">
                    <a:solidFill>
                      <a:srgbClr val="82939B"/>
                    </a:solidFill>
                  </a:tcPr>
                </a:tc>
                <a:tc>
                  <a:txBody>
                    <a:bodyPr/>
                    <a:lstStyle/>
                    <a:p>
                      <a:r>
                        <a:rPr lang="en-US" sz="1900" b="1" i="0" dirty="0">
                          <a:solidFill>
                            <a:srgbClr val="FF0000"/>
                          </a:solidFill>
                          <a:latin typeface="Segoe UI Semilight" pitchFamily="34" charset="0"/>
                          <a:cs typeface="Segoe UI Semilight" pitchFamily="34" charset="0"/>
                        </a:rPr>
                        <a:t>Compensation for Plan</a:t>
                      </a:r>
                    </a:p>
                  </a:txBody>
                  <a:tcPr marL="121920" marR="121920" marT="60945" marB="60945">
                    <a:solidFill>
                      <a:srgbClr val="82939B"/>
                    </a:solidFill>
                  </a:tcPr>
                </a:tc>
                <a:extLst>
                  <a:ext uri="{0D108BD9-81ED-4DB2-BD59-A6C34878D82A}">
                    <a16:rowId xmlns:a16="http://schemas.microsoft.com/office/drawing/2014/main" val="10001"/>
                  </a:ext>
                </a:extLst>
              </a:tr>
              <a:tr h="494339">
                <a:tc>
                  <a:txBody>
                    <a:bodyPr/>
                    <a:lstStyle/>
                    <a:p>
                      <a:r>
                        <a:rPr lang="en-US" sz="1900" dirty="0">
                          <a:latin typeface="Segoe UI Semilight" pitchFamily="34" charset="0"/>
                          <a:cs typeface="Segoe UI Semilight" pitchFamily="34" charset="0"/>
                        </a:rPr>
                        <a:t>Corporation</a:t>
                      </a:r>
                    </a:p>
                  </a:txBody>
                  <a:tcPr marL="121920" marR="121920" marT="60945" marB="60945">
                    <a:solidFill>
                      <a:srgbClr val="DBDBDB"/>
                    </a:solidFill>
                  </a:tcPr>
                </a:tc>
                <a:tc>
                  <a:txBody>
                    <a:bodyPr/>
                    <a:lstStyle/>
                    <a:p>
                      <a:r>
                        <a:rPr lang="en-US" sz="1900" dirty="0">
                          <a:latin typeface="Segoe UI Semilight" pitchFamily="34" charset="0"/>
                          <a:cs typeface="Segoe UI Semilight" pitchFamily="34" charset="0"/>
                        </a:rPr>
                        <a:t>W-2 Income</a:t>
                      </a:r>
                    </a:p>
                  </a:txBody>
                  <a:tcPr marL="121920" marR="121920" marT="60945" marB="60945">
                    <a:solidFill>
                      <a:srgbClr val="DBDBDB"/>
                    </a:solidFill>
                  </a:tcPr>
                </a:tc>
                <a:tc>
                  <a:txBody>
                    <a:bodyPr/>
                    <a:lstStyle/>
                    <a:p>
                      <a:r>
                        <a:rPr lang="en-US" sz="1900" dirty="0">
                          <a:latin typeface="Segoe UI Semilight" pitchFamily="34" charset="0"/>
                          <a:cs typeface="Segoe UI Semilight" pitchFamily="34" charset="0"/>
                        </a:rPr>
                        <a:t>W-2</a:t>
                      </a:r>
                      <a:r>
                        <a:rPr lang="en-US" sz="1900" baseline="0" dirty="0">
                          <a:latin typeface="Segoe UI Semilight" pitchFamily="34" charset="0"/>
                          <a:cs typeface="Segoe UI Semilight" pitchFamily="34" charset="0"/>
                        </a:rPr>
                        <a:t> Income</a:t>
                      </a:r>
                      <a:endParaRPr lang="en-US" sz="1900" dirty="0">
                        <a:latin typeface="Segoe UI Semilight" pitchFamily="34" charset="0"/>
                        <a:cs typeface="Segoe UI Semilight" pitchFamily="34" charset="0"/>
                      </a:endParaRPr>
                    </a:p>
                  </a:txBody>
                  <a:tcPr marL="121920" marR="121920" marT="60945" marB="60945">
                    <a:solidFill>
                      <a:srgbClr val="DBDBDB"/>
                    </a:solidFill>
                  </a:tcPr>
                </a:tc>
                <a:extLst>
                  <a:ext uri="{0D108BD9-81ED-4DB2-BD59-A6C34878D82A}">
                    <a16:rowId xmlns:a16="http://schemas.microsoft.com/office/drawing/2014/main" val="10002"/>
                  </a:ext>
                </a:extLst>
              </a:tr>
              <a:tr h="6908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a:latin typeface="Segoe UI Semilight" pitchFamily="34" charset="0"/>
                          <a:cs typeface="Segoe UI Semilight" pitchFamily="34" charset="0"/>
                        </a:rPr>
                        <a:t>S-Corporation</a:t>
                      </a:r>
                    </a:p>
                    <a:p>
                      <a:endParaRPr lang="en-US" sz="1900" dirty="0">
                        <a:latin typeface="Segoe UI Semilight" pitchFamily="34" charset="0"/>
                        <a:cs typeface="Segoe UI Semilight" pitchFamily="34" charset="0"/>
                      </a:endParaRPr>
                    </a:p>
                  </a:txBody>
                  <a:tcPr marL="121920" marR="121920" marT="60945" marB="60945">
                    <a:solidFill>
                      <a:srgbClr val="DBDBDB"/>
                    </a:solidFill>
                  </a:tcPr>
                </a:tc>
                <a:tc>
                  <a:txBody>
                    <a:bodyPr/>
                    <a:lstStyle/>
                    <a:p>
                      <a:r>
                        <a:rPr lang="en-US" sz="1900" dirty="0">
                          <a:latin typeface="Segoe UI Semilight" pitchFamily="34" charset="0"/>
                          <a:cs typeface="Segoe UI Semilight" pitchFamily="34" charset="0"/>
                        </a:rPr>
                        <a:t>W-2 + Schedule K-1</a:t>
                      </a:r>
                    </a:p>
                  </a:txBody>
                  <a:tcPr marL="121920" marR="121920" marT="60945" marB="60945">
                    <a:solidFill>
                      <a:srgbClr val="DBDBDB"/>
                    </a:solidFill>
                  </a:tcPr>
                </a:tc>
                <a:tc>
                  <a:txBody>
                    <a:bodyPr/>
                    <a:lstStyle/>
                    <a:p>
                      <a:r>
                        <a:rPr lang="en-US" sz="1900" dirty="0">
                          <a:latin typeface="Segoe UI Semilight" pitchFamily="34" charset="0"/>
                          <a:cs typeface="Segoe UI Semilight" pitchFamily="34" charset="0"/>
                        </a:rPr>
                        <a:t>W-2 Income only</a:t>
                      </a:r>
                    </a:p>
                  </a:txBody>
                  <a:tcPr marL="121920" marR="121920" marT="60945" marB="60945">
                    <a:solidFill>
                      <a:srgbClr val="DBDBDB"/>
                    </a:solidFill>
                  </a:tcPr>
                </a:tc>
                <a:extLst>
                  <a:ext uri="{0D108BD9-81ED-4DB2-BD59-A6C34878D82A}">
                    <a16:rowId xmlns:a16="http://schemas.microsoft.com/office/drawing/2014/main" val="10003"/>
                  </a:ext>
                </a:extLst>
              </a:tr>
              <a:tr h="494339">
                <a:tc>
                  <a:txBody>
                    <a:bodyPr/>
                    <a:lstStyle/>
                    <a:p>
                      <a:r>
                        <a:rPr lang="en-US" sz="1900" dirty="0">
                          <a:latin typeface="Segoe UI Semilight" pitchFamily="34" charset="0"/>
                          <a:cs typeface="Segoe UI Semilight" pitchFamily="34" charset="0"/>
                        </a:rPr>
                        <a:t>Sole Proprietorship</a:t>
                      </a:r>
                    </a:p>
                  </a:txBody>
                  <a:tcPr marL="121920" marR="121920" marT="60945" marB="60945">
                    <a:solidFill>
                      <a:srgbClr val="DBDBDB"/>
                    </a:solidFill>
                  </a:tcPr>
                </a:tc>
                <a:tc>
                  <a:txBody>
                    <a:bodyPr/>
                    <a:lstStyle/>
                    <a:p>
                      <a:r>
                        <a:rPr lang="en-US" sz="1900" dirty="0">
                          <a:latin typeface="Segoe UI Semilight" pitchFamily="34" charset="0"/>
                          <a:cs typeface="Segoe UI Semilight" pitchFamily="34" charset="0"/>
                        </a:rPr>
                        <a:t>Schedule C (net profit)</a:t>
                      </a:r>
                    </a:p>
                  </a:txBody>
                  <a:tcPr marL="121920" marR="121920" marT="60945" marB="60945">
                    <a:solidFill>
                      <a:srgbClr val="DBDBDB"/>
                    </a:solidFill>
                  </a:tcPr>
                </a:tc>
                <a:tc>
                  <a:txBody>
                    <a:bodyPr/>
                    <a:lstStyle/>
                    <a:p>
                      <a:r>
                        <a:rPr lang="en-US" sz="1900" dirty="0">
                          <a:latin typeface="Segoe UI Semilight" pitchFamily="34" charset="0"/>
                          <a:cs typeface="Segoe UI Semilight" pitchFamily="34" charset="0"/>
                        </a:rPr>
                        <a:t>Earned Income (calculate)*</a:t>
                      </a:r>
                    </a:p>
                  </a:txBody>
                  <a:tcPr marL="121920" marR="121920" marT="60945" marB="60945">
                    <a:solidFill>
                      <a:srgbClr val="DBDBDB"/>
                    </a:solidFill>
                  </a:tcPr>
                </a:tc>
                <a:extLst>
                  <a:ext uri="{0D108BD9-81ED-4DB2-BD59-A6C34878D82A}">
                    <a16:rowId xmlns:a16="http://schemas.microsoft.com/office/drawing/2014/main" val="10004"/>
                  </a:ext>
                </a:extLst>
              </a:tr>
              <a:tr h="690851">
                <a:tc>
                  <a:txBody>
                    <a:bodyPr/>
                    <a:lstStyle/>
                    <a:p>
                      <a:r>
                        <a:rPr lang="en-US" sz="1900" dirty="0">
                          <a:latin typeface="Segoe UI Semilight" pitchFamily="34" charset="0"/>
                          <a:cs typeface="Segoe UI Semilight" pitchFamily="34" charset="0"/>
                        </a:rPr>
                        <a:t>Partnership</a:t>
                      </a:r>
                    </a:p>
                  </a:txBody>
                  <a:tcPr marL="121920" marR="121920" marT="60945" marB="60945">
                    <a:solidFill>
                      <a:srgbClr val="DBDBDB"/>
                    </a:solidFill>
                  </a:tcPr>
                </a:tc>
                <a:tc>
                  <a:txBody>
                    <a:bodyPr/>
                    <a:lstStyle/>
                    <a:p>
                      <a:r>
                        <a:rPr lang="en-US" sz="1900" dirty="0">
                          <a:latin typeface="Segoe UI Semilight" pitchFamily="34" charset="0"/>
                          <a:cs typeface="Segoe UI Semilight" pitchFamily="34" charset="0"/>
                        </a:rPr>
                        <a:t>Schedule</a:t>
                      </a:r>
                      <a:r>
                        <a:rPr lang="en-US" sz="1900" baseline="0" dirty="0">
                          <a:latin typeface="Segoe UI Semilight" pitchFamily="34" charset="0"/>
                          <a:cs typeface="Segoe UI Semilight" pitchFamily="34" charset="0"/>
                        </a:rPr>
                        <a:t> K-1 (net profit)</a:t>
                      </a:r>
                      <a:endParaRPr lang="en-US" sz="1900" dirty="0">
                        <a:latin typeface="Segoe UI Semilight" pitchFamily="34" charset="0"/>
                        <a:cs typeface="Segoe UI Semilight" pitchFamily="34" charset="0"/>
                      </a:endParaRPr>
                    </a:p>
                  </a:txBody>
                  <a:tcPr marL="121920" marR="121920" marT="60945" marB="60945">
                    <a:solidFill>
                      <a:srgbClr val="DBDBDB"/>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dirty="0">
                          <a:latin typeface="Segoe UI Semilight" pitchFamily="34" charset="0"/>
                          <a:cs typeface="Segoe UI Semilight" pitchFamily="34" charset="0"/>
                        </a:rPr>
                        <a:t>Earned Income (calculate)*</a:t>
                      </a:r>
                    </a:p>
                    <a:p>
                      <a:endParaRPr lang="en-US" sz="1900" dirty="0">
                        <a:latin typeface="Segoe UI Semilight" pitchFamily="34" charset="0"/>
                        <a:cs typeface="Segoe UI Semilight" pitchFamily="34" charset="0"/>
                      </a:endParaRPr>
                    </a:p>
                  </a:txBody>
                  <a:tcPr marL="121920" marR="121920" marT="60945" marB="60945">
                    <a:solidFill>
                      <a:srgbClr val="DBDBDB"/>
                    </a:solidFill>
                  </a:tcPr>
                </a:tc>
                <a:extLst>
                  <a:ext uri="{0D108BD9-81ED-4DB2-BD59-A6C34878D82A}">
                    <a16:rowId xmlns:a16="http://schemas.microsoft.com/office/drawing/2014/main" val="10005"/>
                  </a:ext>
                </a:extLst>
              </a:tr>
            </a:tbl>
          </a:graphicData>
        </a:graphic>
      </p:graphicFrame>
      <p:sp>
        <p:nvSpPr>
          <p:cNvPr id="5" name="TextBox 6">
            <a:extLst>
              <a:ext uri="{FF2B5EF4-FFF2-40B4-BE49-F238E27FC236}">
                <a16:creationId xmlns:a16="http://schemas.microsoft.com/office/drawing/2014/main" id="{92B196D8-AE8D-42FA-8D47-FBDBB8A15E92}"/>
              </a:ext>
            </a:extLst>
          </p:cNvPr>
          <p:cNvSpPr txBox="1">
            <a:spLocks noChangeArrowheads="1"/>
          </p:cNvSpPr>
          <p:nvPr/>
        </p:nvSpPr>
        <p:spPr bwMode="auto">
          <a:xfrm>
            <a:off x="780374" y="4645920"/>
            <a:ext cx="10566400"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800">
                <a:solidFill>
                  <a:schemeClr val="tx1"/>
                </a:solidFill>
                <a:latin typeface="Arial" panose="020B0604020202020204" pitchFamily="34" charset="0"/>
                <a:cs typeface="Arial" panose="020B0604020202020204" pitchFamily="34" charset="0"/>
              </a:defRPr>
            </a:lvl1pPr>
            <a:lvl2pPr marL="742950" indent="-285750">
              <a:defRPr sz="800">
                <a:solidFill>
                  <a:schemeClr val="tx1"/>
                </a:solidFill>
                <a:latin typeface="Arial" panose="020B0604020202020204" pitchFamily="34" charset="0"/>
                <a:cs typeface="Arial" panose="020B0604020202020204" pitchFamily="34" charset="0"/>
              </a:defRPr>
            </a:lvl2pPr>
            <a:lvl3pPr marL="1143000" indent="-228600">
              <a:defRPr sz="800">
                <a:solidFill>
                  <a:schemeClr val="tx1"/>
                </a:solidFill>
                <a:latin typeface="Arial" panose="020B0604020202020204" pitchFamily="34" charset="0"/>
                <a:cs typeface="Arial" panose="020B0604020202020204" pitchFamily="34" charset="0"/>
              </a:defRPr>
            </a:lvl3pPr>
            <a:lvl4pPr marL="1600200" indent="-228600">
              <a:defRPr sz="800">
                <a:solidFill>
                  <a:schemeClr val="tx1"/>
                </a:solidFill>
                <a:latin typeface="Arial" panose="020B0604020202020204" pitchFamily="34" charset="0"/>
                <a:cs typeface="Arial" panose="020B0604020202020204" pitchFamily="34" charset="0"/>
              </a:defRPr>
            </a:lvl4pPr>
            <a:lvl5pPr marL="2057400" indent="-228600">
              <a:defRPr sz="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800">
                <a:solidFill>
                  <a:schemeClr val="tx1"/>
                </a:solidFill>
                <a:latin typeface="Arial" panose="020B0604020202020204" pitchFamily="34" charset="0"/>
                <a:cs typeface="Arial" panose="020B0604020202020204" pitchFamily="34" charset="0"/>
              </a:defRPr>
            </a:lvl9pPr>
          </a:lstStyle>
          <a:p>
            <a:pPr eaLnBrk="1" hangingPunct="1"/>
            <a:endParaRPr lang="en-US" altLang="en-US" sz="1600" dirty="0"/>
          </a:p>
          <a:p>
            <a:pPr marL="285750" indent="-285750" eaLnBrk="1" hangingPunct="1">
              <a:buFont typeface="Arial" panose="020B0604020202020204" pitchFamily="34" charset="0"/>
              <a:buChar char="•"/>
            </a:pPr>
            <a:r>
              <a:rPr lang="en-US" altLang="en-US" sz="1600" dirty="0">
                <a:highlight>
                  <a:srgbClr val="FFFF00"/>
                </a:highlight>
              </a:rPr>
              <a:t>Earned Income = net profit minus 1/2 self employment tax minus plan contribution</a:t>
            </a:r>
            <a:r>
              <a:rPr lang="en-US" altLang="en-US" sz="1600" dirty="0"/>
              <a:t>. Deductions for sole proprietors and partners are limited to net profit minus 1/2 self-employment tax.</a:t>
            </a:r>
          </a:p>
          <a:p>
            <a:pPr marL="285750" indent="-285750" eaLnBrk="1" hangingPunct="1">
              <a:buFont typeface="Arial" panose="020B0604020202020204" pitchFamily="34" charset="0"/>
              <a:buChar char="•"/>
            </a:pPr>
            <a:endParaRPr lang="en-US" altLang="en-US" sz="1600" dirty="0"/>
          </a:p>
          <a:p>
            <a:pPr eaLnBrk="1" hangingPunct="1"/>
            <a:endParaRPr lang="en-US" altLang="en-US" sz="160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99AE88A-8198-9E90-9F1F-97D0B6ACAAB8}"/>
                  </a:ext>
                </a:extLst>
              </p14:cNvPr>
              <p14:cNvContentPartPr/>
              <p14:nvPr/>
            </p14:nvContentPartPr>
            <p14:xfrm>
              <a:off x="1293840" y="6639508"/>
              <a:ext cx="360" cy="360"/>
            </p14:xfrm>
          </p:contentPart>
        </mc:Choice>
        <mc:Fallback xmlns="">
          <p:pic>
            <p:nvPicPr>
              <p:cNvPr id="3" name="Ink 2">
                <a:extLst>
                  <a:ext uri="{FF2B5EF4-FFF2-40B4-BE49-F238E27FC236}">
                    <a16:creationId xmlns:a16="http://schemas.microsoft.com/office/drawing/2014/main" id="{799AE88A-8198-9E90-9F1F-97D0B6ACAAB8}"/>
                  </a:ext>
                </a:extLst>
              </p:cNvPr>
              <p:cNvPicPr/>
              <p:nvPr/>
            </p:nvPicPr>
            <p:blipFill>
              <a:blip r:embed="rId3"/>
              <a:stretch>
                <a:fillRect/>
              </a:stretch>
            </p:blipFill>
            <p:spPr>
              <a:xfrm>
                <a:off x="1287720" y="663338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454DC72A-5521-DCBB-C2F6-89DD4F784ED3}"/>
                  </a:ext>
                </a:extLst>
              </p14:cNvPr>
              <p14:cNvContentPartPr/>
              <p14:nvPr/>
            </p14:nvContentPartPr>
            <p14:xfrm>
              <a:off x="457920" y="2903068"/>
              <a:ext cx="11428560" cy="1190160"/>
            </p14:xfrm>
          </p:contentPart>
        </mc:Choice>
        <mc:Fallback xmlns="">
          <p:pic>
            <p:nvPicPr>
              <p:cNvPr id="6" name="Ink 5">
                <a:extLst>
                  <a:ext uri="{FF2B5EF4-FFF2-40B4-BE49-F238E27FC236}">
                    <a16:creationId xmlns:a16="http://schemas.microsoft.com/office/drawing/2014/main" id="{454DC72A-5521-DCBB-C2F6-89DD4F784ED3}"/>
                  </a:ext>
                </a:extLst>
              </p:cNvPr>
              <p:cNvPicPr/>
              <p:nvPr/>
            </p:nvPicPr>
            <p:blipFill>
              <a:blip r:embed="rId5"/>
              <a:stretch>
                <a:fillRect/>
              </a:stretch>
            </p:blipFill>
            <p:spPr>
              <a:xfrm>
                <a:off x="451800" y="2896948"/>
                <a:ext cx="11440800" cy="1202400"/>
              </a:xfrm>
              <a:prstGeom prst="rect">
                <a:avLst/>
              </a:prstGeom>
            </p:spPr>
          </p:pic>
        </mc:Fallback>
      </mc:AlternateContent>
    </p:spTree>
    <p:extLst>
      <p:ext uri="{BB962C8B-B14F-4D97-AF65-F5344CB8AC3E}">
        <p14:creationId xmlns:p14="http://schemas.microsoft.com/office/powerpoint/2010/main" val="20672745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E359-3644-49CD-8510-34B6C66C474F}"/>
              </a:ext>
            </a:extLst>
          </p:cNvPr>
          <p:cNvSpPr>
            <a:spLocks noGrp="1"/>
          </p:cNvSpPr>
          <p:nvPr>
            <p:ph type="title"/>
          </p:nvPr>
        </p:nvSpPr>
        <p:spPr/>
        <p:txBody>
          <a:bodyPr/>
          <a:lstStyle/>
          <a:p>
            <a:r>
              <a:rPr lang="en-US" altLang="zh-CN" dirty="0"/>
              <a:t>2025</a:t>
            </a:r>
            <a:r>
              <a:rPr lang="zh-CN" altLang="en-US" dirty="0"/>
              <a:t>年度退休账户限制一览表</a:t>
            </a:r>
            <a:endParaRPr lang="en-US" dirty="0"/>
          </a:p>
        </p:txBody>
      </p:sp>
      <p:graphicFrame>
        <p:nvGraphicFramePr>
          <p:cNvPr id="6" name="Table 5">
            <a:extLst>
              <a:ext uri="{FF2B5EF4-FFF2-40B4-BE49-F238E27FC236}">
                <a16:creationId xmlns:a16="http://schemas.microsoft.com/office/drawing/2014/main" id="{5E02A1BB-BCC0-909A-6211-476AAA3ECDD1}"/>
              </a:ext>
            </a:extLst>
          </p:cNvPr>
          <p:cNvGraphicFramePr>
            <a:graphicFrameLocks noGrp="1"/>
          </p:cNvGraphicFramePr>
          <p:nvPr>
            <p:extLst>
              <p:ext uri="{D42A27DB-BD31-4B8C-83A1-F6EECF244321}">
                <p14:modId xmlns:p14="http://schemas.microsoft.com/office/powerpoint/2010/main" val="1088406670"/>
              </p:ext>
            </p:extLst>
          </p:nvPr>
        </p:nvGraphicFramePr>
        <p:xfrm>
          <a:off x="1219200" y="1295400"/>
          <a:ext cx="9067801" cy="5409011"/>
        </p:xfrm>
        <a:graphic>
          <a:graphicData uri="http://schemas.openxmlformats.org/drawingml/2006/table">
            <a:tbl>
              <a:tblPr>
                <a:tableStyleId>{B301B821-A1FF-4177-AEE7-76D212191A09}</a:tableStyleId>
              </a:tblPr>
              <a:tblGrid>
                <a:gridCol w="4192640">
                  <a:extLst>
                    <a:ext uri="{9D8B030D-6E8A-4147-A177-3AD203B41FA5}">
                      <a16:colId xmlns:a16="http://schemas.microsoft.com/office/drawing/2014/main" val="1161258408"/>
                    </a:ext>
                  </a:extLst>
                </a:gridCol>
                <a:gridCol w="2307577">
                  <a:extLst>
                    <a:ext uri="{9D8B030D-6E8A-4147-A177-3AD203B41FA5}">
                      <a16:colId xmlns:a16="http://schemas.microsoft.com/office/drawing/2014/main" val="1271384082"/>
                    </a:ext>
                  </a:extLst>
                </a:gridCol>
                <a:gridCol w="2567584">
                  <a:extLst>
                    <a:ext uri="{9D8B030D-6E8A-4147-A177-3AD203B41FA5}">
                      <a16:colId xmlns:a16="http://schemas.microsoft.com/office/drawing/2014/main" val="1916579490"/>
                    </a:ext>
                  </a:extLst>
                </a:gridCol>
              </a:tblGrid>
              <a:tr h="281286">
                <a:tc>
                  <a:txBody>
                    <a:bodyPr/>
                    <a:lstStyle/>
                    <a:p>
                      <a:pPr algn="ctr" fontAlgn="b"/>
                      <a:r>
                        <a:rPr lang="zh-CN" altLang="en-US" sz="1800" b="1" u="none" strike="noStrike" dirty="0">
                          <a:effectLst/>
                        </a:rPr>
                        <a:t>项目</a:t>
                      </a:r>
                      <a:endParaRPr lang="zh-CN" altLang="en-US" sz="1800" b="1" i="0" u="none" strike="noStrike" dirty="0">
                        <a:solidFill>
                          <a:srgbClr val="374151"/>
                        </a:solidFill>
                        <a:effectLst/>
                        <a:latin typeface="Segoe UI" panose="020B0502040204020203" pitchFamily="34" charset="0"/>
                      </a:endParaRPr>
                    </a:p>
                  </a:txBody>
                  <a:tcPr marL="6350" marR="6350" marT="6350" marB="0" anchor="b"/>
                </a:tc>
                <a:tc>
                  <a:txBody>
                    <a:bodyPr/>
                    <a:lstStyle/>
                    <a:p>
                      <a:pPr algn="ctr" fontAlgn="b"/>
                      <a:r>
                        <a:rPr lang="en-US" altLang="zh-CN" sz="1800" u="none" strike="noStrike" dirty="0">
                          <a:effectLst/>
                        </a:rPr>
                        <a:t>2025</a:t>
                      </a:r>
                      <a:r>
                        <a:rPr lang="zh-CN" altLang="en-US" sz="1800" u="none" strike="noStrike" dirty="0">
                          <a:effectLst/>
                        </a:rPr>
                        <a:t>年</a:t>
                      </a:r>
                      <a:endParaRPr lang="zh-CN" altLang="en-US" sz="1800" b="1" i="0" u="none" strike="noStrike" dirty="0">
                        <a:solidFill>
                          <a:srgbClr val="374151"/>
                        </a:solidFill>
                        <a:effectLst/>
                        <a:latin typeface="Segoe UI" panose="020B0502040204020203" pitchFamily="34" charset="0"/>
                      </a:endParaRPr>
                    </a:p>
                  </a:txBody>
                  <a:tcPr marL="6350" marR="6350" marT="6350" marB="0" anchor="b"/>
                </a:tc>
                <a:tc>
                  <a:txBody>
                    <a:bodyPr/>
                    <a:lstStyle/>
                    <a:p>
                      <a:pPr algn="ctr" fontAlgn="b"/>
                      <a:r>
                        <a:rPr lang="en-US" altLang="zh-CN" sz="1800" u="none" strike="noStrike" dirty="0">
                          <a:effectLst/>
                        </a:rPr>
                        <a:t>2024</a:t>
                      </a:r>
                      <a:r>
                        <a:rPr lang="zh-CN" altLang="en-US" sz="1800" u="none" strike="noStrike" dirty="0">
                          <a:effectLst/>
                        </a:rPr>
                        <a:t>年</a:t>
                      </a:r>
                      <a:endParaRPr lang="zh-CN" altLang="en-US" sz="1800" b="1" i="0" u="none" strike="noStrike" dirty="0">
                        <a:solidFill>
                          <a:srgbClr val="374151"/>
                        </a:solidFill>
                        <a:effectLst/>
                        <a:latin typeface="Segoe UI" panose="020B0502040204020203" pitchFamily="34" charset="0"/>
                      </a:endParaRPr>
                    </a:p>
                  </a:txBody>
                  <a:tcPr marL="6350" marR="6350" marT="6350" marB="0" anchor="b"/>
                </a:tc>
                <a:extLst>
                  <a:ext uri="{0D108BD9-81ED-4DB2-BD59-A6C34878D82A}">
                    <a16:rowId xmlns:a16="http://schemas.microsoft.com/office/drawing/2014/main" val="993964766"/>
                  </a:ext>
                </a:extLst>
              </a:tr>
              <a:tr h="471189">
                <a:tc>
                  <a:txBody>
                    <a:bodyPr/>
                    <a:lstStyle/>
                    <a:p>
                      <a:pPr algn="l" fontAlgn="ctr"/>
                      <a:r>
                        <a:rPr lang="en-US" altLang="zh-CN" sz="1800" b="1" u="none" strike="noStrike" dirty="0">
                          <a:effectLst/>
                        </a:rPr>
                        <a:t>401(k)</a:t>
                      </a:r>
                      <a:r>
                        <a:rPr lang="zh-CN" altLang="en-US" sz="1800" b="1" u="none" strike="noStrike" dirty="0">
                          <a:effectLst/>
                        </a:rPr>
                        <a:t>和</a:t>
                      </a:r>
                      <a:r>
                        <a:rPr lang="en-US" altLang="zh-CN" sz="1800" b="1" u="none" strike="noStrike" dirty="0">
                          <a:effectLst/>
                        </a:rPr>
                        <a:t>403(b), 457</a:t>
                      </a:r>
                      <a:r>
                        <a:rPr lang="zh-CN" altLang="en-US" sz="1800" b="1" u="none" strike="noStrike" dirty="0">
                          <a:effectLst/>
                        </a:rPr>
                        <a:t>员工收入抵扣额度</a:t>
                      </a:r>
                      <a:endParaRPr lang="zh-CN" altLang="en-US" sz="1800" b="1" i="0" u="none" strike="noStrike" dirty="0">
                        <a:solidFill>
                          <a:srgbClr val="374151"/>
                        </a:solidFill>
                        <a:effectLst/>
                        <a:latin typeface="Segoe UI" panose="020B0502040204020203" pitchFamily="34" charset="0"/>
                      </a:endParaRPr>
                    </a:p>
                  </a:txBody>
                  <a:tcPr marL="6350" marR="6350" marT="6350" marB="0" anchor="ctr"/>
                </a:tc>
                <a:tc>
                  <a:txBody>
                    <a:bodyPr/>
                    <a:lstStyle/>
                    <a:p>
                      <a:pPr algn="ctr" fontAlgn="ctr"/>
                      <a:r>
                        <a:rPr lang="en-US" dirty="0"/>
                        <a:t>23,500</a:t>
                      </a:r>
                      <a:endParaRPr lang="en-US" sz="1800" b="0" i="0" u="none" strike="noStrike" dirty="0">
                        <a:solidFill>
                          <a:srgbClr val="374151"/>
                        </a:solidFill>
                        <a:effectLst/>
                        <a:latin typeface="Segoe UI" panose="020B0502040204020203" pitchFamily="34" charset="0"/>
                      </a:endParaRPr>
                    </a:p>
                  </a:txBody>
                  <a:tcPr marL="6350" marR="6350" marT="6350" marB="0" anchor="ctr"/>
                </a:tc>
                <a:tc>
                  <a:txBody>
                    <a:bodyPr/>
                    <a:lstStyle/>
                    <a:p>
                      <a:pPr algn="ctr" fontAlgn="ctr"/>
                      <a:r>
                        <a:rPr lang="en-US" sz="1800" u="none" strike="noStrike" dirty="0">
                          <a:effectLst/>
                        </a:rPr>
                        <a:t>23,000</a:t>
                      </a:r>
                      <a:endParaRPr lang="en-US" sz="1800" b="0" i="0" u="none" strike="noStrike" dirty="0">
                        <a:solidFill>
                          <a:srgbClr val="374151"/>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10808845"/>
                  </a:ext>
                </a:extLst>
              </a:tr>
              <a:tr h="384423">
                <a:tc>
                  <a:txBody>
                    <a:bodyPr/>
                    <a:lstStyle/>
                    <a:p>
                      <a:pPr algn="l" fontAlgn="ctr"/>
                      <a:r>
                        <a:rPr lang="en-US" altLang="zh-CN" sz="1800" b="1" u="none" strike="noStrike" dirty="0">
                          <a:effectLst/>
                        </a:rPr>
                        <a:t>401(k), 403(b), 457</a:t>
                      </a:r>
                      <a:r>
                        <a:rPr lang="zh-CN" altLang="en-US" sz="1800" b="1" u="none" strike="noStrike" dirty="0">
                          <a:effectLst/>
                        </a:rPr>
                        <a:t>，补充额度（</a:t>
                      </a:r>
                      <a:r>
                        <a:rPr lang="en-US" b="1" dirty="0"/>
                        <a:t>Aged 50-59 and 64+, thanks to </a:t>
                      </a:r>
                      <a:r>
                        <a:rPr lang="en-US" dirty="0"/>
                        <a:t>SECURE 2.0</a:t>
                      </a:r>
                      <a:r>
                        <a:rPr lang="zh-CN" altLang="en-US" sz="1800" b="1" u="none" strike="noStrike" dirty="0">
                          <a:effectLst/>
                        </a:rPr>
                        <a:t>）</a:t>
                      </a:r>
                      <a:endParaRPr lang="zh-CN" altLang="en-US" sz="1800" b="1" i="0" u="none" strike="noStrike" dirty="0">
                        <a:solidFill>
                          <a:srgbClr val="374151"/>
                        </a:solidFill>
                        <a:effectLst/>
                        <a:latin typeface="Segoe UI" panose="020B0502040204020203" pitchFamily="34" charset="0"/>
                      </a:endParaRPr>
                    </a:p>
                  </a:txBody>
                  <a:tcPr marL="6350" marR="6350" marT="6350" marB="0" anchor="ctr"/>
                </a:tc>
                <a:tc>
                  <a:txBody>
                    <a:bodyPr/>
                    <a:lstStyle/>
                    <a:p>
                      <a:pPr algn="ctr" fontAlgn="ctr"/>
                      <a:r>
                        <a:rPr lang="en-US" dirty="0"/>
                        <a:t>11,250</a:t>
                      </a:r>
                      <a:endParaRPr lang="en-US" sz="1800" b="0" i="0" u="none" strike="noStrike" dirty="0">
                        <a:solidFill>
                          <a:srgbClr val="374151"/>
                        </a:solidFill>
                        <a:effectLst/>
                        <a:latin typeface="Segoe UI" panose="020B0502040204020203" pitchFamily="34" charset="0"/>
                      </a:endParaRPr>
                    </a:p>
                  </a:txBody>
                  <a:tcPr marL="6350" marR="6350" marT="6350" marB="0" anchor="ctr"/>
                </a:tc>
                <a:tc>
                  <a:txBody>
                    <a:bodyPr/>
                    <a:lstStyle/>
                    <a:p>
                      <a:pPr algn="ctr" fontAlgn="ctr"/>
                      <a:r>
                        <a:rPr lang="en-US" sz="1800" u="none" strike="noStrike" dirty="0">
                          <a:effectLst/>
                        </a:rPr>
                        <a:t>7,500</a:t>
                      </a:r>
                      <a:endParaRPr lang="en-US" sz="1800" b="0" i="0" u="none" strike="noStrike" dirty="0">
                        <a:solidFill>
                          <a:srgbClr val="374151"/>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2183181460"/>
                  </a:ext>
                </a:extLst>
              </a:tr>
              <a:tr h="192212">
                <a:tc>
                  <a:txBody>
                    <a:bodyPr/>
                    <a:lstStyle/>
                    <a:p>
                      <a:pPr algn="l" fontAlgn="ctr"/>
                      <a:r>
                        <a:rPr lang="en-US" altLang="zh-CN" sz="1800" b="1" u="none" strike="noStrike" dirty="0">
                          <a:effectLst/>
                        </a:rPr>
                        <a:t>401(k), 403(b), 457</a:t>
                      </a:r>
                      <a:r>
                        <a:rPr lang="zh-CN" altLang="en-US" sz="1800" b="1" u="none" strike="noStrike" dirty="0">
                          <a:effectLst/>
                        </a:rPr>
                        <a:t>，补充额度（</a:t>
                      </a:r>
                      <a:r>
                        <a:rPr lang="en-US" b="1" dirty="0"/>
                        <a:t>Aged 60-63</a:t>
                      </a:r>
                      <a:r>
                        <a:rPr lang="zh-CN" altLang="en-US" sz="1800" b="1" u="none" strike="noStrike" dirty="0">
                          <a:effectLst/>
                        </a:rPr>
                        <a:t>）</a:t>
                      </a:r>
                      <a:endParaRPr lang="zh-CN" altLang="en-US" sz="1800" b="1" i="0" u="none" strike="noStrike" dirty="0">
                        <a:solidFill>
                          <a:srgbClr val="374151"/>
                        </a:solidFill>
                        <a:effectLst/>
                        <a:latin typeface="Segoe UI" panose="020B0502040204020203" pitchFamily="34" charset="0"/>
                      </a:endParaRPr>
                    </a:p>
                  </a:txBody>
                  <a:tcPr marL="6350" marR="6350" marT="6350" marB="0" anchor="ctr"/>
                </a:tc>
                <a:tc>
                  <a:txBody>
                    <a:bodyPr/>
                    <a:lstStyle/>
                    <a:p>
                      <a:pPr algn="ctr" fontAlgn="ctr"/>
                      <a:r>
                        <a:rPr lang="en-US" sz="1800" u="none" strike="noStrike" dirty="0">
                          <a:effectLst/>
                        </a:rPr>
                        <a:t>7,500</a:t>
                      </a:r>
                      <a:endParaRPr lang="en-US" sz="1800" b="0" i="0" u="none" strike="noStrike" dirty="0">
                        <a:solidFill>
                          <a:srgbClr val="374151"/>
                        </a:solidFill>
                        <a:effectLst/>
                        <a:latin typeface="Segoe UI" panose="020B0502040204020203" pitchFamily="34" charset="0"/>
                      </a:endParaRPr>
                    </a:p>
                  </a:txBody>
                  <a:tcPr marL="6350" marR="6350" marT="6350" marB="0" anchor="ctr"/>
                </a:tc>
                <a:tc>
                  <a:txBody>
                    <a:bodyPr/>
                    <a:lstStyle/>
                    <a:p>
                      <a:pPr algn="ctr" fontAlgn="ctr"/>
                      <a:r>
                        <a:rPr lang="en-US" sz="1800" u="none" strike="noStrike" dirty="0">
                          <a:effectLst/>
                        </a:rPr>
                        <a:t>7,500</a:t>
                      </a:r>
                      <a:endParaRPr lang="en-US" sz="1800" b="0" i="0" u="none" strike="noStrike" dirty="0">
                        <a:solidFill>
                          <a:srgbClr val="374151"/>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1988432920"/>
                  </a:ext>
                </a:extLst>
              </a:tr>
              <a:tr h="192212">
                <a:tc>
                  <a:txBody>
                    <a:bodyPr/>
                    <a:lstStyle/>
                    <a:p>
                      <a:pPr algn="l" fontAlgn="ctr"/>
                      <a:r>
                        <a:rPr lang="en-US" b="1" dirty="0"/>
                        <a:t>Combined Employee and Employer Contribution Limit</a:t>
                      </a:r>
                      <a:endParaRPr lang="zh-CN" altLang="en-US" sz="1800" b="1" i="0" u="none" strike="noStrike" dirty="0">
                        <a:solidFill>
                          <a:srgbClr val="374151"/>
                        </a:solidFill>
                        <a:effectLst/>
                        <a:latin typeface="Segoe UI" panose="020B0502040204020203" pitchFamily="34" charset="0"/>
                      </a:endParaRPr>
                    </a:p>
                  </a:txBody>
                  <a:tcPr marL="6350" marR="6350" marT="6350" marB="0" anchor="ctr"/>
                </a:tc>
                <a:tc>
                  <a:txBody>
                    <a:bodyPr/>
                    <a:lstStyle/>
                    <a:p>
                      <a:pPr algn="ctr" fontAlgn="ctr"/>
                      <a:r>
                        <a:rPr lang="en-US" dirty="0"/>
                        <a:t>70,000</a:t>
                      </a:r>
                      <a:endParaRPr lang="en-US" sz="1800" b="0" i="0" u="none" strike="noStrike" dirty="0">
                        <a:solidFill>
                          <a:srgbClr val="374151"/>
                        </a:solidFill>
                        <a:effectLst/>
                        <a:latin typeface="Segoe UI" panose="020B0502040204020203" pitchFamily="34" charset="0"/>
                      </a:endParaRPr>
                    </a:p>
                  </a:txBody>
                  <a:tcPr marL="6350" marR="6350" marT="6350" marB="0" anchor="ctr"/>
                </a:tc>
                <a:tc>
                  <a:txBody>
                    <a:bodyPr/>
                    <a:lstStyle/>
                    <a:p>
                      <a:pPr algn="ctr" fontAlgn="ctr"/>
                      <a:r>
                        <a:rPr lang="en-US" dirty="0"/>
                        <a:t>69,000</a:t>
                      </a:r>
                      <a:endParaRPr lang="en-US" sz="1800" b="0" i="0" u="none" strike="noStrike" dirty="0">
                        <a:solidFill>
                          <a:srgbClr val="374151"/>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1365607527"/>
                  </a:ext>
                </a:extLst>
              </a:tr>
              <a:tr h="515689">
                <a:tc>
                  <a:txBody>
                    <a:bodyPr/>
                    <a:lstStyle/>
                    <a:p>
                      <a:pPr algn="l" fontAlgn="ctr"/>
                      <a:r>
                        <a:rPr lang="en-US" sz="1800" b="1" u="none" strike="noStrike" dirty="0">
                          <a:effectLst/>
                        </a:rPr>
                        <a:t>SIMPLE</a:t>
                      </a:r>
                      <a:r>
                        <a:rPr lang="zh-CN" altLang="en-US" sz="1800" b="1" u="none" strike="noStrike" dirty="0">
                          <a:effectLst/>
                        </a:rPr>
                        <a:t>员工收入抵扣额度</a:t>
                      </a:r>
                      <a:endParaRPr lang="zh-CN" altLang="en-US" sz="1800" b="1" i="0" u="none" strike="noStrike" dirty="0">
                        <a:solidFill>
                          <a:srgbClr val="374151"/>
                        </a:solidFill>
                        <a:effectLst/>
                        <a:latin typeface="Segoe UI" panose="020B0502040204020203" pitchFamily="34" charset="0"/>
                      </a:endParaRPr>
                    </a:p>
                  </a:txBody>
                  <a:tcPr marL="6350" marR="6350" marT="6350" marB="0" anchor="ctr"/>
                </a:tc>
                <a:tc>
                  <a:txBody>
                    <a:bodyPr/>
                    <a:lstStyle/>
                    <a:p>
                      <a:pPr algn="ctr" fontAlgn="ctr"/>
                      <a:r>
                        <a:rPr lang="en-US" sz="1800" u="none" strike="noStrike" dirty="0">
                          <a:effectLst/>
                        </a:rPr>
                        <a:t>16,500</a:t>
                      </a:r>
                      <a:endParaRPr lang="en-US" sz="1800" b="0" i="0" u="none" strike="noStrike" dirty="0">
                        <a:solidFill>
                          <a:srgbClr val="374151"/>
                        </a:solidFill>
                        <a:effectLst/>
                        <a:latin typeface="Segoe UI" panose="020B0502040204020203" pitchFamily="34" charset="0"/>
                      </a:endParaRPr>
                    </a:p>
                  </a:txBody>
                  <a:tcPr marL="6350" marR="6350" marT="6350" marB="0" anchor="ctr"/>
                </a:tc>
                <a:tc>
                  <a:txBody>
                    <a:bodyPr/>
                    <a:lstStyle/>
                    <a:p>
                      <a:pPr algn="ctr" fontAlgn="ctr"/>
                      <a:r>
                        <a:rPr lang="en-US" sz="1800" u="none" strike="noStrike" dirty="0">
                          <a:effectLst/>
                        </a:rPr>
                        <a:t>16,000</a:t>
                      </a:r>
                      <a:endParaRPr lang="en-US" sz="1800" b="0" i="0" u="none" strike="noStrike" dirty="0">
                        <a:solidFill>
                          <a:srgbClr val="374151"/>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2161701053"/>
                  </a:ext>
                </a:extLst>
              </a:tr>
              <a:tr h="515689">
                <a:tc>
                  <a:txBody>
                    <a:bodyPr/>
                    <a:lstStyle/>
                    <a:p>
                      <a:pPr algn="l" fontAlgn="ctr"/>
                      <a:r>
                        <a:rPr lang="en-US" altLang="zh-CN" sz="1800" b="1" u="none" strike="noStrike">
                          <a:effectLst/>
                        </a:rPr>
                        <a:t>SIMPLE</a:t>
                      </a:r>
                      <a:r>
                        <a:rPr lang="zh-CN" altLang="en-US" sz="1800" b="1" u="none" strike="noStrike">
                          <a:effectLst/>
                        </a:rPr>
                        <a:t>补充额度（</a:t>
                      </a:r>
                      <a:r>
                        <a:rPr lang="en-US" altLang="zh-CN" sz="1800" b="1" u="none" strike="noStrike">
                          <a:effectLst/>
                        </a:rPr>
                        <a:t>50</a:t>
                      </a:r>
                      <a:r>
                        <a:rPr lang="zh-CN" altLang="en-US" sz="1800" b="1" u="none" strike="noStrike">
                          <a:effectLst/>
                        </a:rPr>
                        <a:t>岁以上员工）</a:t>
                      </a:r>
                      <a:endParaRPr lang="zh-CN" altLang="en-US" sz="1800" b="1" i="0" u="none" strike="noStrike">
                        <a:solidFill>
                          <a:srgbClr val="374151"/>
                        </a:solidFill>
                        <a:effectLst/>
                        <a:latin typeface="Segoe UI" panose="020B0502040204020203" pitchFamily="34" charset="0"/>
                      </a:endParaRPr>
                    </a:p>
                  </a:txBody>
                  <a:tcPr marL="6350" marR="6350" marT="6350" marB="0" anchor="ctr"/>
                </a:tc>
                <a:tc>
                  <a:txBody>
                    <a:bodyPr/>
                    <a:lstStyle/>
                    <a:p>
                      <a:pPr algn="ctr" fontAlgn="ctr"/>
                      <a:r>
                        <a:rPr lang="en-US" sz="1800" u="none" strike="noStrike" dirty="0">
                          <a:effectLst/>
                        </a:rPr>
                        <a:t>3,500</a:t>
                      </a:r>
                      <a:endParaRPr lang="en-US" sz="1800" b="0" i="0" u="none" strike="noStrike" dirty="0">
                        <a:solidFill>
                          <a:srgbClr val="374151"/>
                        </a:solidFill>
                        <a:effectLst/>
                        <a:latin typeface="Segoe UI" panose="020B0502040204020203" pitchFamily="34" charset="0"/>
                      </a:endParaRPr>
                    </a:p>
                  </a:txBody>
                  <a:tcPr marL="6350" marR="6350" marT="6350" marB="0" anchor="ctr"/>
                </a:tc>
                <a:tc>
                  <a:txBody>
                    <a:bodyPr/>
                    <a:lstStyle/>
                    <a:p>
                      <a:pPr algn="ctr" fontAlgn="ctr"/>
                      <a:r>
                        <a:rPr lang="en-US" sz="1800" u="none" strike="noStrike" dirty="0">
                          <a:effectLst/>
                        </a:rPr>
                        <a:t>3,500</a:t>
                      </a:r>
                      <a:endParaRPr lang="en-US" sz="1800" b="0" i="0" u="none" strike="noStrike" dirty="0">
                        <a:solidFill>
                          <a:srgbClr val="374151"/>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4061992836"/>
                  </a:ext>
                </a:extLst>
              </a:tr>
              <a:tr h="140335">
                <a:tc>
                  <a:txBody>
                    <a:bodyPr/>
                    <a:lstStyle/>
                    <a:p>
                      <a:pPr algn="l" fontAlgn="ctr"/>
                      <a:r>
                        <a:rPr lang="zh-CN" altLang="en-US" sz="1800" b="1" u="none" strike="noStrike" dirty="0">
                          <a:effectLst/>
                        </a:rPr>
                        <a:t>退休金计算收入上限</a:t>
                      </a:r>
                      <a:endParaRPr lang="zh-CN" altLang="en-US" sz="1800" b="1" i="0" u="none" strike="noStrike" dirty="0">
                        <a:solidFill>
                          <a:srgbClr val="374151"/>
                        </a:solidFill>
                        <a:effectLst/>
                        <a:latin typeface="Segoe UI" panose="020B0502040204020203" pitchFamily="34" charset="0"/>
                      </a:endParaRPr>
                    </a:p>
                  </a:txBody>
                  <a:tcPr marL="6350" marR="6350" marT="6350" marB="0" anchor="ctr"/>
                </a:tc>
                <a:tc>
                  <a:txBody>
                    <a:bodyPr/>
                    <a:lstStyle/>
                    <a:p>
                      <a:pPr algn="ctr" fontAlgn="ctr"/>
                      <a:r>
                        <a:rPr lang="en-US" sz="1800" u="none" strike="noStrike" dirty="0">
                          <a:effectLst/>
                        </a:rPr>
                        <a:t>350,000</a:t>
                      </a:r>
                      <a:endParaRPr lang="en-US" sz="1800" b="0" i="0" u="none" strike="noStrike" dirty="0">
                        <a:solidFill>
                          <a:srgbClr val="374151"/>
                        </a:solidFill>
                        <a:effectLst/>
                        <a:latin typeface="Segoe UI" panose="020B0502040204020203" pitchFamily="34" charset="0"/>
                      </a:endParaRPr>
                    </a:p>
                  </a:txBody>
                  <a:tcPr marL="6350" marR="6350" marT="6350" marB="0" anchor="ctr"/>
                </a:tc>
                <a:tc>
                  <a:txBody>
                    <a:bodyPr/>
                    <a:lstStyle/>
                    <a:p>
                      <a:pPr algn="ctr" fontAlgn="ctr"/>
                      <a:r>
                        <a:rPr lang="en-US" sz="1800" u="none" strike="noStrike" dirty="0">
                          <a:effectLst/>
                        </a:rPr>
                        <a:t>345,000</a:t>
                      </a:r>
                      <a:endParaRPr lang="en-US" sz="1800" b="0" i="0" u="none" strike="noStrike" dirty="0">
                        <a:solidFill>
                          <a:srgbClr val="374151"/>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183259576"/>
                  </a:ext>
                </a:extLst>
              </a:tr>
              <a:tr h="140335">
                <a:tc>
                  <a:txBody>
                    <a:bodyPr/>
                    <a:lstStyle/>
                    <a:p>
                      <a:pPr algn="l" fontAlgn="ctr"/>
                      <a:r>
                        <a:rPr lang="en-US" sz="1800" b="1" u="none" strike="noStrike" dirty="0">
                          <a:effectLst/>
                        </a:rPr>
                        <a:t>DB</a:t>
                      </a:r>
                      <a:r>
                        <a:rPr lang="zh-CN" altLang="en-US" sz="1800" b="1" u="none" strike="noStrike" dirty="0">
                          <a:effectLst/>
                        </a:rPr>
                        <a:t>计划年收入福利上限</a:t>
                      </a:r>
                      <a:endParaRPr lang="zh-CN" altLang="en-US" sz="1800" b="1" i="0" u="none" strike="noStrike" dirty="0">
                        <a:solidFill>
                          <a:srgbClr val="374151"/>
                        </a:solidFill>
                        <a:effectLst/>
                        <a:latin typeface="Segoe UI" panose="020B0502040204020203" pitchFamily="34" charset="0"/>
                      </a:endParaRPr>
                    </a:p>
                  </a:txBody>
                  <a:tcPr marL="6350" marR="6350" marT="6350" marB="0" anchor="ctr"/>
                </a:tc>
                <a:tc>
                  <a:txBody>
                    <a:bodyPr/>
                    <a:lstStyle/>
                    <a:p>
                      <a:pPr algn="ctr" fontAlgn="ctr"/>
                      <a:r>
                        <a:rPr lang="en-US" sz="1800" u="none" strike="noStrike" dirty="0">
                          <a:effectLst/>
                        </a:rPr>
                        <a:t>280,000</a:t>
                      </a:r>
                      <a:endParaRPr lang="en-US" sz="1800" b="0" i="0" u="none" strike="noStrike" dirty="0">
                        <a:solidFill>
                          <a:srgbClr val="374151"/>
                        </a:solidFill>
                        <a:effectLst/>
                        <a:latin typeface="Segoe UI" panose="020B0502040204020203" pitchFamily="34" charset="0"/>
                      </a:endParaRPr>
                    </a:p>
                  </a:txBody>
                  <a:tcPr marL="6350" marR="6350" marT="6350" marB="0" anchor="ctr"/>
                </a:tc>
                <a:tc>
                  <a:txBody>
                    <a:bodyPr/>
                    <a:lstStyle/>
                    <a:p>
                      <a:pPr algn="ctr" fontAlgn="ctr"/>
                      <a:r>
                        <a:rPr lang="en-US" sz="1800" u="none" strike="noStrike" dirty="0">
                          <a:effectLst/>
                        </a:rPr>
                        <a:t>275,000</a:t>
                      </a:r>
                      <a:endParaRPr lang="en-US" sz="1800" b="0" i="0" u="none" strike="noStrike" dirty="0">
                        <a:solidFill>
                          <a:srgbClr val="374151"/>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1170268657"/>
                  </a:ext>
                </a:extLst>
              </a:tr>
              <a:tr h="277495">
                <a:tc>
                  <a:txBody>
                    <a:bodyPr/>
                    <a:lstStyle/>
                    <a:p>
                      <a:pPr algn="l" fontAlgn="ctr"/>
                      <a:r>
                        <a:rPr lang="en-US" sz="1800" b="1" u="none" strike="noStrike" dirty="0">
                          <a:effectLst/>
                        </a:rPr>
                        <a:t>415 Profit Sharing, </a:t>
                      </a:r>
                    </a:p>
                    <a:p>
                      <a:pPr algn="l" fontAlgn="ctr"/>
                      <a:r>
                        <a:rPr lang="en-US" sz="1800" b="1" u="none" strike="noStrike" dirty="0">
                          <a:effectLst/>
                        </a:rPr>
                        <a:t>SEP</a:t>
                      </a:r>
                      <a:r>
                        <a:rPr lang="zh-CN" altLang="en-US" sz="1800" b="1" u="none" strike="noStrike" dirty="0">
                          <a:effectLst/>
                        </a:rPr>
                        <a:t>年存入额度上限制</a:t>
                      </a:r>
                      <a:endParaRPr lang="zh-CN" altLang="en-US" sz="1800" b="1" i="0" u="none" strike="noStrike" dirty="0">
                        <a:solidFill>
                          <a:srgbClr val="374151"/>
                        </a:solidFill>
                        <a:effectLst/>
                        <a:latin typeface="Segoe UI" panose="020B0502040204020203" pitchFamily="34" charset="0"/>
                      </a:endParaRPr>
                    </a:p>
                  </a:txBody>
                  <a:tcPr marL="6350" marR="6350" marT="6350" marB="0" anchor="ctr"/>
                </a:tc>
                <a:tc>
                  <a:txBody>
                    <a:bodyPr/>
                    <a:lstStyle/>
                    <a:p>
                      <a:pPr algn="ctr" fontAlgn="ctr"/>
                      <a:r>
                        <a:rPr lang="en-US" sz="1800" u="none" strike="noStrike" dirty="0">
                          <a:effectLst/>
                        </a:rPr>
                        <a:t>70,000 or 25% of income</a:t>
                      </a:r>
                      <a:endParaRPr lang="en-US" sz="1800" b="0" i="0" u="none" strike="noStrike" dirty="0">
                        <a:solidFill>
                          <a:srgbClr val="374151"/>
                        </a:solidFill>
                        <a:effectLst/>
                        <a:latin typeface="Segoe UI" panose="020B0502040204020203" pitchFamily="34" charset="0"/>
                      </a:endParaRPr>
                    </a:p>
                  </a:txBody>
                  <a:tcPr marL="6350" marR="6350" marT="6350" marB="0" anchor="ctr"/>
                </a:tc>
                <a:tc>
                  <a:txBody>
                    <a:bodyPr/>
                    <a:lstStyle/>
                    <a:p>
                      <a:pPr algn="ctr" fontAlgn="ctr"/>
                      <a:r>
                        <a:rPr lang="en-US" sz="1800" u="none" strike="noStrike" dirty="0">
                          <a:effectLst/>
                        </a:rPr>
                        <a:t>65,000</a:t>
                      </a:r>
                      <a:endParaRPr lang="en-US" sz="1800" b="0" i="0" u="none" strike="noStrike" dirty="0">
                        <a:solidFill>
                          <a:srgbClr val="374151"/>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2391181897"/>
                  </a:ext>
                </a:extLst>
              </a:tr>
              <a:tr h="281286">
                <a:tc>
                  <a:txBody>
                    <a:bodyPr/>
                    <a:lstStyle/>
                    <a:p>
                      <a:pPr algn="l" fontAlgn="ctr"/>
                      <a:r>
                        <a:rPr lang="en-US" altLang="zh-CN" sz="1800" b="1" u="none" strike="noStrike">
                          <a:effectLst/>
                        </a:rPr>
                        <a:t>HCE</a:t>
                      </a:r>
                      <a:r>
                        <a:rPr lang="zh-CN" altLang="en-US" sz="1800" b="1" u="none" strike="noStrike">
                          <a:effectLst/>
                        </a:rPr>
                        <a:t>高收入员工收入界定</a:t>
                      </a:r>
                      <a:endParaRPr lang="zh-CN" altLang="en-US" sz="1800" b="1" i="0" u="none" strike="noStrike">
                        <a:solidFill>
                          <a:srgbClr val="374151"/>
                        </a:solidFill>
                        <a:effectLst/>
                        <a:latin typeface="Segoe UI" panose="020B0502040204020203" pitchFamily="34" charset="0"/>
                      </a:endParaRPr>
                    </a:p>
                  </a:txBody>
                  <a:tcPr marL="6350" marR="6350" marT="6350" marB="0" anchor="ctr"/>
                </a:tc>
                <a:tc>
                  <a:txBody>
                    <a:bodyPr/>
                    <a:lstStyle/>
                    <a:p>
                      <a:pPr algn="ctr" fontAlgn="ctr"/>
                      <a:r>
                        <a:rPr lang="en-US" sz="1800" u="none" strike="noStrike" dirty="0">
                          <a:effectLst/>
                        </a:rPr>
                        <a:t>160,000</a:t>
                      </a:r>
                      <a:endParaRPr lang="en-US" sz="1800" b="0" i="0" u="none" strike="noStrike" dirty="0">
                        <a:solidFill>
                          <a:srgbClr val="374151"/>
                        </a:solidFill>
                        <a:effectLst/>
                        <a:latin typeface="Segoe UI" panose="020B0502040204020203" pitchFamily="34" charset="0"/>
                      </a:endParaRPr>
                    </a:p>
                  </a:txBody>
                  <a:tcPr marL="6350" marR="6350" marT="6350" marB="0" anchor="ctr"/>
                </a:tc>
                <a:tc>
                  <a:txBody>
                    <a:bodyPr/>
                    <a:lstStyle/>
                    <a:p>
                      <a:pPr algn="ctr" fontAlgn="ctr"/>
                      <a:r>
                        <a:rPr lang="en-US" sz="1800" u="none" strike="noStrike" dirty="0">
                          <a:effectLst/>
                        </a:rPr>
                        <a:t>155,000</a:t>
                      </a:r>
                      <a:endParaRPr lang="en-US" sz="1800" b="0" i="0" u="none" strike="noStrike" dirty="0">
                        <a:solidFill>
                          <a:srgbClr val="374151"/>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153975465"/>
                  </a:ext>
                </a:extLst>
              </a:tr>
              <a:tr h="281286">
                <a:tc>
                  <a:txBody>
                    <a:bodyPr/>
                    <a:lstStyle/>
                    <a:p>
                      <a:pPr algn="l" fontAlgn="ctr"/>
                      <a:r>
                        <a:rPr lang="en-US" altLang="zh-CN" sz="1800" b="1" u="none" strike="noStrike" dirty="0">
                          <a:effectLst/>
                        </a:rPr>
                        <a:t>Key Employee</a:t>
                      </a:r>
                      <a:r>
                        <a:rPr lang="zh-CN" altLang="en-US" sz="1800" b="1" u="none" strike="noStrike" dirty="0">
                          <a:effectLst/>
                        </a:rPr>
                        <a:t>关键人员工收入界定</a:t>
                      </a:r>
                      <a:endParaRPr lang="zh-CN" altLang="en-US" sz="1800" b="1" i="0" u="none" strike="noStrike" dirty="0">
                        <a:solidFill>
                          <a:srgbClr val="374151"/>
                        </a:solidFill>
                        <a:effectLst/>
                        <a:latin typeface="Segoe UI" panose="020B0502040204020203" pitchFamily="34" charset="0"/>
                      </a:endParaRPr>
                    </a:p>
                  </a:txBody>
                  <a:tcPr marL="6350" marR="6350" marT="6350" marB="0" anchor="ctr"/>
                </a:tc>
                <a:tc>
                  <a:txBody>
                    <a:bodyPr/>
                    <a:lstStyle/>
                    <a:p>
                      <a:pPr algn="ctr" fontAlgn="ctr"/>
                      <a:r>
                        <a:rPr lang="en-US" sz="1800" u="none" strike="noStrike" dirty="0">
                          <a:effectLst/>
                        </a:rPr>
                        <a:t>230,000</a:t>
                      </a:r>
                      <a:endParaRPr lang="en-US" sz="1800" b="0" i="0" u="none" strike="noStrike" dirty="0">
                        <a:solidFill>
                          <a:srgbClr val="374151"/>
                        </a:solidFill>
                        <a:effectLst/>
                        <a:latin typeface="Segoe UI" panose="020B0502040204020203" pitchFamily="34" charset="0"/>
                      </a:endParaRPr>
                    </a:p>
                  </a:txBody>
                  <a:tcPr marL="6350" marR="6350" marT="6350" marB="0" anchor="ctr"/>
                </a:tc>
                <a:tc>
                  <a:txBody>
                    <a:bodyPr/>
                    <a:lstStyle/>
                    <a:p>
                      <a:pPr algn="ctr" fontAlgn="ctr"/>
                      <a:r>
                        <a:rPr lang="en-US" sz="1800" u="none" strike="noStrike" dirty="0">
                          <a:effectLst/>
                        </a:rPr>
                        <a:t>225,000</a:t>
                      </a:r>
                      <a:endParaRPr lang="en-US" sz="1800" b="0" i="0" u="none" strike="noStrike" dirty="0">
                        <a:solidFill>
                          <a:srgbClr val="374151"/>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3616577939"/>
                  </a:ext>
                </a:extLst>
              </a:tr>
              <a:tr h="281286">
                <a:tc>
                  <a:txBody>
                    <a:bodyPr/>
                    <a:lstStyle/>
                    <a:p>
                      <a:pPr algn="l" fontAlgn="ctr"/>
                      <a:r>
                        <a:rPr lang="zh-CN" altLang="en-US" sz="1800" b="1" u="none" strike="noStrike" dirty="0">
                          <a:effectLst/>
                        </a:rPr>
                        <a:t>社会保障应税工资基数</a:t>
                      </a:r>
                      <a:endParaRPr lang="zh-CN" altLang="en-US" sz="1800" b="1" i="0" u="none" strike="noStrike" dirty="0">
                        <a:solidFill>
                          <a:srgbClr val="374151"/>
                        </a:solidFill>
                        <a:effectLst/>
                        <a:latin typeface="Segoe UI" panose="020B0502040204020203" pitchFamily="34" charset="0"/>
                      </a:endParaRPr>
                    </a:p>
                  </a:txBody>
                  <a:tcPr marL="6350" marR="6350" marT="6350" marB="0" anchor="ctr"/>
                </a:tc>
                <a:tc>
                  <a:txBody>
                    <a:bodyPr/>
                    <a:lstStyle/>
                    <a:p>
                      <a:pPr algn="ctr" fontAlgn="ctr"/>
                      <a:r>
                        <a:rPr lang="en-US" sz="1800" u="none" strike="noStrike" dirty="0">
                          <a:effectLst/>
                        </a:rPr>
                        <a:t>176,100</a:t>
                      </a:r>
                      <a:endParaRPr lang="en-US" sz="1800" b="0" i="0" u="none" strike="noStrike" dirty="0">
                        <a:solidFill>
                          <a:srgbClr val="374151"/>
                        </a:solidFill>
                        <a:effectLst/>
                        <a:latin typeface="Segoe UI" panose="020B0502040204020203" pitchFamily="34" charset="0"/>
                      </a:endParaRPr>
                    </a:p>
                  </a:txBody>
                  <a:tcPr marL="6350" marR="6350" marT="6350" marB="0" anchor="ctr"/>
                </a:tc>
                <a:tc>
                  <a:txBody>
                    <a:bodyPr/>
                    <a:lstStyle/>
                    <a:p>
                      <a:pPr algn="ctr" fontAlgn="ctr"/>
                      <a:r>
                        <a:rPr lang="en-US" sz="1800" u="none" strike="noStrike" dirty="0">
                          <a:effectLst/>
                        </a:rPr>
                        <a:t>168,600</a:t>
                      </a:r>
                      <a:endParaRPr lang="en-US" sz="1800" b="0" i="0" u="none" strike="noStrike" dirty="0">
                        <a:solidFill>
                          <a:srgbClr val="374151"/>
                        </a:solidFill>
                        <a:effectLst/>
                        <a:latin typeface="Segoe UI" panose="020B0502040204020203" pitchFamily="34" charset="0"/>
                      </a:endParaRPr>
                    </a:p>
                  </a:txBody>
                  <a:tcPr marL="6350" marR="6350" marT="6350" marB="0" anchor="ctr"/>
                </a:tc>
                <a:extLst>
                  <a:ext uri="{0D108BD9-81ED-4DB2-BD59-A6C34878D82A}">
                    <a16:rowId xmlns:a16="http://schemas.microsoft.com/office/drawing/2014/main" val="674515961"/>
                  </a:ext>
                </a:extLst>
              </a:tr>
            </a:tbl>
          </a:graphicData>
        </a:graphic>
      </p:graphicFrame>
    </p:spTree>
    <p:extLst>
      <p:ext uri="{BB962C8B-B14F-4D97-AF65-F5344CB8AC3E}">
        <p14:creationId xmlns:p14="http://schemas.microsoft.com/office/powerpoint/2010/main" val="24978465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2E1B8-6B6C-4824-918B-C885A31DE4FD}"/>
              </a:ext>
            </a:extLst>
          </p:cNvPr>
          <p:cNvSpPr>
            <a:spLocks noGrp="1"/>
          </p:cNvSpPr>
          <p:nvPr>
            <p:ph type="title"/>
          </p:nvPr>
        </p:nvSpPr>
        <p:spPr/>
        <p:txBody>
          <a:bodyPr/>
          <a:lstStyle/>
          <a:p>
            <a:r>
              <a:rPr lang="en-US" altLang="zh-CN" dirty="0"/>
              <a:t>IRA</a:t>
            </a:r>
            <a:r>
              <a:rPr lang="zh-CN" altLang="en-US" dirty="0"/>
              <a:t>账户</a:t>
            </a:r>
            <a:endParaRPr lang="en-US" dirty="0"/>
          </a:p>
        </p:txBody>
      </p:sp>
      <p:graphicFrame>
        <p:nvGraphicFramePr>
          <p:cNvPr id="10" name="Table 10">
            <a:extLst>
              <a:ext uri="{FF2B5EF4-FFF2-40B4-BE49-F238E27FC236}">
                <a16:creationId xmlns:a16="http://schemas.microsoft.com/office/drawing/2014/main" id="{F2338476-F7F9-4BD3-98D5-7507815E8F7F}"/>
              </a:ext>
            </a:extLst>
          </p:cNvPr>
          <p:cNvGraphicFramePr>
            <a:graphicFrameLocks noGrp="1"/>
          </p:cNvGraphicFramePr>
          <p:nvPr>
            <p:ph idx="1"/>
          </p:nvPr>
        </p:nvGraphicFramePr>
        <p:xfrm>
          <a:off x="914400" y="1247987"/>
          <a:ext cx="10823932" cy="4362025"/>
        </p:xfrm>
        <a:graphic>
          <a:graphicData uri="http://schemas.openxmlformats.org/drawingml/2006/table">
            <a:tbl>
              <a:tblPr firstRow="1" bandRow="1">
                <a:tableStyleId>{5940675A-B579-460E-94D1-54222C63F5DA}</a:tableStyleId>
              </a:tblPr>
              <a:tblGrid>
                <a:gridCol w="2348589">
                  <a:extLst>
                    <a:ext uri="{9D8B030D-6E8A-4147-A177-3AD203B41FA5}">
                      <a16:colId xmlns:a16="http://schemas.microsoft.com/office/drawing/2014/main" val="3202312119"/>
                    </a:ext>
                  </a:extLst>
                </a:gridCol>
                <a:gridCol w="4288728">
                  <a:extLst>
                    <a:ext uri="{9D8B030D-6E8A-4147-A177-3AD203B41FA5}">
                      <a16:colId xmlns:a16="http://schemas.microsoft.com/office/drawing/2014/main" val="1679155926"/>
                    </a:ext>
                  </a:extLst>
                </a:gridCol>
                <a:gridCol w="4186615">
                  <a:extLst>
                    <a:ext uri="{9D8B030D-6E8A-4147-A177-3AD203B41FA5}">
                      <a16:colId xmlns:a16="http://schemas.microsoft.com/office/drawing/2014/main" val="660318086"/>
                    </a:ext>
                  </a:extLst>
                </a:gridCol>
              </a:tblGrid>
              <a:tr h="494453">
                <a:tc>
                  <a:txBody>
                    <a:bodyPr/>
                    <a:lstStyle/>
                    <a:p>
                      <a:endParaRPr lang="en-US" sz="1800">
                        <a:latin typeface="FangSong" panose="02010609060101010101" pitchFamily="49" charset="-122"/>
                        <a:ea typeface="FangSong" panose="02010609060101010101" pitchFamily="49" charset="-122"/>
                      </a:endParaRPr>
                    </a:p>
                  </a:txBody>
                  <a:tcPr marL="121920" marR="121920" marT="60960" marB="60960">
                    <a:solidFill>
                      <a:schemeClr val="tx2">
                        <a:lumMod val="20000"/>
                        <a:lumOff val="80000"/>
                      </a:schemeClr>
                    </a:solidFill>
                  </a:tcPr>
                </a:tc>
                <a:tc>
                  <a:txBody>
                    <a:bodyPr/>
                    <a:lstStyle/>
                    <a:p>
                      <a:pPr algn="ctr"/>
                      <a:r>
                        <a:rPr lang="en-US" sz="1800" dirty="0">
                          <a:latin typeface="FangSong" panose="02010609060101010101" pitchFamily="49" charset="-122"/>
                          <a:ea typeface="FangSong" panose="02010609060101010101" pitchFamily="49" charset="-122"/>
                        </a:rPr>
                        <a:t>IRA</a:t>
                      </a:r>
                    </a:p>
                  </a:txBody>
                  <a:tcPr marL="121920" marR="121920" marT="60960" marB="60960">
                    <a:solidFill>
                      <a:schemeClr val="accent2">
                        <a:lumMod val="60000"/>
                        <a:lumOff val="40000"/>
                      </a:schemeClr>
                    </a:solidFill>
                  </a:tcPr>
                </a:tc>
                <a:tc>
                  <a:txBody>
                    <a:bodyPr/>
                    <a:lstStyle/>
                    <a:p>
                      <a:pPr algn="ctr"/>
                      <a:r>
                        <a:rPr lang="en-US" sz="1800" dirty="0">
                          <a:latin typeface="FangSong" panose="02010609060101010101" pitchFamily="49" charset="-122"/>
                          <a:ea typeface="FangSong" panose="02010609060101010101" pitchFamily="49" charset="-122"/>
                        </a:rPr>
                        <a:t>Roth IRA</a:t>
                      </a:r>
                    </a:p>
                  </a:txBody>
                  <a:tcPr marL="121920" marR="121920" marT="60960" marB="60960">
                    <a:solidFill>
                      <a:srgbClr val="00B050"/>
                    </a:solidFill>
                  </a:tcPr>
                </a:tc>
                <a:extLst>
                  <a:ext uri="{0D108BD9-81ED-4DB2-BD59-A6C34878D82A}">
                    <a16:rowId xmlns:a16="http://schemas.microsoft.com/office/drawing/2014/main" val="3400833376"/>
                  </a:ext>
                </a:extLst>
              </a:tr>
              <a:tr h="1219200">
                <a:tc>
                  <a:txBody>
                    <a:bodyPr/>
                    <a:lstStyle/>
                    <a:p>
                      <a:pPr algn="ctr"/>
                      <a:r>
                        <a:rPr lang="zh-CN" altLang="en-US" sz="1800" dirty="0">
                          <a:latin typeface="FangSong" panose="02010609060101010101" pitchFamily="49" charset="-122"/>
                          <a:ea typeface="FangSong" panose="02010609060101010101" pitchFamily="49" charset="-122"/>
                        </a:rPr>
                        <a:t>参与条件</a:t>
                      </a:r>
                      <a:endParaRPr lang="en-US" sz="1800" dirty="0">
                        <a:latin typeface="FangSong" panose="02010609060101010101" pitchFamily="49" charset="-122"/>
                        <a:ea typeface="FangSong" panose="02010609060101010101" pitchFamily="49" charset="-122"/>
                      </a:endParaRPr>
                    </a:p>
                  </a:txBody>
                  <a:tcPr marL="121920" marR="121920" marT="60960" marB="60960">
                    <a:solidFill>
                      <a:schemeClr val="tx2">
                        <a:lumMod val="20000"/>
                        <a:lumOff val="80000"/>
                      </a:schemeClr>
                    </a:solidFill>
                  </a:tcPr>
                </a:tc>
                <a:tc>
                  <a:txBody>
                    <a:bodyPr/>
                    <a:lstStyle/>
                    <a:p>
                      <a:r>
                        <a:rPr lang="zh-CN" altLang="en-US" sz="1800" dirty="0">
                          <a:latin typeface="FangSong" panose="02010609060101010101" pitchFamily="49" charset="-122"/>
                          <a:ea typeface="FangSong" panose="02010609060101010101" pitchFamily="49" charset="-122"/>
                        </a:rPr>
                        <a:t>个人：</a:t>
                      </a:r>
                      <a:endParaRPr lang="en-US" altLang="zh-CN" sz="1800" dirty="0">
                        <a:latin typeface="FangSong" panose="02010609060101010101" pitchFamily="49" charset="-122"/>
                        <a:ea typeface="FangSong" panose="02010609060101010101" pitchFamily="49" charset="-122"/>
                      </a:endParaRPr>
                    </a:p>
                    <a:p>
                      <a:r>
                        <a:rPr lang="en-US" sz="1800" dirty="0">
                          <a:latin typeface="FangSong" panose="02010609060101010101" pitchFamily="49" charset="-122"/>
                          <a:ea typeface="FangSong" panose="02010609060101010101" pitchFamily="49" charset="-122"/>
                        </a:rPr>
                        <a:t>$6,000, 50</a:t>
                      </a:r>
                      <a:r>
                        <a:rPr lang="zh-CN" altLang="en-US" sz="1800" dirty="0">
                          <a:latin typeface="FangSong" panose="02010609060101010101" pitchFamily="49" charset="-122"/>
                          <a:ea typeface="FangSong" panose="02010609060101010101" pitchFamily="49" charset="-122"/>
                        </a:rPr>
                        <a:t>岁以上</a:t>
                      </a:r>
                      <a:r>
                        <a:rPr lang="en-US" altLang="zh-CN" sz="1800" dirty="0">
                          <a:latin typeface="FangSong" panose="02010609060101010101" pitchFamily="49" charset="-122"/>
                          <a:ea typeface="FangSong" panose="02010609060101010101" pitchFamily="49" charset="-122"/>
                        </a:rPr>
                        <a:t>$7,000</a:t>
                      </a:r>
                    </a:p>
                    <a:p>
                      <a:r>
                        <a:rPr lang="zh-CN" altLang="en-US" sz="1800" dirty="0">
                          <a:latin typeface="FangSong" panose="02010609060101010101" pitchFamily="49" charset="-122"/>
                          <a:ea typeface="FangSong" panose="02010609060101010101" pitchFamily="49" charset="-122"/>
                        </a:rPr>
                        <a:t>有</a:t>
                      </a:r>
                      <a:r>
                        <a:rPr lang="en-US" altLang="zh-CN" sz="1800" dirty="0">
                          <a:latin typeface="FangSong" panose="02010609060101010101" pitchFamily="49" charset="-122"/>
                          <a:ea typeface="FangSong" panose="02010609060101010101" pitchFamily="49" charset="-122"/>
                        </a:rPr>
                        <a:t>Earned Income, </a:t>
                      </a:r>
                      <a:r>
                        <a:rPr lang="zh-CN" altLang="en-US" sz="1800" dirty="0">
                          <a:latin typeface="FangSong" panose="02010609060101010101" pitchFamily="49" charset="-122"/>
                          <a:ea typeface="FangSong" panose="02010609060101010101" pitchFamily="49" charset="-122"/>
                        </a:rPr>
                        <a:t>无年龄限制</a:t>
                      </a:r>
                      <a:endParaRPr lang="en-US" sz="1800" dirty="0">
                        <a:latin typeface="FangSong" panose="02010609060101010101" pitchFamily="49" charset="-122"/>
                        <a:ea typeface="FangSong" panose="02010609060101010101" pitchFamily="49" charset="-122"/>
                      </a:endParaRPr>
                    </a:p>
                  </a:txBody>
                  <a:tcPr marL="121920" marR="121920" marT="60960" marB="60960">
                    <a:solidFill>
                      <a:schemeClr val="accent2">
                        <a:lumMod val="60000"/>
                        <a:lumOff val="40000"/>
                      </a:schemeClr>
                    </a:solidFill>
                  </a:tcPr>
                </a:tc>
                <a:tc>
                  <a:txBody>
                    <a:bodyPr/>
                    <a:lstStyle/>
                    <a:p>
                      <a:pPr marL="0" marR="0" lvl="0" indent="0" algn="l" defTabSz="408197" rtl="0" eaLnBrk="1" fontAlgn="auto" latinLnBrk="0" hangingPunct="1">
                        <a:lnSpc>
                          <a:spcPct val="100000"/>
                        </a:lnSpc>
                        <a:spcBef>
                          <a:spcPts val="0"/>
                        </a:spcBef>
                        <a:spcAft>
                          <a:spcPts val="0"/>
                        </a:spcAft>
                        <a:buClrTx/>
                        <a:buSzTx/>
                        <a:buFontTx/>
                        <a:buNone/>
                        <a:tabLst/>
                        <a:defRPr/>
                      </a:pPr>
                      <a:r>
                        <a:rPr lang="zh-CN" altLang="en-US" sz="1800" dirty="0">
                          <a:latin typeface="FangSong" panose="02010609060101010101" pitchFamily="49" charset="-122"/>
                          <a:ea typeface="FangSong" panose="02010609060101010101" pitchFamily="49" charset="-122"/>
                        </a:rPr>
                        <a:t>个人：</a:t>
                      </a:r>
                      <a:endParaRPr lang="en-US" sz="1800" dirty="0">
                        <a:latin typeface="FangSong" panose="02010609060101010101" pitchFamily="49" charset="-122"/>
                        <a:ea typeface="FangSong" panose="02010609060101010101" pitchFamily="49" charset="-122"/>
                      </a:endParaRPr>
                    </a:p>
                    <a:p>
                      <a:pPr marL="0" marR="0" lvl="0" indent="0" algn="l" defTabSz="408197" rtl="0" eaLnBrk="1" fontAlgn="auto" latinLnBrk="0" hangingPunct="1">
                        <a:lnSpc>
                          <a:spcPct val="100000"/>
                        </a:lnSpc>
                        <a:spcBef>
                          <a:spcPts val="0"/>
                        </a:spcBef>
                        <a:spcAft>
                          <a:spcPts val="0"/>
                        </a:spcAft>
                        <a:buClrTx/>
                        <a:buSzTx/>
                        <a:buFontTx/>
                        <a:buNone/>
                        <a:tabLst/>
                        <a:defRPr/>
                      </a:pPr>
                      <a:r>
                        <a:rPr lang="en-US" sz="1800" dirty="0">
                          <a:latin typeface="FangSong" panose="02010609060101010101" pitchFamily="49" charset="-122"/>
                          <a:ea typeface="FangSong" panose="02010609060101010101" pitchFamily="49" charset="-122"/>
                        </a:rPr>
                        <a:t>$6,000, 50</a:t>
                      </a:r>
                      <a:r>
                        <a:rPr lang="zh-CN" altLang="en-US" sz="1800" dirty="0">
                          <a:latin typeface="FangSong" panose="02010609060101010101" pitchFamily="49" charset="-122"/>
                          <a:ea typeface="FangSong" panose="02010609060101010101" pitchFamily="49" charset="-122"/>
                        </a:rPr>
                        <a:t>岁以上</a:t>
                      </a:r>
                      <a:r>
                        <a:rPr lang="en-US" altLang="zh-CN" sz="1800" dirty="0">
                          <a:latin typeface="FangSong" panose="02010609060101010101" pitchFamily="49" charset="-122"/>
                          <a:ea typeface="FangSong" panose="02010609060101010101" pitchFamily="49" charset="-122"/>
                        </a:rPr>
                        <a:t>$7,000</a:t>
                      </a:r>
                    </a:p>
                    <a:p>
                      <a:pPr marL="0" marR="0" lvl="0" indent="0" algn="l" defTabSz="408197" rtl="0" eaLnBrk="1" fontAlgn="auto" latinLnBrk="0" hangingPunct="1">
                        <a:lnSpc>
                          <a:spcPct val="100000"/>
                        </a:lnSpc>
                        <a:spcBef>
                          <a:spcPts val="0"/>
                        </a:spcBef>
                        <a:spcAft>
                          <a:spcPts val="0"/>
                        </a:spcAft>
                        <a:buClrTx/>
                        <a:buSzTx/>
                        <a:buFontTx/>
                        <a:buNone/>
                        <a:tabLst/>
                        <a:defRPr/>
                      </a:pPr>
                      <a:r>
                        <a:rPr lang="zh-CN" altLang="en-US" sz="1800" dirty="0">
                          <a:latin typeface="FangSong" panose="02010609060101010101" pitchFamily="49" charset="-122"/>
                          <a:ea typeface="FangSong" panose="02010609060101010101" pitchFamily="49" charset="-122"/>
                        </a:rPr>
                        <a:t>有</a:t>
                      </a:r>
                      <a:r>
                        <a:rPr lang="en-US" altLang="zh-CN" sz="1800" dirty="0">
                          <a:latin typeface="FangSong" panose="02010609060101010101" pitchFamily="49" charset="-122"/>
                          <a:ea typeface="FangSong" panose="02010609060101010101" pitchFamily="49" charset="-122"/>
                        </a:rPr>
                        <a:t>Earned Income</a:t>
                      </a:r>
                      <a:r>
                        <a:rPr lang="zh-CN" altLang="en-US" sz="1800" dirty="0">
                          <a:latin typeface="FangSong" panose="02010609060101010101" pitchFamily="49" charset="-122"/>
                          <a:ea typeface="FangSong" panose="02010609060101010101" pitchFamily="49" charset="-122"/>
                        </a:rPr>
                        <a:t>，无年龄限制</a:t>
                      </a:r>
                      <a:endParaRPr lang="en-US" sz="1800" dirty="0">
                        <a:latin typeface="FangSong" panose="02010609060101010101" pitchFamily="49" charset="-122"/>
                        <a:ea typeface="FangSong" panose="02010609060101010101" pitchFamily="49" charset="-122"/>
                      </a:endParaRPr>
                    </a:p>
                    <a:p>
                      <a:endParaRPr lang="en-US" sz="1800" dirty="0">
                        <a:latin typeface="FangSong" panose="02010609060101010101" pitchFamily="49" charset="-122"/>
                        <a:ea typeface="FangSong" panose="02010609060101010101" pitchFamily="49" charset="-122"/>
                      </a:endParaRPr>
                    </a:p>
                  </a:txBody>
                  <a:tcPr marL="121920" marR="121920" marT="60960" marB="60960">
                    <a:solidFill>
                      <a:srgbClr val="00B050"/>
                    </a:solidFill>
                  </a:tcPr>
                </a:tc>
                <a:extLst>
                  <a:ext uri="{0D108BD9-81ED-4DB2-BD59-A6C34878D82A}">
                    <a16:rowId xmlns:a16="http://schemas.microsoft.com/office/drawing/2014/main" val="445841913"/>
                  </a:ext>
                </a:extLst>
              </a:tr>
              <a:tr h="494453">
                <a:tc>
                  <a:txBody>
                    <a:bodyPr/>
                    <a:lstStyle/>
                    <a:p>
                      <a:pPr algn="ctr"/>
                      <a:r>
                        <a:rPr lang="zh-CN" altLang="en-US" sz="1800" dirty="0">
                          <a:latin typeface="FangSong" panose="02010609060101010101" pitchFamily="49" charset="-122"/>
                          <a:ea typeface="FangSong" panose="02010609060101010101" pitchFamily="49" charset="-122"/>
                        </a:rPr>
                        <a:t>税务好处</a:t>
                      </a:r>
                      <a:endParaRPr lang="en-US" sz="1800" dirty="0">
                        <a:latin typeface="FangSong" panose="02010609060101010101" pitchFamily="49" charset="-122"/>
                        <a:ea typeface="FangSong" panose="02010609060101010101" pitchFamily="49" charset="-122"/>
                      </a:endParaRPr>
                    </a:p>
                  </a:txBody>
                  <a:tcPr marL="121920" marR="121920" marT="60960" marB="60960">
                    <a:solidFill>
                      <a:schemeClr val="tx2">
                        <a:lumMod val="20000"/>
                        <a:lumOff val="80000"/>
                      </a:schemeClr>
                    </a:solidFill>
                  </a:tcPr>
                </a:tc>
                <a:tc>
                  <a:txBody>
                    <a:bodyPr/>
                    <a:lstStyle/>
                    <a:p>
                      <a:r>
                        <a:rPr lang="zh-CN" altLang="en-US" sz="1800" dirty="0">
                          <a:latin typeface="FangSong" panose="02010609060101010101" pitchFamily="49" charset="-122"/>
                          <a:ea typeface="FangSong" panose="02010609060101010101" pitchFamily="49" charset="-122"/>
                        </a:rPr>
                        <a:t>抵税 </a:t>
                      </a:r>
                      <a:r>
                        <a:rPr lang="en-US" altLang="zh-CN" sz="1800" dirty="0">
                          <a:latin typeface="FangSong" panose="02010609060101010101" pitchFamily="49" charset="-122"/>
                          <a:ea typeface="FangSong" panose="02010609060101010101" pitchFamily="49" charset="-122"/>
                        </a:rPr>
                        <a:t>+ </a:t>
                      </a:r>
                      <a:r>
                        <a:rPr lang="zh-CN" altLang="en-US" sz="1800" dirty="0">
                          <a:latin typeface="FangSong" panose="02010609060101010101" pitchFamily="49" charset="-122"/>
                          <a:ea typeface="FangSong" panose="02010609060101010101" pitchFamily="49" charset="-122"/>
                        </a:rPr>
                        <a:t>缓税</a:t>
                      </a:r>
                      <a:endParaRPr lang="en-US" sz="1800" dirty="0">
                        <a:latin typeface="FangSong" panose="02010609060101010101" pitchFamily="49" charset="-122"/>
                        <a:ea typeface="FangSong" panose="02010609060101010101" pitchFamily="49" charset="-122"/>
                      </a:endParaRPr>
                    </a:p>
                  </a:txBody>
                  <a:tcPr marL="121920" marR="121920" marT="60960" marB="60960">
                    <a:solidFill>
                      <a:schemeClr val="accent2">
                        <a:lumMod val="60000"/>
                        <a:lumOff val="40000"/>
                      </a:schemeClr>
                    </a:solidFill>
                  </a:tcPr>
                </a:tc>
                <a:tc>
                  <a:txBody>
                    <a:bodyPr/>
                    <a:lstStyle/>
                    <a:p>
                      <a:r>
                        <a:rPr lang="zh-CN" altLang="en-US" sz="1800" dirty="0">
                          <a:latin typeface="FangSong" panose="02010609060101010101" pitchFamily="49" charset="-122"/>
                          <a:ea typeface="FangSong" panose="02010609060101010101" pitchFamily="49" charset="-122"/>
                        </a:rPr>
                        <a:t>缓税 </a:t>
                      </a:r>
                      <a:r>
                        <a:rPr lang="en-US" altLang="zh-CN" sz="1800" dirty="0">
                          <a:latin typeface="FangSong" panose="02010609060101010101" pitchFamily="49" charset="-122"/>
                          <a:ea typeface="FangSong" panose="02010609060101010101" pitchFamily="49" charset="-122"/>
                        </a:rPr>
                        <a:t>+ </a:t>
                      </a:r>
                      <a:r>
                        <a:rPr lang="zh-CN" altLang="en-US" sz="1800" dirty="0">
                          <a:latin typeface="FangSong" panose="02010609060101010101" pitchFamily="49" charset="-122"/>
                          <a:ea typeface="FangSong" panose="02010609060101010101" pitchFamily="49" charset="-122"/>
                        </a:rPr>
                        <a:t>免税</a:t>
                      </a:r>
                      <a:endParaRPr lang="en-US" sz="1800" dirty="0">
                        <a:latin typeface="FangSong" panose="02010609060101010101" pitchFamily="49" charset="-122"/>
                        <a:ea typeface="FangSong" panose="02010609060101010101" pitchFamily="49" charset="-122"/>
                      </a:endParaRPr>
                    </a:p>
                  </a:txBody>
                  <a:tcPr marL="121920" marR="121920" marT="60960" marB="60960">
                    <a:solidFill>
                      <a:srgbClr val="00B050"/>
                    </a:solidFill>
                  </a:tcPr>
                </a:tc>
                <a:extLst>
                  <a:ext uri="{0D108BD9-81ED-4DB2-BD59-A6C34878D82A}">
                    <a16:rowId xmlns:a16="http://schemas.microsoft.com/office/drawing/2014/main" val="1241228556"/>
                  </a:ext>
                </a:extLst>
              </a:tr>
              <a:tr h="494453">
                <a:tc>
                  <a:txBody>
                    <a:bodyPr/>
                    <a:lstStyle/>
                    <a:p>
                      <a:pPr algn="ctr"/>
                      <a:r>
                        <a:rPr lang="zh-CN" altLang="en-US" sz="1800" dirty="0">
                          <a:latin typeface="FangSong" panose="02010609060101010101" pitchFamily="49" charset="-122"/>
                          <a:ea typeface="FangSong" panose="02010609060101010101" pitchFamily="49" charset="-122"/>
                        </a:rPr>
                        <a:t>收入限制</a:t>
                      </a:r>
                      <a:endParaRPr lang="en-US" sz="1800" dirty="0">
                        <a:latin typeface="FangSong" panose="02010609060101010101" pitchFamily="49" charset="-122"/>
                        <a:ea typeface="FangSong" panose="02010609060101010101" pitchFamily="49" charset="-122"/>
                      </a:endParaRPr>
                    </a:p>
                  </a:txBody>
                  <a:tcPr marL="121920" marR="121920" marT="60960" marB="60960">
                    <a:solidFill>
                      <a:schemeClr val="tx2">
                        <a:lumMod val="20000"/>
                        <a:lumOff val="80000"/>
                      </a:schemeClr>
                    </a:solidFill>
                  </a:tcPr>
                </a:tc>
                <a:tc>
                  <a:txBody>
                    <a:bodyPr/>
                    <a:lstStyle/>
                    <a:p>
                      <a:r>
                        <a:rPr lang="zh-CN" altLang="en-US" sz="1800" dirty="0">
                          <a:latin typeface="FangSong" panose="02010609060101010101" pitchFamily="49" charset="-122"/>
                          <a:ea typeface="FangSong" panose="02010609060101010101" pitchFamily="49" charset="-122"/>
                        </a:rPr>
                        <a:t>无，抵税有收入限制</a:t>
                      </a:r>
                      <a:endParaRPr lang="en-US" sz="1800" dirty="0">
                        <a:latin typeface="FangSong" panose="02010609060101010101" pitchFamily="49" charset="-122"/>
                        <a:ea typeface="FangSong" panose="02010609060101010101" pitchFamily="49" charset="-122"/>
                      </a:endParaRPr>
                    </a:p>
                  </a:txBody>
                  <a:tcPr marL="121920" marR="121920" marT="60960" marB="60960">
                    <a:solidFill>
                      <a:schemeClr val="accent2">
                        <a:lumMod val="60000"/>
                        <a:lumOff val="40000"/>
                      </a:schemeClr>
                    </a:solidFill>
                  </a:tcPr>
                </a:tc>
                <a:tc>
                  <a:txBody>
                    <a:bodyPr/>
                    <a:lstStyle/>
                    <a:p>
                      <a:r>
                        <a:rPr lang="zh-CN" altLang="en-US" sz="1800" dirty="0">
                          <a:latin typeface="FangSong" panose="02010609060101010101" pitchFamily="49" charset="-122"/>
                          <a:ea typeface="FangSong" panose="02010609060101010101" pitchFamily="49" charset="-122"/>
                        </a:rPr>
                        <a:t>有</a:t>
                      </a:r>
                      <a:r>
                        <a:rPr lang="en-US" altLang="zh-CN" sz="1800" dirty="0">
                          <a:latin typeface="FangSong" panose="02010609060101010101" pitchFamily="49" charset="-122"/>
                          <a:ea typeface="FangSong" panose="02010609060101010101" pitchFamily="49" charset="-122"/>
                        </a:rPr>
                        <a:t>(2021 MAGI $198k-$208k)</a:t>
                      </a:r>
                      <a:endParaRPr lang="en-US" sz="1800" dirty="0">
                        <a:latin typeface="FangSong" panose="02010609060101010101" pitchFamily="49" charset="-122"/>
                        <a:ea typeface="FangSong" panose="02010609060101010101" pitchFamily="49" charset="-122"/>
                      </a:endParaRPr>
                    </a:p>
                  </a:txBody>
                  <a:tcPr marL="121920" marR="121920" marT="60960" marB="60960">
                    <a:solidFill>
                      <a:srgbClr val="00B050"/>
                    </a:solidFill>
                  </a:tcPr>
                </a:tc>
                <a:extLst>
                  <a:ext uri="{0D108BD9-81ED-4DB2-BD59-A6C34878D82A}">
                    <a16:rowId xmlns:a16="http://schemas.microsoft.com/office/drawing/2014/main" val="548399072"/>
                  </a:ext>
                </a:extLst>
              </a:tr>
              <a:tr h="670560">
                <a:tc>
                  <a:txBody>
                    <a:bodyPr/>
                    <a:lstStyle/>
                    <a:p>
                      <a:pPr algn="ctr"/>
                      <a:r>
                        <a:rPr lang="zh-CN" altLang="en-US" sz="1800" dirty="0">
                          <a:latin typeface="FangSong" panose="02010609060101010101" pitchFamily="49" charset="-122"/>
                          <a:ea typeface="FangSong" panose="02010609060101010101" pitchFamily="49" charset="-122"/>
                        </a:rPr>
                        <a:t>取用条件</a:t>
                      </a:r>
                      <a:endParaRPr lang="en-US" sz="1800" dirty="0">
                        <a:latin typeface="FangSong" panose="02010609060101010101" pitchFamily="49" charset="-122"/>
                        <a:ea typeface="FangSong" panose="02010609060101010101" pitchFamily="49" charset="-122"/>
                      </a:endParaRPr>
                    </a:p>
                  </a:txBody>
                  <a:tcPr marL="121920" marR="121920" marT="60960" marB="60960">
                    <a:solidFill>
                      <a:schemeClr val="tx2">
                        <a:lumMod val="20000"/>
                        <a:lumOff val="80000"/>
                      </a:schemeClr>
                    </a:solidFill>
                  </a:tcPr>
                </a:tc>
                <a:tc>
                  <a:txBody>
                    <a:bodyPr/>
                    <a:lstStyle/>
                    <a:p>
                      <a:r>
                        <a:rPr lang="zh-CN" altLang="en-US" sz="1800" dirty="0">
                          <a:latin typeface="FangSong" panose="02010609060101010101" pitchFamily="49" charset="-122"/>
                          <a:ea typeface="FangSong" panose="02010609060101010101" pitchFamily="49" charset="-122"/>
                        </a:rPr>
                        <a:t>缴收入所得税，</a:t>
                      </a:r>
                      <a:r>
                        <a:rPr lang="en-US" altLang="zh-CN" sz="1800" dirty="0">
                          <a:latin typeface="FangSong" panose="02010609060101010101" pitchFamily="49" charset="-122"/>
                          <a:ea typeface="FangSong" panose="02010609060101010101" pitchFamily="49" charset="-122"/>
                        </a:rPr>
                        <a:t>59.5</a:t>
                      </a:r>
                      <a:r>
                        <a:rPr lang="zh-CN" altLang="en-US" sz="1800" dirty="0">
                          <a:latin typeface="FangSong" panose="02010609060101010101" pitchFamily="49" charset="-122"/>
                          <a:ea typeface="FangSong" panose="02010609060101010101" pitchFamily="49" charset="-122"/>
                        </a:rPr>
                        <a:t>岁前</a:t>
                      </a:r>
                      <a:r>
                        <a:rPr lang="en-US" altLang="zh-CN" sz="1800" dirty="0">
                          <a:latin typeface="FangSong" panose="02010609060101010101" pitchFamily="49" charset="-122"/>
                          <a:ea typeface="FangSong" panose="02010609060101010101" pitchFamily="49" charset="-122"/>
                        </a:rPr>
                        <a:t>10%</a:t>
                      </a:r>
                      <a:r>
                        <a:rPr lang="zh-CN" altLang="en-US" sz="1800" dirty="0">
                          <a:latin typeface="FangSong" panose="02010609060101010101" pitchFamily="49" charset="-122"/>
                          <a:ea typeface="FangSong" panose="02010609060101010101" pitchFamily="49" charset="-122"/>
                        </a:rPr>
                        <a:t>罚金</a:t>
                      </a:r>
                      <a:endParaRPr lang="en-US" sz="1800" dirty="0">
                        <a:latin typeface="FangSong" panose="02010609060101010101" pitchFamily="49" charset="-122"/>
                        <a:ea typeface="FangSong" panose="02010609060101010101" pitchFamily="49" charset="-122"/>
                      </a:endParaRPr>
                    </a:p>
                  </a:txBody>
                  <a:tcPr marL="121920" marR="121920" marT="60960" marB="60960">
                    <a:solidFill>
                      <a:schemeClr val="accent2">
                        <a:lumMod val="60000"/>
                        <a:lumOff val="40000"/>
                      </a:schemeClr>
                    </a:solidFill>
                  </a:tcPr>
                </a:tc>
                <a:tc>
                  <a:txBody>
                    <a:bodyPr/>
                    <a:lstStyle/>
                    <a:p>
                      <a:r>
                        <a:rPr lang="en-US" altLang="zh-CN" sz="1800" dirty="0">
                          <a:latin typeface="FangSong" panose="02010609060101010101" pitchFamily="49" charset="-122"/>
                          <a:ea typeface="FangSong" panose="02010609060101010101" pitchFamily="49" charset="-122"/>
                        </a:rPr>
                        <a:t>59.5</a:t>
                      </a:r>
                      <a:r>
                        <a:rPr lang="zh-CN" altLang="en-US" sz="1800" dirty="0">
                          <a:latin typeface="FangSong" panose="02010609060101010101" pitchFamily="49" charset="-122"/>
                          <a:ea typeface="FangSong" panose="02010609060101010101" pitchFamily="49" charset="-122"/>
                        </a:rPr>
                        <a:t>岁前本金随意取用，利息</a:t>
                      </a:r>
                      <a:r>
                        <a:rPr lang="en-US" altLang="zh-CN" sz="1800" dirty="0">
                          <a:latin typeface="FangSong" panose="02010609060101010101" pitchFamily="49" charset="-122"/>
                          <a:ea typeface="FangSong" panose="02010609060101010101" pitchFamily="49" charset="-122"/>
                        </a:rPr>
                        <a:t>5</a:t>
                      </a:r>
                      <a:r>
                        <a:rPr lang="zh-CN" altLang="en-US" sz="1800" dirty="0">
                          <a:latin typeface="FangSong" panose="02010609060101010101" pitchFamily="49" charset="-122"/>
                          <a:ea typeface="FangSong" panose="02010609060101010101" pitchFamily="49" charset="-122"/>
                        </a:rPr>
                        <a:t>年</a:t>
                      </a:r>
                      <a:r>
                        <a:rPr lang="en-US" altLang="zh-CN" sz="1800" dirty="0">
                          <a:latin typeface="FangSong" panose="02010609060101010101" pitchFamily="49" charset="-122"/>
                          <a:ea typeface="FangSong" panose="02010609060101010101" pitchFamily="49" charset="-122"/>
                        </a:rPr>
                        <a:t>rule</a:t>
                      </a:r>
                      <a:r>
                        <a:rPr lang="zh-CN" altLang="en-US" sz="1800" dirty="0">
                          <a:latin typeface="FangSong" panose="02010609060101010101" pitchFamily="49" charset="-122"/>
                          <a:ea typeface="FangSong" panose="02010609060101010101" pitchFamily="49" charset="-122"/>
                        </a:rPr>
                        <a:t>，</a:t>
                      </a:r>
                      <a:endParaRPr lang="en-US" altLang="zh-CN" sz="1800" dirty="0">
                        <a:latin typeface="FangSong" panose="02010609060101010101" pitchFamily="49" charset="-122"/>
                        <a:ea typeface="FangSong" panose="02010609060101010101" pitchFamily="49" charset="-122"/>
                      </a:endParaRPr>
                    </a:p>
                    <a:p>
                      <a:r>
                        <a:rPr lang="en-US" altLang="zh-CN" sz="1800" dirty="0">
                          <a:latin typeface="FangSong" panose="02010609060101010101" pitchFamily="49" charset="-122"/>
                          <a:ea typeface="FangSong" panose="02010609060101010101" pitchFamily="49" charset="-122"/>
                        </a:rPr>
                        <a:t>59.5</a:t>
                      </a:r>
                      <a:r>
                        <a:rPr lang="zh-CN" altLang="en-US" sz="1800" dirty="0">
                          <a:latin typeface="FangSong" panose="02010609060101010101" pitchFamily="49" charset="-122"/>
                          <a:ea typeface="FangSong" panose="02010609060101010101" pitchFamily="49" charset="-122"/>
                        </a:rPr>
                        <a:t>岁后随意支取</a:t>
                      </a:r>
                      <a:endParaRPr lang="en-US" sz="1800" dirty="0">
                        <a:latin typeface="FangSong" panose="02010609060101010101" pitchFamily="49" charset="-122"/>
                        <a:ea typeface="FangSong" panose="02010609060101010101" pitchFamily="49" charset="-122"/>
                      </a:endParaRPr>
                    </a:p>
                  </a:txBody>
                  <a:tcPr marL="121920" marR="121920" marT="60960" marB="60960">
                    <a:solidFill>
                      <a:srgbClr val="00B050"/>
                    </a:solidFill>
                  </a:tcPr>
                </a:tc>
                <a:extLst>
                  <a:ext uri="{0D108BD9-81ED-4DB2-BD59-A6C34878D82A}">
                    <a16:rowId xmlns:a16="http://schemas.microsoft.com/office/drawing/2014/main" val="2369902949"/>
                  </a:ext>
                </a:extLst>
              </a:tr>
              <a:tr h="494453">
                <a:tc>
                  <a:txBody>
                    <a:bodyPr/>
                    <a:lstStyle/>
                    <a:p>
                      <a:pPr algn="ctr"/>
                      <a:r>
                        <a:rPr lang="zh-CN" altLang="en-US" sz="1800" dirty="0">
                          <a:latin typeface="FangSong" panose="02010609060101010101" pitchFamily="49" charset="-122"/>
                          <a:ea typeface="FangSong" panose="02010609060101010101" pitchFamily="49" charset="-122"/>
                        </a:rPr>
                        <a:t>强制取钱</a:t>
                      </a:r>
                      <a:endParaRPr lang="en-US" sz="1800" dirty="0">
                        <a:latin typeface="FangSong" panose="02010609060101010101" pitchFamily="49" charset="-122"/>
                        <a:ea typeface="FangSong" panose="02010609060101010101" pitchFamily="49" charset="-122"/>
                      </a:endParaRPr>
                    </a:p>
                  </a:txBody>
                  <a:tcPr marL="121920" marR="121920" marT="60960" marB="60960">
                    <a:solidFill>
                      <a:schemeClr val="tx2">
                        <a:lumMod val="20000"/>
                        <a:lumOff val="80000"/>
                      </a:schemeClr>
                    </a:solidFill>
                  </a:tcPr>
                </a:tc>
                <a:tc>
                  <a:txBody>
                    <a:bodyPr/>
                    <a:lstStyle/>
                    <a:p>
                      <a:r>
                        <a:rPr lang="en-US" altLang="zh-CN" sz="1800" dirty="0">
                          <a:latin typeface="FangSong" panose="02010609060101010101" pitchFamily="49" charset="-122"/>
                          <a:ea typeface="FangSong" panose="02010609060101010101" pitchFamily="49" charset="-122"/>
                        </a:rPr>
                        <a:t>72</a:t>
                      </a:r>
                      <a:r>
                        <a:rPr lang="zh-CN" altLang="en-US" sz="1800" dirty="0">
                          <a:latin typeface="FangSong" panose="02010609060101010101" pitchFamily="49" charset="-122"/>
                          <a:ea typeface="FangSong" panose="02010609060101010101" pitchFamily="49" charset="-122"/>
                        </a:rPr>
                        <a:t>岁</a:t>
                      </a:r>
                      <a:r>
                        <a:rPr lang="en-US" altLang="zh-CN" sz="1800" dirty="0">
                          <a:latin typeface="FangSong" panose="02010609060101010101" pitchFamily="49" charset="-122"/>
                          <a:ea typeface="FangSong" panose="02010609060101010101" pitchFamily="49" charset="-122"/>
                        </a:rPr>
                        <a:t>RMD</a:t>
                      </a:r>
                      <a:endParaRPr lang="en-US" sz="1800" dirty="0">
                        <a:latin typeface="FangSong" panose="02010609060101010101" pitchFamily="49" charset="-122"/>
                        <a:ea typeface="FangSong" panose="02010609060101010101" pitchFamily="49" charset="-122"/>
                      </a:endParaRPr>
                    </a:p>
                  </a:txBody>
                  <a:tcPr marL="121920" marR="121920" marT="60960" marB="60960">
                    <a:solidFill>
                      <a:schemeClr val="accent2">
                        <a:lumMod val="60000"/>
                        <a:lumOff val="40000"/>
                      </a:schemeClr>
                    </a:solidFill>
                  </a:tcPr>
                </a:tc>
                <a:tc>
                  <a:txBody>
                    <a:bodyPr/>
                    <a:lstStyle/>
                    <a:p>
                      <a:r>
                        <a:rPr lang="zh-CN" altLang="en-US" sz="1800" dirty="0">
                          <a:latin typeface="FangSong" panose="02010609060101010101" pitchFamily="49" charset="-122"/>
                          <a:ea typeface="FangSong" panose="02010609060101010101" pitchFamily="49" charset="-122"/>
                        </a:rPr>
                        <a:t>无限制</a:t>
                      </a:r>
                      <a:endParaRPr lang="en-US" sz="1800" dirty="0">
                        <a:latin typeface="FangSong" panose="02010609060101010101" pitchFamily="49" charset="-122"/>
                        <a:ea typeface="FangSong" panose="02010609060101010101" pitchFamily="49" charset="-122"/>
                      </a:endParaRPr>
                    </a:p>
                  </a:txBody>
                  <a:tcPr marL="121920" marR="121920" marT="60960" marB="60960">
                    <a:solidFill>
                      <a:srgbClr val="00B050"/>
                    </a:solidFill>
                  </a:tcPr>
                </a:tc>
                <a:extLst>
                  <a:ext uri="{0D108BD9-81ED-4DB2-BD59-A6C34878D82A}">
                    <a16:rowId xmlns:a16="http://schemas.microsoft.com/office/drawing/2014/main" val="2318816293"/>
                  </a:ext>
                </a:extLst>
              </a:tr>
              <a:tr h="494453">
                <a:tc>
                  <a:txBody>
                    <a:bodyPr/>
                    <a:lstStyle/>
                    <a:p>
                      <a:pPr algn="ctr"/>
                      <a:r>
                        <a:rPr lang="zh-CN" altLang="en-US" sz="1800" dirty="0">
                          <a:latin typeface="FangSong" panose="02010609060101010101" pitchFamily="49" charset="-122"/>
                          <a:ea typeface="FangSong" panose="02010609060101010101" pitchFamily="49" charset="-122"/>
                        </a:rPr>
                        <a:t>非配偶传承</a:t>
                      </a:r>
                      <a:endParaRPr lang="en-US" sz="1800" dirty="0">
                        <a:latin typeface="FangSong" panose="02010609060101010101" pitchFamily="49" charset="-122"/>
                        <a:ea typeface="FangSong" panose="02010609060101010101" pitchFamily="49" charset="-122"/>
                      </a:endParaRPr>
                    </a:p>
                  </a:txBody>
                  <a:tcPr marL="121920" marR="121920" marT="60960" marB="60960">
                    <a:solidFill>
                      <a:schemeClr val="tx2">
                        <a:lumMod val="20000"/>
                        <a:lumOff val="80000"/>
                      </a:schemeClr>
                    </a:solidFill>
                  </a:tcPr>
                </a:tc>
                <a:tc>
                  <a:txBody>
                    <a:bodyPr/>
                    <a:lstStyle/>
                    <a:p>
                      <a:r>
                        <a:rPr lang="en-US" altLang="zh-CN" sz="1800" dirty="0">
                          <a:latin typeface="FangSong" panose="02010609060101010101" pitchFamily="49" charset="-122"/>
                          <a:ea typeface="FangSong" panose="02010609060101010101" pitchFamily="49" charset="-122"/>
                        </a:rPr>
                        <a:t>10</a:t>
                      </a:r>
                      <a:r>
                        <a:rPr lang="zh-CN" altLang="en-US" sz="1800" dirty="0">
                          <a:latin typeface="FangSong" panose="02010609060101010101" pitchFamily="49" charset="-122"/>
                          <a:ea typeface="FangSong" panose="02010609060101010101" pitchFamily="49" charset="-122"/>
                        </a:rPr>
                        <a:t>年内用完</a:t>
                      </a:r>
                      <a:endParaRPr lang="en-US" sz="1800" dirty="0">
                        <a:latin typeface="FangSong" panose="02010609060101010101" pitchFamily="49" charset="-122"/>
                        <a:ea typeface="FangSong" panose="02010609060101010101" pitchFamily="49" charset="-122"/>
                      </a:endParaRPr>
                    </a:p>
                  </a:txBody>
                  <a:tcPr marL="121920" marR="121920" marT="60960" marB="60960">
                    <a:solidFill>
                      <a:schemeClr val="accent2">
                        <a:lumMod val="60000"/>
                        <a:lumOff val="40000"/>
                      </a:schemeClr>
                    </a:solidFill>
                  </a:tcPr>
                </a:tc>
                <a:tc>
                  <a:txBody>
                    <a:bodyPr/>
                    <a:lstStyle/>
                    <a:p>
                      <a:r>
                        <a:rPr lang="zh-CN" altLang="en-US" sz="1800" dirty="0">
                          <a:latin typeface="FangSong" panose="02010609060101010101" pitchFamily="49" charset="-122"/>
                          <a:ea typeface="FangSong" panose="02010609060101010101" pitchFamily="49" charset="-122"/>
                        </a:rPr>
                        <a:t>无限制</a:t>
                      </a:r>
                      <a:endParaRPr lang="en-US" sz="1800" dirty="0">
                        <a:latin typeface="FangSong" panose="02010609060101010101" pitchFamily="49" charset="-122"/>
                        <a:ea typeface="FangSong" panose="02010609060101010101" pitchFamily="49" charset="-122"/>
                      </a:endParaRPr>
                    </a:p>
                  </a:txBody>
                  <a:tcPr marL="121920" marR="121920" marT="60960" marB="60960">
                    <a:solidFill>
                      <a:srgbClr val="00B050"/>
                    </a:solidFill>
                  </a:tcPr>
                </a:tc>
                <a:extLst>
                  <a:ext uri="{0D108BD9-81ED-4DB2-BD59-A6C34878D82A}">
                    <a16:rowId xmlns:a16="http://schemas.microsoft.com/office/drawing/2014/main" val="2947519581"/>
                  </a:ext>
                </a:extLst>
              </a:tr>
            </a:tbl>
          </a:graphicData>
        </a:graphic>
      </p:graphicFrame>
    </p:spTree>
    <p:extLst>
      <p:ext uri="{BB962C8B-B14F-4D97-AF65-F5344CB8AC3E}">
        <p14:creationId xmlns:p14="http://schemas.microsoft.com/office/powerpoint/2010/main" val="2687708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2E1B8-6B6C-4824-918B-C885A31DE4FD}"/>
              </a:ext>
            </a:extLst>
          </p:cNvPr>
          <p:cNvSpPr>
            <a:spLocks noGrp="1"/>
          </p:cNvSpPr>
          <p:nvPr>
            <p:ph type="title"/>
          </p:nvPr>
        </p:nvSpPr>
        <p:spPr/>
        <p:txBody>
          <a:bodyPr/>
          <a:lstStyle/>
          <a:p>
            <a:r>
              <a:rPr lang="en-US" altLang="zh-CN" dirty="0"/>
              <a:t>SEP and Solo K</a:t>
            </a:r>
            <a:endParaRPr lang="en-US" dirty="0"/>
          </a:p>
        </p:txBody>
      </p:sp>
      <p:graphicFrame>
        <p:nvGraphicFramePr>
          <p:cNvPr id="10" name="Table 10">
            <a:extLst>
              <a:ext uri="{FF2B5EF4-FFF2-40B4-BE49-F238E27FC236}">
                <a16:creationId xmlns:a16="http://schemas.microsoft.com/office/drawing/2014/main" id="{F2338476-F7F9-4BD3-98D5-7507815E8F7F}"/>
              </a:ext>
            </a:extLst>
          </p:cNvPr>
          <p:cNvGraphicFramePr>
            <a:graphicFrameLocks noGrp="1"/>
          </p:cNvGraphicFramePr>
          <p:nvPr>
            <p:ph idx="1"/>
          </p:nvPr>
        </p:nvGraphicFramePr>
        <p:xfrm>
          <a:off x="838200" y="1174592"/>
          <a:ext cx="10769600" cy="4508815"/>
        </p:xfrm>
        <a:graphic>
          <a:graphicData uri="http://schemas.openxmlformats.org/drawingml/2006/table">
            <a:tbl>
              <a:tblPr firstRow="1" bandRow="1">
                <a:tableStyleId>{5940675A-B579-460E-94D1-54222C63F5DA}</a:tableStyleId>
              </a:tblPr>
              <a:tblGrid>
                <a:gridCol w="2336800">
                  <a:extLst>
                    <a:ext uri="{9D8B030D-6E8A-4147-A177-3AD203B41FA5}">
                      <a16:colId xmlns:a16="http://schemas.microsoft.com/office/drawing/2014/main" val="3202312119"/>
                    </a:ext>
                  </a:extLst>
                </a:gridCol>
                <a:gridCol w="4267200">
                  <a:extLst>
                    <a:ext uri="{9D8B030D-6E8A-4147-A177-3AD203B41FA5}">
                      <a16:colId xmlns:a16="http://schemas.microsoft.com/office/drawing/2014/main" val="1679155926"/>
                    </a:ext>
                  </a:extLst>
                </a:gridCol>
                <a:gridCol w="4165600">
                  <a:extLst>
                    <a:ext uri="{9D8B030D-6E8A-4147-A177-3AD203B41FA5}">
                      <a16:colId xmlns:a16="http://schemas.microsoft.com/office/drawing/2014/main" val="660318086"/>
                    </a:ext>
                  </a:extLst>
                </a:gridCol>
              </a:tblGrid>
              <a:tr h="499841">
                <a:tc>
                  <a:txBody>
                    <a:bodyPr/>
                    <a:lstStyle/>
                    <a:p>
                      <a:endParaRPr lang="en-US" sz="1800">
                        <a:latin typeface="FangSong" panose="02010609060101010101" pitchFamily="49" charset="-122"/>
                        <a:ea typeface="FangSong" panose="02010609060101010101" pitchFamily="49" charset="-122"/>
                      </a:endParaRPr>
                    </a:p>
                  </a:txBody>
                  <a:tcPr marL="121920" marR="121920" marT="60960" marB="60960">
                    <a:solidFill>
                      <a:schemeClr val="tx2">
                        <a:lumMod val="20000"/>
                        <a:lumOff val="80000"/>
                      </a:schemeClr>
                    </a:solidFill>
                  </a:tcPr>
                </a:tc>
                <a:tc>
                  <a:txBody>
                    <a:bodyPr/>
                    <a:lstStyle/>
                    <a:p>
                      <a:pPr algn="ctr"/>
                      <a:r>
                        <a:rPr lang="en-US" altLang="zh-CN" sz="1800" dirty="0">
                          <a:latin typeface="FangSong" panose="02010609060101010101" pitchFamily="49" charset="-122"/>
                          <a:ea typeface="FangSong" panose="02010609060101010101" pitchFamily="49" charset="-122"/>
                        </a:rPr>
                        <a:t>SEP </a:t>
                      </a:r>
                      <a:endParaRPr lang="en-US" sz="1800" dirty="0">
                        <a:latin typeface="FangSong" panose="02010609060101010101" pitchFamily="49" charset="-122"/>
                        <a:ea typeface="FangSong" panose="02010609060101010101" pitchFamily="49" charset="-122"/>
                      </a:endParaRPr>
                    </a:p>
                  </a:txBody>
                  <a:tcPr marL="121920" marR="121920" marT="60960" marB="60960">
                    <a:solidFill>
                      <a:schemeClr val="accent2">
                        <a:lumMod val="60000"/>
                        <a:lumOff val="40000"/>
                      </a:schemeClr>
                    </a:solidFill>
                  </a:tcPr>
                </a:tc>
                <a:tc>
                  <a:txBody>
                    <a:bodyPr/>
                    <a:lstStyle/>
                    <a:p>
                      <a:pPr algn="ctr"/>
                      <a:r>
                        <a:rPr lang="en-US" altLang="zh-CN" sz="1800" dirty="0">
                          <a:latin typeface="FangSong" panose="02010609060101010101" pitchFamily="49" charset="-122"/>
                          <a:ea typeface="FangSong" panose="02010609060101010101" pitchFamily="49" charset="-122"/>
                        </a:rPr>
                        <a:t>Solo K</a:t>
                      </a:r>
                      <a:endParaRPr lang="en-US" sz="1800" dirty="0">
                        <a:latin typeface="FangSong" panose="02010609060101010101" pitchFamily="49" charset="-122"/>
                        <a:ea typeface="FangSong" panose="02010609060101010101" pitchFamily="49" charset="-122"/>
                      </a:endParaRPr>
                    </a:p>
                  </a:txBody>
                  <a:tcPr marL="121920" marR="121920" marT="60960" marB="60960">
                    <a:solidFill>
                      <a:srgbClr val="00B050"/>
                    </a:solidFill>
                  </a:tcPr>
                </a:tc>
                <a:extLst>
                  <a:ext uri="{0D108BD9-81ED-4DB2-BD59-A6C34878D82A}">
                    <a16:rowId xmlns:a16="http://schemas.microsoft.com/office/drawing/2014/main" val="3400833376"/>
                  </a:ext>
                </a:extLst>
              </a:tr>
              <a:tr h="2064412">
                <a:tc>
                  <a:txBody>
                    <a:bodyPr/>
                    <a:lstStyle/>
                    <a:p>
                      <a:pPr algn="ctr"/>
                      <a:r>
                        <a:rPr lang="zh-CN" altLang="en-US" sz="1800" dirty="0">
                          <a:latin typeface="FangSong" panose="02010609060101010101" pitchFamily="49" charset="-122"/>
                          <a:ea typeface="FangSong" panose="02010609060101010101" pitchFamily="49" charset="-122"/>
                        </a:rPr>
                        <a:t>资金存入要求</a:t>
                      </a:r>
                      <a:endParaRPr lang="en-US" sz="1800" dirty="0">
                        <a:latin typeface="FangSong" panose="02010609060101010101" pitchFamily="49" charset="-122"/>
                        <a:ea typeface="FangSong" panose="02010609060101010101" pitchFamily="49" charset="-122"/>
                      </a:endParaRPr>
                    </a:p>
                  </a:txBody>
                  <a:tcPr marL="121920" marR="121920" marT="60960" marB="60960">
                    <a:solidFill>
                      <a:schemeClr val="tx2">
                        <a:lumMod val="20000"/>
                        <a:lumOff val="80000"/>
                      </a:schemeClr>
                    </a:solidFill>
                  </a:tcPr>
                </a:tc>
                <a:tc>
                  <a:txBody>
                    <a:bodyPr/>
                    <a:lstStyle/>
                    <a:p>
                      <a:r>
                        <a:rPr lang="zh-CN" altLang="en-US" sz="1800" dirty="0">
                          <a:latin typeface="FangSong" panose="02010609060101010101" pitchFamily="49" charset="-122"/>
                          <a:ea typeface="FangSong" panose="02010609060101010101" pitchFamily="49" charset="-122"/>
                        </a:rPr>
                        <a:t>一部分</a:t>
                      </a:r>
                      <a:endParaRPr lang="en-US" altLang="zh-CN" sz="1800" dirty="0">
                        <a:latin typeface="FangSong" panose="02010609060101010101" pitchFamily="49" charset="-122"/>
                        <a:ea typeface="FangSong" panose="02010609060101010101" pitchFamily="49" charset="-122"/>
                      </a:endParaRPr>
                    </a:p>
                    <a:p>
                      <a:r>
                        <a:rPr lang="zh-CN" altLang="en-US" sz="1800" dirty="0">
                          <a:latin typeface="FangSong" panose="02010609060101010101" pitchFamily="49" charset="-122"/>
                          <a:ea typeface="FangSong" panose="02010609060101010101" pitchFamily="49" charset="-122"/>
                        </a:rPr>
                        <a:t>公司放钱：</a:t>
                      </a:r>
                      <a:endParaRPr lang="en-US" altLang="zh-CN" sz="1800" dirty="0">
                        <a:latin typeface="FangSong" panose="02010609060101010101" pitchFamily="49" charset="-122"/>
                        <a:ea typeface="FangSong" panose="02010609060101010101" pitchFamily="49" charset="-122"/>
                      </a:endParaRPr>
                    </a:p>
                    <a:p>
                      <a:pPr marL="285750" indent="-285750">
                        <a:buFont typeface="Arial" panose="020B0604020202020204" pitchFamily="34" charset="0"/>
                        <a:buChar char="•"/>
                      </a:pPr>
                      <a:r>
                        <a:rPr lang="zh-CN" altLang="en-US" sz="1800" dirty="0">
                          <a:latin typeface="FangSong" panose="02010609060101010101" pitchFamily="49" charset="-122"/>
                          <a:ea typeface="FangSong" panose="02010609060101010101" pitchFamily="49" charset="-122"/>
                        </a:rPr>
                        <a:t>工资的</a:t>
                      </a:r>
                      <a:r>
                        <a:rPr lang="en-US" altLang="zh-CN" sz="1800" dirty="0">
                          <a:latin typeface="FangSong" panose="02010609060101010101" pitchFamily="49" charset="-122"/>
                          <a:ea typeface="FangSong" panose="02010609060101010101" pitchFamily="49" charset="-122"/>
                        </a:rPr>
                        <a:t>25%</a:t>
                      </a:r>
                    </a:p>
                    <a:p>
                      <a:pPr marL="285750" indent="-285750">
                        <a:buFont typeface="Arial" panose="020B0604020202020204" pitchFamily="34" charset="0"/>
                        <a:buChar char="•"/>
                      </a:pPr>
                      <a:r>
                        <a:rPr lang="zh-CN" altLang="en-US" sz="1800" dirty="0">
                          <a:latin typeface="FangSong" panose="02010609060101010101" pitchFamily="49" charset="-122"/>
                          <a:ea typeface="FangSong" panose="02010609060101010101" pitchFamily="49" charset="-122"/>
                        </a:rPr>
                        <a:t>或者公司调整盈利的</a:t>
                      </a:r>
                      <a:r>
                        <a:rPr lang="en-US" altLang="zh-CN" sz="1800" dirty="0">
                          <a:latin typeface="FangSong" panose="02010609060101010101" pitchFamily="49" charset="-122"/>
                          <a:ea typeface="FangSong" panose="02010609060101010101" pitchFamily="49" charset="-122"/>
                        </a:rPr>
                        <a:t>20%</a:t>
                      </a:r>
                    </a:p>
                    <a:p>
                      <a:pPr marL="0" indent="0">
                        <a:buFont typeface="Arial" panose="020B0604020202020204" pitchFamily="34" charset="0"/>
                        <a:buNone/>
                      </a:pPr>
                      <a:endParaRPr lang="en-US" altLang="zh-CN" sz="1800" dirty="0">
                        <a:latin typeface="FangSong" panose="02010609060101010101" pitchFamily="49" charset="-122"/>
                        <a:ea typeface="FangSong" panose="02010609060101010101" pitchFamily="49" charset="-122"/>
                      </a:endParaRPr>
                    </a:p>
                    <a:p>
                      <a:pPr marL="0" indent="0">
                        <a:buFont typeface="Arial" panose="020B0604020202020204" pitchFamily="34" charset="0"/>
                        <a:buNone/>
                      </a:pPr>
                      <a:r>
                        <a:rPr lang="zh-CN" altLang="en-US" sz="1800" dirty="0">
                          <a:latin typeface="FangSong" panose="02010609060101010101" pitchFamily="49" charset="-122"/>
                          <a:ea typeface="FangSong" panose="02010609060101010101" pitchFamily="49" charset="-122"/>
                        </a:rPr>
                        <a:t>上限</a:t>
                      </a:r>
                      <a:r>
                        <a:rPr lang="en-US" altLang="zh-CN" sz="1800" dirty="0">
                          <a:latin typeface="FangSong" panose="02010609060101010101" pitchFamily="49" charset="-122"/>
                          <a:ea typeface="FangSong" panose="02010609060101010101" pitchFamily="49" charset="-122"/>
                        </a:rPr>
                        <a:t>($61,000,</a:t>
                      </a:r>
                      <a:r>
                        <a:rPr lang="zh-CN" altLang="en-US" sz="1800" dirty="0">
                          <a:latin typeface="FangSong" panose="02010609060101010101" pitchFamily="49" charset="-122"/>
                          <a:ea typeface="FangSong" panose="02010609060101010101" pitchFamily="49" charset="-122"/>
                        </a:rPr>
                        <a:t> </a:t>
                      </a:r>
                      <a:r>
                        <a:rPr lang="en-US" altLang="zh-CN" sz="1800" dirty="0">
                          <a:latin typeface="FangSong" panose="02010609060101010101" pitchFamily="49" charset="-122"/>
                          <a:ea typeface="FangSong" panose="02010609060101010101" pitchFamily="49" charset="-122"/>
                        </a:rPr>
                        <a:t>2022</a:t>
                      </a:r>
                      <a:r>
                        <a:rPr lang="zh-CN" altLang="en-US" sz="1800" dirty="0">
                          <a:latin typeface="FangSong" panose="02010609060101010101" pitchFamily="49" charset="-122"/>
                          <a:ea typeface="FangSong" panose="02010609060101010101" pitchFamily="49" charset="-122"/>
                        </a:rPr>
                        <a:t>年</a:t>
                      </a:r>
                      <a:r>
                        <a:rPr lang="en-US" altLang="zh-CN" sz="1800" dirty="0">
                          <a:latin typeface="FangSong" panose="02010609060101010101" pitchFamily="49" charset="-122"/>
                          <a:ea typeface="FangSong" panose="02010609060101010101" pitchFamily="49" charset="-122"/>
                        </a:rPr>
                        <a:t>)</a:t>
                      </a:r>
                      <a:endParaRPr lang="en-US" sz="1800" dirty="0">
                        <a:latin typeface="FangSong" panose="02010609060101010101" pitchFamily="49" charset="-122"/>
                        <a:ea typeface="FangSong" panose="02010609060101010101" pitchFamily="49" charset="-122"/>
                      </a:endParaRPr>
                    </a:p>
                  </a:txBody>
                  <a:tcPr marL="121920" marR="121920" marT="60960" marB="60960">
                    <a:solidFill>
                      <a:schemeClr val="accent2">
                        <a:lumMod val="60000"/>
                        <a:lumOff val="40000"/>
                      </a:schemeClr>
                    </a:solidFill>
                  </a:tcPr>
                </a:tc>
                <a:tc>
                  <a:txBody>
                    <a:bodyPr/>
                    <a:lstStyle/>
                    <a:p>
                      <a:pPr marL="0" marR="0" lvl="0" indent="0" algn="l" defTabSz="408197" rtl="0" eaLnBrk="1" fontAlgn="auto" latinLnBrk="0" hangingPunct="1">
                        <a:lnSpc>
                          <a:spcPct val="100000"/>
                        </a:lnSpc>
                        <a:spcBef>
                          <a:spcPts val="0"/>
                        </a:spcBef>
                        <a:spcAft>
                          <a:spcPts val="0"/>
                        </a:spcAft>
                        <a:buClrTx/>
                        <a:buSzTx/>
                        <a:buFontTx/>
                        <a:buNone/>
                        <a:tabLst/>
                        <a:defRPr/>
                      </a:pPr>
                      <a:r>
                        <a:rPr lang="zh-CN" altLang="en-US" sz="1800" dirty="0">
                          <a:latin typeface="FangSong" panose="02010609060101010101" pitchFamily="49" charset="-122"/>
                          <a:ea typeface="FangSong" panose="02010609060101010101" pitchFamily="49" charset="-122"/>
                        </a:rPr>
                        <a:t>两部分</a:t>
                      </a:r>
                      <a:endParaRPr lang="en-US" altLang="zh-CN" sz="1800" dirty="0">
                        <a:latin typeface="FangSong" panose="02010609060101010101" pitchFamily="49" charset="-122"/>
                        <a:ea typeface="FangSong" panose="02010609060101010101" pitchFamily="49" charset="-122"/>
                      </a:endParaRPr>
                    </a:p>
                    <a:p>
                      <a:pPr marL="0" marR="0" lvl="0" indent="0" algn="l" defTabSz="408197"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800" dirty="0">
                          <a:latin typeface="FangSong" panose="02010609060101010101" pitchFamily="49" charset="-122"/>
                          <a:ea typeface="FangSong" panose="02010609060101010101" pitchFamily="49" charset="-122"/>
                        </a:rPr>
                        <a:t>个人</a:t>
                      </a:r>
                      <a:r>
                        <a:rPr lang="en-US" altLang="zh-CN" sz="1800" dirty="0">
                          <a:latin typeface="FangSong" panose="02010609060101010101" pitchFamily="49" charset="-122"/>
                          <a:ea typeface="FangSong" panose="02010609060101010101" pitchFamily="49" charset="-122"/>
                        </a:rPr>
                        <a:t>401k/Roth</a:t>
                      </a:r>
                      <a:r>
                        <a:rPr lang="zh-CN" altLang="en-US" sz="1800" dirty="0">
                          <a:latin typeface="FangSong" panose="02010609060101010101" pitchFamily="49" charset="-122"/>
                          <a:ea typeface="FangSong" panose="02010609060101010101" pitchFamily="49" charset="-122"/>
                        </a:rPr>
                        <a:t> </a:t>
                      </a:r>
                      <a:r>
                        <a:rPr lang="en-US" altLang="zh-CN" sz="1800" dirty="0">
                          <a:latin typeface="FangSong" panose="02010609060101010101" pitchFamily="49" charset="-122"/>
                          <a:ea typeface="FangSong" panose="02010609060101010101" pitchFamily="49" charset="-122"/>
                        </a:rPr>
                        <a:t>401k</a:t>
                      </a:r>
                      <a:r>
                        <a:rPr lang="zh-CN" altLang="en-US" sz="1800" dirty="0">
                          <a:latin typeface="FangSong" panose="02010609060101010101" pitchFamily="49" charset="-122"/>
                          <a:ea typeface="FangSong" panose="02010609060101010101" pitchFamily="49" charset="-122"/>
                        </a:rPr>
                        <a:t>部分：上限</a:t>
                      </a:r>
                      <a:r>
                        <a:rPr lang="en-US" altLang="zh-CN" sz="1800" dirty="0">
                          <a:latin typeface="FangSong" panose="02010609060101010101" pitchFamily="49" charset="-122"/>
                          <a:ea typeface="FangSong" panose="02010609060101010101" pitchFamily="49" charset="-122"/>
                        </a:rPr>
                        <a:t>$20,500</a:t>
                      </a:r>
                      <a:endParaRPr lang="en-US" sz="1800" dirty="0">
                        <a:latin typeface="FangSong" panose="02010609060101010101" pitchFamily="49" charset="-122"/>
                        <a:ea typeface="FangSong" panose="02010609060101010101" pitchFamily="49" charset="-122"/>
                      </a:endParaRPr>
                    </a:p>
                    <a:p>
                      <a:pPr marL="0" indent="0">
                        <a:buFont typeface="Arial" panose="020B0604020202020204" pitchFamily="34" charset="0"/>
                        <a:buNone/>
                      </a:pPr>
                      <a:r>
                        <a:rPr lang="zh-CN" altLang="en-US" sz="1800" dirty="0">
                          <a:latin typeface="FangSong" panose="02010609060101010101" pitchFamily="49" charset="-122"/>
                          <a:ea typeface="FangSong" panose="02010609060101010101" pitchFamily="49" charset="-122"/>
                        </a:rPr>
                        <a:t>公司放钱</a:t>
                      </a:r>
                      <a:r>
                        <a:rPr lang="en-US" altLang="zh-CN" sz="1800" dirty="0">
                          <a:latin typeface="FangSong" panose="02010609060101010101" pitchFamily="49" charset="-122"/>
                          <a:ea typeface="FangSong" panose="02010609060101010101" pitchFamily="49" charset="-122"/>
                        </a:rPr>
                        <a:t>Profit Sharing</a:t>
                      </a:r>
                      <a:r>
                        <a:rPr lang="zh-CN" altLang="en-US" sz="1800" dirty="0">
                          <a:latin typeface="FangSong" panose="02010609060101010101" pitchFamily="49" charset="-122"/>
                          <a:ea typeface="FangSong" panose="02010609060101010101" pitchFamily="49" charset="-122"/>
                        </a:rPr>
                        <a:t>：</a:t>
                      </a:r>
                      <a:endParaRPr lang="en-US" altLang="zh-CN" sz="1800" dirty="0">
                        <a:latin typeface="FangSong" panose="02010609060101010101" pitchFamily="49" charset="-122"/>
                        <a:ea typeface="FangSong" panose="02010609060101010101" pitchFamily="49" charset="-122"/>
                      </a:endParaRPr>
                    </a:p>
                    <a:p>
                      <a:pPr marL="285750" lvl="0" indent="-285750">
                        <a:buFont typeface="Arial" panose="020B0604020202020204" pitchFamily="34" charset="0"/>
                        <a:buChar char="•"/>
                      </a:pPr>
                      <a:r>
                        <a:rPr lang="zh-CN" altLang="en-US" sz="1800" dirty="0">
                          <a:latin typeface="FangSong" panose="02010609060101010101" pitchFamily="49" charset="-122"/>
                          <a:ea typeface="FangSong" panose="02010609060101010101" pitchFamily="49" charset="-122"/>
                        </a:rPr>
                        <a:t>工资的</a:t>
                      </a:r>
                      <a:r>
                        <a:rPr lang="en-US" altLang="zh-CN" sz="1800" dirty="0">
                          <a:latin typeface="FangSong" panose="02010609060101010101" pitchFamily="49" charset="-122"/>
                          <a:ea typeface="FangSong" panose="02010609060101010101" pitchFamily="49" charset="-122"/>
                        </a:rPr>
                        <a:t>25%</a:t>
                      </a:r>
                    </a:p>
                    <a:p>
                      <a:pPr marL="285750" lvl="0" indent="-285750">
                        <a:buFont typeface="Arial" panose="020B0604020202020204" pitchFamily="34" charset="0"/>
                        <a:buChar char="•"/>
                      </a:pPr>
                      <a:r>
                        <a:rPr lang="zh-CN" altLang="en-US" sz="1800" dirty="0">
                          <a:latin typeface="FangSong" panose="02010609060101010101" pitchFamily="49" charset="-122"/>
                          <a:ea typeface="FangSong" panose="02010609060101010101" pitchFamily="49" charset="-122"/>
                        </a:rPr>
                        <a:t>或者公司调整盈利的</a:t>
                      </a:r>
                      <a:r>
                        <a:rPr lang="en-US" altLang="zh-CN" sz="1800" dirty="0">
                          <a:latin typeface="FangSong" panose="02010609060101010101" pitchFamily="49" charset="-122"/>
                          <a:ea typeface="FangSong" panose="02010609060101010101" pitchFamily="49" charset="-122"/>
                        </a:rPr>
                        <a:t>20%</a:t>
                      </a:r>
                    </a:p>
                    <a:p>
                      <a:pPr marL="0" marR="0" lvl="0" indent="0" algn="l" defTabSz="408197" rtl="0" eaLnBrk="1" fontAlgn="auto" latinLnBrk="0" hangingPunct="1">
                        <a:lnSpc>
                          <a:spcPct val="100000"/>
                        </a:lnSpc>
                        <a:spcBef>
                          <a:spcPts val="0"/>
                        </a:spcBef>
                        <a:spcAft>
                          <a:spcPts val="0"/>
                        </a:spcAft>
                        <a:buClrTx/>
                        <a:buSzTx/>
                        <a:buFontTx/>
                        <a:buNone/>
                        <a:tabLst/>
                        <a:defRPr/>
                      </a:pPr>
                      <a:r>
                        <a:rPr lang="zh-CN" altLang="en-US" sz="1800" dirty="0">
                          <a:latin typeface="FangSong" panose="02010609060101010101" pitchFamily="49" charset="-122"/>
                          <a:ea typeface="FangSong" panose="02010609060101010101" pitchFamily="49" charset="-122"/>
                        </a:rPr>
                        <a:t>上限</a:t>
                      </a:r>
                      <a:r>
                        <a:rPr lang="en-US" altLang="zh-CN" sz="1800" dirty="0">
                          <a:latin typeface="FangSong" panose="02010609060101010101" pitchFamily="49" charset="-122"/>
                          <a:ea typeface="FangSong" panose="02010609060101010101" pitchFamily="49" charset="-122"/>
                        </a:rPr>
                        <a:t>($61,000,</a:t>
                      </a:r>
                      <a:r>
                        <a:rPr lang="zh-CN" altLang="en-US" sz="1800" dirty="0">
                          <a:latin typeface="FangSong" panose="02010609060101010101" pitchFamily="49" charset="-122"/>
                          <a:ea typeface="FangSong" panose="02010609060101010101" pitchFamily="49" charset="-122"/>
                        </a:rPr>
                        <a:t> </a:t>
                      </a:r>
                      <a:r>
                        <a:rPr lang="en-US" altLang="zh-CN" sz="1800" dirty="0">
                          <a:latin typeface="FangSong" panose="02010609060101010101" pitchFamily="49" charset="-122"/>
                          <a:ea typeface="FangSong" panose="02010609060101010101" pitchFamily="49" charset="-122"/>
                        </a:rPr>
                        <a:t>2022</a:t>
                      </a:r>
                      <a:r>
                        <a:rPr lang="zh-CN" altLang="en-US" sz="1800" dirty="0">
                          <a:latin typeface="FangSong" panose="02010609060101010101" pitchFamily="49" charset="-122"/>
                          <a:ea typeface="FangSong" panose="02010609060101010101" pitchFamily="49" charset="-122"/>
                        </a:rPr>
                        <a:t>年</a:t>
                      </a:r>
                      <a:r>
                        <a:rPr lang="en-US" altLang="zh-CN" sz="1800" dirty="0">
                          <a:latin typeface="FangSong" panose="02010609060101010101" pitchFamily="49" charset="-122"/>
                          <a:ea typeface="FangSong" panose="02010609060101010101" pitchFamily="49" charset="-122"/>
                        </a:rPr>
                        <a:t>)</a:t>
                      </a:r>
                      <a:endParaRPr lang="en-US" sz="1800" dirty="0">
                        <a:latin typeface="FangSong" panose="02010609060101010101" pitchFamily="49" charset="-122"/>
                        <a:ea typeface="FangSong" panose="02010609060101010101" pitchFamily="49" charset="-122"/>
                      </a:endParaRPr>
                    </a:p>
                  </a:txBody>
                  <a:tcPr marL="121920" marR="121920" marT="60960" marB="60960">
                    <a:solidFill>
                      <a:srgbClr val="00B050"/>
                    </a:solidFill>
                  </a:tcPr>
                </a:tc>
                <a:extLst>
                  <a:ext uri="{0D108BD9-81ED-4DB2-BD59-A6C34878D82A}">
                    <a16:rowId xmlns:a16="http://schemas.microsoft.com/office/drawing/2014/main" val="445841913"/>
                  </a:ext>
                </a:extLst>
              </a:tr>
              <a:tr h="499841">
                <a:tc>
                  <a:txBody>
                    <a:bodyPr/>
                    <a:lstStyle/>
                    <a:p>
                      <a:pPr algn="ctr"/>
                      <a:r>
                        <a:rPr lang="zh-CN" altLang="en-US" sz="1800" dirty="0">
                          <a:latin typeface="FangSong" panose="02010609060101010101" pitchFamily="49" charset="-122"/>
                          <a:ea typeface="FangSong" panose="02010609060101010101" pitchFamily="49" charset="-122"/>
                        </a:rPr>
                        <a:t>税务好处</a:t>
                      </a:r>
                      <a:endParaRPr lang="en-US" sz="1800" dirty="0">
                        <a:latin typeface="FangSong" panose="02010609060101010101" pitchFamily="49" charset="-122"/>
                        <a:ea typeface="FangSong" panose="02010609060101010101" pitchFamily="49" charset="-122"/>
                      </a:endParaRPr>
                    </a:p>
                  </a:txBody>
                  <a:tcPr marL="121920" marR="121920" marT="60960" marB="60960">
                    <a:solidFill>
                      <a:schemeClr val="tx2">
                        <a:lumMod val="20000"/>
                        <a:lumOff val="80000"/>
                      </a:schemeClr>
                    </a:solidFill>
                  </a:tcPr>
                </a:tc>
                <a:tc>
                  <a:txBody>
                    <a:bodyPr/>
                    <a:lstStyle/>
                    <a:p>
                      <a:r>
                        <a:rPr lang="zh-CN" altLang="en-US" sz="1800" dirty="0">
                          <a:latin typeface="FangSong" panose="02010609060101010101" pitchFamily="49" charset="-122"/>
                          <a:ea typeface="FangSong" panose="02010609060101010101" pitchFamily="49" charset="-122"/>
                        </a:rPr>
                        <a:t>抵税 </a:t>
                      </a:r>
                      <a:r>
                        <a:rPr lang="en-US" altLang="zh-CN" sz="1800" dirty="0">
                          <a:latin typeface="FangSong" panose="02010609060101010101" pitchFamily="49" charset="-122"/>
                          <a:ea typeface="FangSong" panose="02010609060101010101" pitchFamily="49" charset="-122"/>
                        </a:rPr>
                        <a:t>+ </a:t>
                      </a:r>
                      <a:r>
                        <a:rPr lang="zh-CN" altLang="en-US" sz="1800" dirty="0">
                          <a:latin typeface="FangSong" panose="02010609060101010101" pitchFamily="49" charset="-122"/>
                          <a:ea typeface="FangSong" panose="02010609060101010101" pitchFamily="49" charset="-122"/>
                        </a:rPr>
                        <a:t>缓税</a:t>
                      </a:r>
                      <a:endParaRPr lang="en-US" sz="1800" dirty="0">
                        <a:latin typeface="FangSong" panose="02010609060101010101" pitchFamily="49" charset="-122"/>
                        <a:ea typeface="FangSong" panose="02010609060101010101" pitchFamily="49" charset="-122"/>
                      </a:endParaRPr>
                    </a:p>
                  </a:txBody>
                  <a:tcPr marL="121920" marR="121920" marT="60960" marB="60960">
                    <a:solidFill>
                      <a:schemeClr val="accent2">
                        <a:lumMod val="60000"/>
                        <a:lumOff val="40000"/>
                      </a:schemeClr>
                    </a:solidFill>
                  </a:tcPr>
                </a:tc>
                <a:tc>
                  <a:txBody>
                    <a:bodyPr/>
                    <a:lstStyle/>
                    <a:p>
                      <a:r>
                        <a:rPr lang="zh-CN" altLang="en-US" sz="1800" dirty="0">
                          <a:latin typeface="FangSong" panose="02010609060101010101" pitchFamily="49" charset="-122"/>
                          <a:ea typeface="FangSong" panose="02010609060101010101" pitchFamily="49" charset="-122"/>
                        </a:rPr>
                        <a:t>抵税 </a:t>
                      </a:r>
                      <a:r>
                        <a:rPr lang="en-US" altLang="zh-CN" sz="1800" dirty="0">
                          <a:latin typeface="FangSong" panose="02010609060101010101" pitchFamily="49" charset="-122"/>
                          <a:ea typeface="FangSong" panose="02010609060101010101" pitchFamily="49" charset="-122"/>
                        </a:rPr>
                        <a:t>+ </a:t>
                      </a:r>
                      <a:r>
                        <a:rPr lang="zh-CN" altLang="en-US" sz="1800" dirty="0">
                          <a:latin typeface="FangSong" panose="02010609060101010101" pitchFamily="49" charset="-122"/>
                          <a:ea typeface="FangSong" panose="02010609060101010101" pitchFamily="49" charset="-122"/>
                        </a:rPr>
                        <a:t>缓税</a:t>
                      </a:r>
                      <a:endParaRPr lang="en-US" sz="1800" dirty="0">
                        <a:latin typeface="FangSong" panose="02010609060101010101" pitchFamily="49" charset="-122"/>
                        <a:ea typeface="FangSong" panose="02010609060101010101" pitchFamily="49" charset="-122"/>
                      </a:endParaRPr>
                    </a:p>
                  </a:txBody>
                  <a:tcPr marL="121920" marR="121920" marT="60960" marB="60960">
                    <a:solidFill>
                      <a:srgbClr val="00B050"/>
                    </a:solidFill>
                  </a:tcPr>
                </a:tc>
                <a:extLst>
                  <a:ext uri="{0D108BD9-81ED-4DB2-BD59-A6C34878D82A}">
                    <a16:rowId xmlns:a16="http://schemas.microsoft.com/office/drawing/2014/main" val="1241228556"/>
                  </a:ext>
                </a:extLst>
              </a:tr>
              <a:tr h="677867">
                <a:tc>
                  <a:txBody>
                    <a:bodyPr/>
                    <a:lstStyle/>
                    <a:p>
                      <a:pPr algn="ctr"/>
                      <a:r>
                        <a:rPr lang="zh-CN" altLang="en-US" sz="1800" dirty="0">
                          <a:latin typeface="FangSong" panose="02010609060101010101" pitchFamily="49" charset="-122"/>
                          <a:ea typeface="FangSong" panose="02010609060101010101" pitchFamily="49" charset="-122"/>
                        </a:rPr>
                        <a:t>参与条件和维护</a:t>
                      </a:r>
                      <a:endParaRPr lang="en-US" sz="1800" dirty="0">
                        <a:latin typeface="FangSong" panose="02010609060101010101" pitchFamily="49" charset="-122"/>
                        <a:ea typeface="FangSong" panose="02010609060101010101" pitchFamily="49" charset="-122"/>
                      </a:endParaRPr>
                    </a:p>
                  </a:txBody>
                  <a:tcPr marL="121920" marR="121920" marT="60960" marB="60960">
                    <a:solidFill>
                      <a:schemeClr val="tx2">
                        <a:lumMod val="20000"/>
                        <a:lumOff val="80000"/>
                      </a:schemeClr>
                    </a:solidFill>
                  </a:tcPr>
                </a:tc>
                <a:tc>
                  <a:txBody>
                    <a:bodyPr/>
                    <a:lstStyle/>
                    <a:p>
                      <a:r>
                        <a:rPr lang="zh-CN" altLang="en-US" sz="1800" dirty="0">
                          <a:latin typeface="FangSong" panose="02010609060101010101" pitchFamily="49" charset="-122"/>
                          <a:ea typeface="FangSong" panose="02010609060101010101" pitchFamily="49" charset="-122"/>
                        </a:rPr>
                        <a:t>“松”员工：最严超过</a:t>
                      </a:r>
                      <a:r>
                        <a:rPr lang="en-US" altLang="zh-CN" sz="1800" dirty="0">
                          <a:latin typeface="FangSong" panose="02010609060101010101" pitchFamily="49" charset="-122"/>
                          <a:ea typeface="FangSong" panose="02010609060101010101" pitchFamily="49" charset="-122"/>
                        </a:rPr>
                        <a:t>21</a:t>
                      </a:r>
                      <a:r>
                        <a:rPr lang="zh-CN" altLang="en-US" sz="1800" dirty="0">
                          <a:latin typeface="FangSong" panose="02010609060101010101" pitchFamily="49" charset="-122"/>
                          <a:ea typeface="FangSong" panose="02010609060101010101" pitchFamily="49" charset="-122"/>
                        </a:rPr>
                        <a:t>岁，</a:t>
                      </a:r>
                      <a:r>
                        <a:rPr lang="en-US" altLang="zh-CN" sz="1800" dirty="0">
                          <a:latin typeface="FangSong" panose="02010609060101010101" pitchFamily="49" charset="-122"/>
                          <a:ea typeface="FangSong" panose="02010609060101010101" pitchFamily="49" charset="-122"/>
                        </a:rPr>
                        <a:t>5</a:t>
                      </a:r>
                      <a:r>
                        <a:rPr lang="zh-CN" altLang="en-US" sz="1800" dirty="0">
                          <a:latin typeface="FangSong" panose="02010609060101010101" pitchFamily="49" charset="-122"/>
                          <a:ea typeface="FangSong" panose="02010609060101010101" pitchFamily="49" charset="-122"/>
                        </a:rPr>
                        <a:t>年内工作满</a:t>
                      </a:r>
                      <a:r>
                        <a:rPr lang="en-US" altLang="zh-CN" sz="1800" dirty="0">
                          <a:latin typeface="FangSong" panose="02010609060101010101" pitchFamily="49" charset="-122"/>
                          <a:ea typeface="FangSong" panose="02010609060101010101" pitchFamily="49" charset="-122"/>
                        </a:rPr>
                        <a:t>3</a:t>
                      </a:r>
                      <a:r>
                        <a:rPr lang="zh-CN" altLang="en-US" sz="1800" dirty="0">
                          <a:latin typeface="FangSong" panose="02010609060101010101" pitchFamily="49" charset="-122"/>
                          <a:ea typeface="FangSong" panose="02010609060101010101" pitchFamily="49" charset="-122"/>
                        </a:rPr>
                        <a:t>年，年收入超过</a:t>
                      </a:r>
                      <a:r>
                        <a:rPr lang="en-US" altLang="zh-CN" sz="1800" dirty="0">
                          <a:latin typeface="FangSong" panose="02010609060101010101" pitchFamily="49" charset="-122"/>
                          <a:ea typeface="FangSong" panose="02010609060101010101" pitchFamily="49" charset="-122"/>
                        </a:rPr>
                        <a:t>$600,</a:t>
                      </a:r>
                      <a:r>
                        <a:rPr lang="zh-CN" altLang="en-US" sz="1800" dirty="0">
                          <a:latin typeface="FangSong" panose="02010609060101010101" pitchFamily="49" charset="-122"/>
                          <a:ea typeface="FangSong" panose="02010609060101010101" pitchFamily="49" charset="-122"/>
                        </a:rPr>
                        <a:t>合格员工必须放一样比例。维护简单不需要</a:t>
                      </a:r>
                      <a:r>
                        <a:rPr lang="en-US" altLang="zh-CN" sz="1800" dirty="0">
                          <a:latin typeface="FangSong" panose="02010609060101010101" pitchFamily="49" charset="-122"/>
                          <a:ea typeface="FangSong" panose="02010609060101010101" pitchFamily="49" charset="-122"/>
                        </a:rPr>
                        <a:t>filing</a:t>
                      </a:r>
                      <a:r>
                        <a:rPr lang="zh-CN" altLang="en-US" sz="1800" dirty="0">
                          <a:latin typeface="FangSong" panose="02010609060101010101" pitchFamily="49" charset="-122"/>
                          <a:ea typeface="FangSong" panose="02010609060101010101" pitchFamily="49" charset="-122"/>
                        </a:rPr>
                        <a:t>。</a:t>
                      </a:r>
                      <a:endParaRPr lang="en-US" sz="1800" dirty="0">
                        <a:latin typeface="FangSong" panose="02010609060101010101" pitchFamily="49" charset="-122"/>
                        <a:ea typeface="FangSong" panose="02010609060101010101" pitchFamily="49" charset="-122"/>
                      </a:endParaRPr>
                    </a:p>
                  </a:txBody>
                  <a:tcPr marL="121920" marR="121920" marT="60960" marB="60960">
                    <a:solidFill>
                      <a:schemeClr val="accent2">
                        <a:lumMod val="60000"/>
                        <a:lumOff val="40000"/>
                      </a:schemeClr>
                    </a:solidFill>
                  </a:tcPr>
                </a:tc>
                <a:tc>
                  <a:txBody>
                    <a:bodyPr/>
                    <a:lstStyle/>
                    <a:p>
                      <a:r>
                        <a:rPr lang="zh-CN" altLang="en-US" sz="1800" dirty="0">
                          <a:latin typeface="FangSong" panose="02010609060101010101" pitchFamily="49" charset="-122"/>
                          <a:ea typeface="FangSong" panose="02010609060101010101" pitchFamily="49" charset="-122"/>
                        </a:rPr>
                        <a:t>员工：最严超过</a:t>
                      </a:r>
                      <a:r>
                        <a:rPr lang="en-US" altLang="zh-CN" sz="1800" dirty="0">
                          <a:latin typeface="FangSong" panose="02010609060101010101" pitchFamily="49" charset="-122"/>
                          <a:ea typeface="FangSong" panose="02010609060101010101" pitchFamily="49" charset="-122"/>
                        </a:rPr>
                        <a:t>21</a:t>
                      </a:r>
                      <a:r>
                        <a:rPr lang="zh-CN" altLang="en-US" sz="1800" dirty="0">
                          <a:latin typeface="FangSong" panose="02010609060101010101" pitchFamily="49" charset="-122"/>
                          <a:ea typeface="FangSong" panose="02010609060101010101" pitchFamily="49" charset="-122"/>
                        </a:rPr>
                        <a:t>岁，工作满一年，年工作超过</a:t>
                      </a:r>
                      <a:r>
                        <a:rPr lang="en-US" altLang="zh-CN" sz="1800" dirty="0">
                          <a:latin typeface="FangSong" panose="02010609060101010101" pitchFamily="49" charset="-122"/>
                          <a:ea typeface="FangSong" panose="02010609060101010101" pitchFamily="49" charset="-122"/>
                        </a:rPr>
                        <a:t>1000</a:t>
                      </a:r>
                      <a:r>
                        <a:rPr lang="zh-CN" altLang="en-US" sz="1800" dirty="0">
                          <a:latin typeface="FangSong" panose="02010609060101010101" pitchFamily="49" charset="-122"/>
                          <a:ea typeface="FangSong" panose="02010609060101010101" pitchFamily="49" charset="-122"/>
                        </a:rPr>
                        <a:t>小时。维护简单，额度在</a:t>
                      </a:r>
                      <a:r>
                        <a:rPr lang="en-US" altLang="zh-CN" sz="1800" dirty="0">
                          <a:latin typeface="FangSong" panose="02010609060101010101" pitchFamily="49" charset="-122"/>
                          <a:ea typeface="FangSong" panose="02010609060101010101" pitchFamily="49" charset="-122"/>
                        </a:rPr>
                        <a:t>$250k</a:t>
                      </a:r>
                      <a:r>
                        <a:rPr lang="zh-CN" altLang="en-US" sz="1800" dirty="0">
                          <a:latin typeface="FangSong" panose="02010609060101010101" pitchFamily="49" charset="-122"/>
                          <a:ea typeface="FangSong" panose="02010609060101010101" pitchFamily="49" charset="-122"/>
                        </a:rPr>
                        <a:t>以下不需要</a:t>
                      </a:r>
                      <a:r>
                        <a:rPr lang="en-US" altLang="zh-CN" sz="1800" dirty="0">
                          <a:latin typeface="FangSong" panose="02010609060101010101" pitchFamily="49" charset="-122"/>
                          <a:ea typeface="FangSong" panose="02010609060101010101" pitchFamily="49" charset="-122"/>
                        </a:rPr>
                        <a:t>filing 5500</a:t>
                      </a:r>
                      <a:r>
                        <a:rPr lang="zh-CN" altLang="en-US" sz="1800" dirty="0">
                          <a:latin typeface="FangSong" panose="02010609060101010101" pitchFamily="49" charset="-122"/>
                          <a:ea typeface="FangSong" panose="02010609060101010101" pitchFamily="49" charset="-122"/>
                        </a:rPr>
                        <a:t>表</a:t>
                      </a:r>
                      <a:endParaRPr lang="en-US" sz="1800" dirty="0">
                        <a:latin typeface="FangSong" panose="02010609060101010101" pitchFamily="49" charset="-122"/>
                        <a:ea typeface="FangSong" panose="02010609060101010101" pitchFamily="49" charset="-122"/>
                      </a:endParaRPr>
                    </a:p>
                  </a:txBody>
                  <a:tcPr marL="121920" marR="121920" marT="60960" marB="60960">
                    <a:solidFill>
                      <a:srgbClr val="00B050"/>
                    </a:solidFill>
                  </a:tcPr>
                </a:tc>
                <a:extLst>
                  <a:ext uri="{0D108BD9-81ED-4DB2-BD59-A6C34878D82A}">
                    <a16:rowId xmlns:a16="http://schemas.microsoft.com/office/drawing/2014/main" val="548399072"/>
                  </a:ext>
                </a:extLst>
              </a:tr>
              <a:tr h="499841">
                <a:tc>
                  <a:txBody>
                    <a:bodyPr/>
                    <a:lstStyle/>
                    <a:p>
                      <a:pPr algn="ctr"/>
                      <a:r>
                        <a:rPr lang="zh-CN" altLang="en-US" sz="1800" dirty="0">
                          <a:latin typeface="FangSong" panose="02010609060101010101" pitchFamily="49" charset="-122"/>
                          <a:ea typeface="FangSong" panose="02010609060101010101" pitchFamily="49" charset="-122"/>
                        </a:rPr>
                        <a:t>成立时间</a:t>
                      </a:r>
                      <a:endParaRPr lang="en-US" sz="1800" dirty="0">
                        <a:latin typeface="FangSong" panose="02010609060101010101" pitchFamily="49" charset="-122"/>
                        <a:ea typeface="FangSong" panose="02010609060101010101" pitchFamily="49" charset="-122"/>
                      </a:endParaRPr>
                    </a:p>
                  </a:txBody>
                  <a:tcPr marL="121920" marR="121920" marT="60960" marB="60960">
                    <a:solidFill>
                      <a:schemeClr val="tx2">
                        <a:lumMod val="20000"/>
                        <a:lumOff val="80000"/>
                      </a:schemeClr>
                    </a:solidFill>
                  </a:tcPr>
                </a:tc>
                <a:tc>
                  <a:txBody>
                    <a:bodyPr/>
                    <a:lstStyle/>
                    <a:p>
                      <a:r>
                        <a:rPr lang="zh-CN" altLang="en-US" sz="1800" dirty="0">
                          <a:latin typeface="FangSong" panose="02010609060101010101" pitchFamily="49" charset="-122"/>
                          <a:ea typeface="FangSong" panose="02010609060101010101" pitchFamily="49" charset="-122"/>
                        </a:rPr>
                        <a:t>报税截至日期前</a:t>
                      </a:r>
                      <a:endParaRPr lang="en-US" sz="1800" dirty="0">
                        <a:latin typeface="FangSong" panose="02010609060101010101" pitchFamily="49" charset="-122"/>
                        <a:ea typeface="FangSong" panose="02010609060101010101" pitchFamily="49" charset="-122"/>
                      </a:endParaRPr>
                    </a:p>
                  </a:txBody>
                  <a:tcPr marL="121920" marR="121920" marT="60960" marB="60960">
                    <a:solidFill>
                      <a:schemeClr val="accent2">
                        <a:lumMod val="60000"/>
                        <a:lumOff val="40000"/>
                      </a:schemeClr>
                    </a:solidFill>
                  </a:tcPr>
                </a:tc>
                <a:tc>
                  <a:txBody>
                    <a:bodyPr/>
                    <a:lstStyle/>
                    <a:p>
                      <a:r>
                        <a:rPr lang="zh-CN" altLang="en-US" sz="1800" dirty="0">
                          <a:latin typeface="FangSong" panose="02010609060101010101" pitchFamily="49" charset="-122"/>
                          <a:ea typeface="FangSong" panose="02010609060101010101" pitchFamily="49" charset="-122"/>
                        </a:rPr>
                        <a:t>年末</a:t>
                      </a:r>
                      <a:r>
                        <a:rPr lang="en-US" altLang="zh-CN" sz="1800" dirty="0">
                          <a:latin typeface="FangSong" panose="02010609060101010101" pitchFamily="49" charset="-122"/>
                          <a:ea typeface="FangSong" panose="02010609060101010101" pitchFamily="49" charset="-122"/>
                        </a:rPr>
                        <a:t>12/31</a:t>
                      </a:r>
                      <a:endParaRPr lang="en-US" sz="1800" dirty="0">
                        <a:latin typeface="FangSong" panose="02010609060101010101" pitchFamily="49" charset="-122"/>
                        <a:ea typeface="FangSong" panose="02010609060101010101" pitchFamily="49" charset="-122"/>
                      </a:endParaRPr>
                    </a:p>
                  </a:txBody>
                  <a:tcPr marL="121920" marR="121920" marT="60960" marB="60960">
                    <a:solidFill>
                      <a:srgbClr val="00B050"/>
                    </a:solidFill>
                  </a:tcPr>
                </a:tc>
                <a:extLst>
                  <a:ext uri="{0D108BD9-81ED-4DB2-BD59-A6C34878D82A}">
                    <a16:rowId xmlns:a16="http://schemas.microsoft.com/office/drawing/2014/main" val="2369902949"/>
                  </a:ext>
                </a:extLst>
              </a:tr>
            </a:tbl>
          </a:graphicData>
        </a:graphic>
      </p:graphicFrame>
      <p:sp>
        <p:nvSpPr>
          <p:cNvPr id="5" name="TextBox 4">
            <a:extLst>
              <a:ext uri="{FF2B5EF4-FFF2-40B4-BE49-F238E27FC236}">
                <a16:creationId xmlns:a16="http://schemas.microsoft.com/office/drawing/2014/main" id="{4A7A4A7C-5110-41DF-8889-D33D9FF181DC}"/>
              </a:ext>
            </a:extLst>
          </p:cNvPr>
          <p:cNvSpPr txBox="1"/>
          <p:nvPr/>
        </p:nvSpPr>
        <p:spPr>
          <a:xfrm>
            <a:off x="2283460" y="5715000"/>
            <a:ext cx="7879080" cy="461665"/>
          </a:xfrm>
          <a:prstGeom prst="rect">
            <a:avLst/>
          </a:prstGeom>
          <a:noFill/>
        </p:spPr>
        <p:txBody>
          <a:bodyPr wrap="none" rtlCol="0">
            <a:spAutoFit/>
          </a:bodyPr>
          <a:lstStyle/>
          <a:p>
            <a:r>
              <a:rPr lang="zh-CN" altLang="en-US" sz="2400" dirty="0">
                <a:latin typeface="FangSong" panose="02010609060101010101" pitchFamily="49" charset="-122"/>
                <a:ea typeface="FangSong" panose="02010609060101010101" pitchFamily="49" charset="-122"/>
              </a:rPr>
              <a:t>如果你今年</a:t>
            </a:r>
            <a:r>
              <a:rPr lang="en-US" altLang="zh-CN" sz="2400" dirty="0">
                <a:latin typeface="FangSong" panose="02010609060101010101" pitchFamily="49" charset="-122"/>
                <a:ea typeface="FangSong" panose="02010609060101010101" pitchFamily="49" charset="-122"/>
              </a:rPr>
              <a:t>busines</a:t>
            </a:r>
            <a:r>
              <a:rPr lang="zh-CN" altLang="en-US" sz="2400" dirty="0">
                <a:latin typeface="FangSong" panose="02010609060101010101" pitchFamily="49" charset="-122"/>
                <a:ea typeface="FangSong" panose="02010609060101010101" pitchFamily="49" charset="-122"/>
              </a:rPr>
              <a:t>收入</a:t>
            </a:r>
            <a:r>
              <a:rPr lang="en-US" altLang="zh-CN" sz="2400" dirty="0">
                <a:latin typeface="FangSong" panose="02010609060101010101" pitchFamily="49" charset="-122"/>
                <a:ea typeface="FangSong" panose="02010609060101010101" pitchFamily="49" charset="-122"/>
              </a:rPr>
              <a:t>$100k? </a:t>
            </a:r>
            <a:r>
              <a:rPr lang="zh-CN" altLang="en-US" sz="2400" dirty="0">
                <a:latin typeface="FangSong" panose="02010609060101010101" pitchFamily="49" charset="-122"/>
                <a:ea typeface="FangSong" panose="02010609060101010101" pitchFamily="49" charset="-122"/>
              </a:rPr>
              <a:t>两个账户各可以放多少？</a:t>
            </a:r>
            <a:endParaRPr lang="en-US" altLang="zh-CN" sz="2400" dirty="0">
              <a:latin typeface="FangSong" panose="02010609060101010101" pitchFamily="49" charset="-122"/>
              <a:ea typeface="FangSong" panose="02010609060101010101" pitchFamily="49" charset="-122"/>
            </a:endParaRP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8E77BDC1-2AA3-FE51-CEB7-57FD911E1992}"/>
                  </a:ext>
                </a:extLst>
              </p14:cNvPr>
              <p14:cNvContentPartPr/>
              <p14:nvPr/>
            </p14:nvContentPartPr>
            <p14:xfrm>
              <a:off x="404640" y="349948"/>
              <a:ext cx="4532400" cy="1127520"/>
            </p14:xfrm>
          </p:contentPart>
        </mc:Choice>
        <mc:Fallback xmlns="">
          <p:pic>
            <p:nvPicPr>
              <p:cNvPr id="3" name="Ink 2">
                <a:extLst>
                  <a:ext uri="{FF2B5EF4-FFF2-40B4-BE49-F238E27FC236}">
                    <a16:creationId xmlns:a16="http://schemas.microsoft.com/office/drawing/2014/main" id="{8E77BDC1-2AA3-FE51-CEB7-57FD911E1992}"/>
                  </a:ext>
                </a:extLst>
              </p:cNvPr>
              <p:cNvPicPr/>
              <p:nvPr/>
            </p:nvPicPr>
            <p:blipFill>
              <a:blip r:embed="rId3"/>
              <a:stretch>
                <a:fillRect/>
              </a:stretch>
            </p:blipFill>
            <p:spPr>
              <a:xfrm>
                <a:off x="398520" y="343828"/>
                <a:ext cx="4544640" cy="1139760"/>
              </a:xfrm>
              <a:prstGeom prst="rect">
                <a:avLst/>
              </a:prstGeom>
            </p:spPr>
          </p:pic>
        </mc:Fallback>
      </mc:AlternateContent>
    </p:spTree>
    <p:extLst>
      <p:ext uri="{BB962C8B-B14F-4D97-AF65-F5344CB8AC3E}">
        <p14:creationId xmlns:p14="http://schemas.microsoft.com/office/powerpoint/2010/main" val="59211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23D4A7-3F01-687C-D680-4EF4888A29A8}"/>
              </a:ext>
            </a:extLst>
          </p:cNvPr>
          <p:cNvPicPr>
            <a:picLocks noChangeAspect="1"/>
          </p:cNvPicPr>
          <p:nvPr/>
        </p:nvPicPr>
        <p:blipFill>
          <a:blip r:embed="rId2"/>
          <a:stretch>
            <a:fillRect/>
          </a:stretch>
        </p:blipFill>
        <p:spPr>
          <a:xfrm>
            <a:off x="23812" y="0"/>
            <a:ext cx="12144375" cy="6858000"/>
          </a:xfrm>
          <a:prstGeom prst="rect">
            <a:avLst/>
          </a:prstGeom>
        </p:spPr>
      </p:pic>
    </p:spTree>
    <p:extLst>
      <p:ext uri="{BB962C8B-B14F-4D97-AF65-F5344CB8AC3E}">
        <p14:creationId xmlns:p14="http://schemas.microsoft.com/office/powerpoint/2010/main" val="1900942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3A2DE13-8B24-ECBE-6227-5468494AE3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5629"/>
            <a:ext cx="12192000" cy="4800600"/>
          </a:xfrm>
          <a:prstGeom prst="rect">
            <a:avLst/>
          </a:prstGeom>
        </p:spPr>
      </p:pic>
      <p:sp>
        <p:nvSpPr>
          <p:cNvPr id="5" name="TextBox 4">
            <a:extLst>
              <a:ext uri="{FF2B5EF4-FFF2-40B4-BE49-F238E27FC236}">
                <a16:creationId xmlns:a16="http://schemas.microsoft.com/office/drawing/2014/main" id="{9ACB5F05-D7AC-7073-ED59-E87B767EAD30}"/>
              </a:ext>
            </a:extLst>
          </p:cNvPr>
          <p:cNvSpPr txBox="1"/>
          <p:nvPr/>
        </p:nvSpPr>
        <p:spPr>
          <a:xfrm>
            <a:off x="1083211" y="828208"/>
            <a:ext cx="9495694" cy="646331"/>
          </a:xfrm>
          <a:prstGeom prst="rect">
            <a:avLst/>
          </a:prstGeom>
          <a:noFill/>
        </p:spPr>
        <p:txBody>
          <a:bodyPr wrap="square">
            <a:spAutoFit/>
          </a:bodyPr>
          <a:lstStyle/>
          <a:p>
            <a:r>
              <a:rPr lang="zh-CN" altLang="en-US" sz="3600" b="1" u="sng" dirty="0"/>
              <a:t>金融规划的目的： 不确定性 </a:t>
            </a:r>
            <a:r>
              <a:rPr lang="en-US" altLang="zh-CN" sz="3600" b="1" u="sng" dirty="0"/>
              <a:t>--------&gt; </a:t>
            </a:r>
            <a:r>
              <a:rPr lang="zh-CN" altLang="en-US" sz="3600" b="1" u="sng" dirty="0"/>
              <a:t>确定性</a:t>
            </a:r>
            <a:endParaRPr lang="en-US" sz="3600" b="1" u="sng" dirty="0"/>
          </a:p>
        </p:txBody>
      </p:sp>
      <p:sp>
        <p:nvSpPr>
          <p:cNvPr id="8" name="TextBox 7">
            <a:extLst>
              <a:ext uri="{FF2B5EF4-FFF2-40B4-BE49-F238E27FC236}">
                <a16:creationId xmlns:a16="http://schemas.microsoft.com/office/drawing/2014/main" id="{746388D0-B2F3-4AB3-20EE-C89DCD7215E8}"/>
              </a:ext>
            </a:extLst>
          </p:cNvPr>
          <p:cNvSpPr txBox="1"/>
          <p:nvPr/>
        </p:nvSpPr>
        <p:spPr>
          <a:xfrm>
            <a:off x="7132321" y="545459"/>
            <a:ext cx="1107996" cy="646331"/>
          </a:xfrm>
          <a:prstGeom prst="rect">
            <a:avLst/>
          </a:prstGeom>
          <a:noFill/>
        </p:spPr>
        <p:txBody>
          <a:bodyPr wrap="none" rtlCol="0">
            <a:spAutoFit/>
          </a:bodyPr>
          <a:lstStyle/>
          <a:p>
            <a:r>
              <a:rPr lang="zh-CN" altLang="en-US" sz="3600" dirty="0">
                <a:solidFill>
                  <a:srgbClr val="FF0000"/>
                </a:solidFill>
              </a:rPr>
              <a:t>规律</a:t>
            </a:r>
            <a:endParaRPr lang="en-US" sz="3600" dirty="0">
              <a:solidFill>
                <a:srgbClr val="FF0000"/>
              </a:solidFill>
            </a:endParaRPr>
          </a:p>
        </p:txBody>
      </p:sp>
    </p:spTree>
    <p:extLst>
      <p:ext uri="{BB962C8B-B14F-4D97-AF65-F5344CB8AC3E}">
        <p14:creationId xmlns:p14="http://schemas.microsoft.com/office/powerpoint/2010/main" val="27887525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10728D-8DE1-F497-F612-0D3B241F80BF}"/>
              </a:ext>
            </a:extLst>
          </p:cNvPr>
          <p:cNvSpPr txBox="1"/>
          <p:nvPr/>
        </p:nvSpPr>
        <p:spPr>
          <a:xfrm>
            <a:off x="3657600" y="1814733"/>
            <a:ext cx="4654031" cy="1969770"/>
          </a:xfrm>
          <a:prstGeom prst="rect">
            <a:avLst/>
          </a:prstGeom>
          <a:noFill/>
        </p:spPr>
        <p:txBody>
          <a:bodyPr wrap="none" rtlCol="0">
            <a:spAutoFit/>
          </a:bodyPr>
          <a:lstStyle/>
          <a:p>
            <a:r>
              <a:rPr lang="en-US" sz="3200" b="1" dirty="0"/>
              <a:t>Part III Cost of Goods Sold</a:t>
            </a:r>
            <a:r>
              <a:rPr lang="en-US" dirty="0"/>
              <a:t>:</a:t>
            </a:r>
          </a:p>
          <a:p>
            <a:pPr marL="285750" indent="-285750">
              <a:buFont typeface="Wingdings" panose="05000000000000000000" pitchFamily="2" charset="2"/>
              <a:buChar char="v"/>
            </a:pPr>
            <a:r>
              <a:rPr lang="en-US" sz="2400" b="1" dirty="0"/>
              <a:t>Have inventory</a:t>
            </a:r>
          </a:p>
          <a:p>
            <a:pPr marL="285750" indent="-285750">
              <a:buFont typeface="Wingdings" panose="05000000000000000000" pitchFamily="2" charset="2"/>
              <a:buChar char="v"/>
            </a:pPr>
            <a:r>
              <a:rPr lang="en-US" sz="2400" b="1" dirty="0"/>
              <a:t>Online business</a:t>
            </a:r>
          </a:p>
          <a:p>
            <a:pPr marL="285750" indent="-285750">
              <a:buFont typeface="Wingdings" panose="05000000000000000000" pitchFamily="2" charset="2"/>
              <a:buChar char="v"/>
            </a:pPr>
            <a:r>
              <a:rPr lang="en-US" sz="2400" b="1" dirty="0"/>
              <a:t>Certain international trades</a:t>
            </a:r>
          </a:p>
          <a:p>
            <a:pPr marL="285750" indent="-285750">
              <a:buFont typeface="Wingdings" panose="05000000000000000000" pitchFamily="2" charset="2"/>
              <a:buChar char="v"/>
            </a:pPr>
            <a:endParaRPr lang="en-US" dirty="0"/>
          </a:p>
        </p:txBody>
      </p:sp>
    </p:spTree>
    <p:extLst>
      <p:ext uri="{BB962C8B-B14F-4D97-AF65-F5344CB8AC3E}">
        <p14:creationId xmlns:p14="http://schemas.microsoft.com/office/powerpoint/2010/main" val="42850387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E640AC-E84C-114C-401A-BB8600638F6D}"/>
              </a:ext>
            </a:extLst>
          </p:cNvPr>
          <p:cNvSpPr txBox="1"/>
          <p:nvPr/>
        </p:nvSpPr>
        <p:spPr>
          <a:xfrm>
            <a:off x="4346917" y="2053883"/>
            <a:ext cx="3062441" cy="584775"/>
          </a:xfrm>
          <a:prstGeom prst="rect">
            <a:avLst/>
          </a:prstGeom>
          <a:noFill/>
        </p:spPr>
        <p:txBody>
          <a:bodyPr wrap="none" rtlCol="0">
            <a:spAutoFit/>
          </a:bodyPr>
          <a:lstStyle/>
          <a:p>
            <a:r>
              <a:rPr lang="en-US" sz="3200" b="1" dirty="0"/>
              <a:t>Part IV Car usage</a:t>
            </a:r>
          </a:p>
        </p:txBody>
      </p:sp>
    </p:spTree>
    <p:extLst>
      <p:ext uri="{BB962C8B-B14F-4D97-AF65-F5344CB8AC3E}">
        <p14:creationId xmlns:p14="http://schemas.microsoft.com/office/powerpoint/2010/main" val="26866237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F33ED2-41C0-EDE0-E2FF-8C563E4446CE}"/>
              </a:ext>
            </a:extLst>
          </p:cNvPr>
          <p:cNvSpPr txBox="1"/>
          <p:nvPr/>
        </p:nvSpPr>
        <p:spPr>
          <a:xfrm>
            <a:off x="3249637" y="2546252"/>
            <a:ext cx="3906006" cy="861774"/>
          </a:xfrm>
          <a:prstGeom prst="rect">
            <a:avLst/>
          </a:prstGeom>
          <a:noFill/>
        </p:spPr>
        <p:txBody>
          <a:bodyPr wrap="none" rtlCol="0">
            <a:spAutoFit/>
          </a:bodyPr>
          <a:lstStyle/>
          <a:p>
            <a:r>
              <a:rPr lang="en-US" sz="3200" b="1" dirty="0"/>
              <a:t>Part V: Other Expense</a:t>
            </a:r>
          </a:p>
          <a:p>
            <a:endParaRPr lang="en-US" dirty="0"/>
          </a:p>
        </p:txBody>
      </p:sp>
    </p:spTree>
    <p:extLst>
      <p:ext uri="{BB962C8B-B14F-4D97-AF65-F5344CB8AC3E}">
        <p14:creationId xmlns:p14="http://schemas.microsoft.com/office/powerpoint/2010/main" val="2955849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8633CA-8CA1-93BB-DEAB-E1B59E15E267}"/>
              </a:ext>
            </a:extLst>
          </p:cNvPr>
          <p:cNvSpPr txBox="1"/>
          <p:nvPr/>
        </p:nvSpPr>
        <p:spPr>
          <a:xfrm>
            <a:off x="872197" y="1242202"/>
            <a:ext cx="9959926" cy="3662541"/>
          </a:xfrm>
          <a:prstGeom prst="rect">
            <a:avLst/>
          </a:prstGeom>
          <a:noFill/>
        </p:spPr>
        <p:txBody>
          <a:bodyPr wrap="square">
            <a:spAutoFit/>
          </a:bodyPr>
          <a:lstStyle/>
          <a:p>
            <a:r>
              <a:rPr lang="en-US" sz="3200" b="1" dirty="0"/>
              <a:t>Can I deduct life insurance premiums as a business expense LLC?</a:t>
            </a:r>
          </a:p>
          <a:p>
            <a:endParaRPr lang="en-US" sz="2800" b="1" dirty="0"/>
          </a:p>
          <a:p>
            <a:r>
              <a:rPr lang="en-US" sz="2800" b="1" dirty="0">
                <a:effectLst/>
              </a:rPr>
              <a:t>Although the Internal Revenue Service permits LLCs to deduct most insurance premiums as a business expense, </a:t>
            </a:r>
            <a:r>
              <a:rPr lang="en-US" sz="2800" b="1" u="sng" dirty="0">
                <a:effectLst/>
              </a:rPr>
              <a:t>life insurance premiums are not eligible</a:t>
            </a:r>
            <a:r>
              <a:rPr lang="en-US" sz="2800" b="1" dirty="0">
                <a:effectLst/>
              </a:rPr>
              <a:t>. But, if you are the owner of an LLC and are paying life insurance premiums for employees, these premiums may be deductible.</a:t>
            </a:r>
          </a:p>
        </p:txBody>
      </p:sp>
    </p:spTree>
    <p:extLst>
      <p:ext uri="{BB962C8B-B14F-4D97-AF65-F5344CB8AC3E}">
        <p14:creationId xmlns:p14="http://schemas.microsoft.com/office/powerpoint/2010/main" val="348709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F62C59-1E9A-9152-3548-7690D465E437}"/>
              </a:ext>
            </a:extLst>
          </p:cNvPr>
          <p:cNvSpPr txBox="1"/>
          <p:nvPr/>
        </p:nvSpPr>
        <p:spPr>
          <a:xfrm>
            <a:off x="2067951" y="868906"/>
            <a:ext cx="8356208" cy="4401205"/>
          </a:xfrm>
          <a:prstGeom prst="rect">
            <a:avLst/>
          </a:prstGeom>
          <a:noFill/>
        </p:spPr>
        <p:txBody>
          <a:bodyPr wrap="square">
            <a:spAutoFit/>
          </a:bodyPr>
          <a:lstStyle/>
          <a:p>
            <a:pPr>
              <a:buNone/>
            </a:pPr>
            <a:r>
              <a:rPr lang="en-US" sz="3200" b="1" dirty="0"/>
              <a:t>The most common triggers for a Schedule C audit are:</a:t>
            </a:r>
          </a:p>
          <a:p>
            <a:pPr marL="342900" indent="-342900">
              <a:buFont typeface="Wingdings" panose="05000000000000000000" pitchFamily="2" charset="2"/>
              <a:buChar char="v"/>
            </a:pPr>
            <a:r>
              <a:rPr lang="en-US" sz="2400" b="1" dirty="0"/>
              <a:t>Failing to report all of your self-employment income</a:t>
            </a:r>
          </a:p>
          <a:p>
            <a:pPr marL="342900" indent="-342900">
              <a:buFont typeface="Wingdings" panose="05000000000000000000" pitchFamily="2" charset="2"/>
              <a:buChar char="v"/>
            </a:pPr>
            <a:r>
              <a:rPr lang="en-US" sz="2400" b="1" dirty="0"/>
              <a:t>Claiming incorrect tax deductions (deducting personal expenses as business expenses)</a:t>
            </a:r>
          </a:p>
          <a:p>
            <a:pPr marL="342900" indent="-342900">
              <a:buFont typeface="Wingdings" panose="05000000000000000000" pitchFamily="2" charset="2"/>
              <a:buChar char="v"/>
            </a:pPr>
            <a:r>
              <a:rPr lang="en-US" sz="2400" b="1" dirty="0"/>
              <a:t>Failing to report capital gains when you sell business property</a:t>
            </a:r>
          </a:p>
          <a:p>
            <a:pPr marL="342900" indent="-342900">
              <a:buFont typeface="Wingdings" panose="05000000000000000000" pitchFamily="2" charset="2"/>
              <a:buChar char="v"/>
            </a:pPr>
            <a:r>
              <a:rPr lang="en-US" sz="2400" b="1" dirty="0"/>
              <a:t>Exceeding the standard mileage deduction</a:t>
            </a:r>
          </a:p>
          <a:p>
            <a:pPr marL="342900" indent="-342900">
              <a:buFont typeface="Wingdings" panose="05000000000000000000" pitchFamily="2" charset="2"/>
              <a:buChar char="v"/>
            </a:pPr>
            <a:r>
              <a:rPr lang="en-US" sz="2400" b="1" dirty="0"/>
              <a:t>Overstated business losses</a:t>
            </a:r>
          </a:p>
          <a:p>
            <a:pPr marL="342900" indent="-342900">
              <a:buFont typeface="Wingdings" panose="05000000000000000000" pitchFamily="2" charset="2"/>
              <a:buChar char="v"/>
            </a:pPr>
            <a:r>
              <a:rPr lang="en-US" sz="2400" b="1" dirty="0"/>
              <a:t>A Schedule C that is significantly inconsistent with previous years or other similar taxpayers</a:t>
            </a:r>
          </a:p>
          <a:p>
            <a:pPr marL="342900" indent="-342900">
              <a:buFont typeface="Wingdings" panose="05000000000000000000" pitchFamily="2" charset="2"/>
              <a:buChar char="v"/>
            </a:pPr>
            <a:r>
              <a:rPr lang="en-US" sz="2400" b="1" dirty="0"/>
              <a:t>Operating in a cash-heavy or “risky” industries</a:t>
            </a:r>
          </a:p>
        </p:txBody>
      </p:sp>
    </p:spTree>
    <p:extLst>
      <p:ext uri="{BB962C8B-B14F-4D97-AF65-F5344CB8AC3E}">
        <p14:creationId xmlns:p14="http://schemas.microsoft.com/office/powerpoint/2010/main" val="26717443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EC12A7-364C-623A-2F26-8EB92101F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08" y="126609"/>
            <a:ext cx="12142792" cy="6631657"/>
          </a:xfrm>
          <a:prstGeom prst="rect">
            <a:avLst/>
          </a:prstGeom>
        </p:spPr>
      </p:pic>
    </p:spTree>
    <p:extLst>
      <p:ext uri="{BB962C8B-B14F-4D97-AF65-F5344CB8AC3E}">
        <p14:creationId xmlns:p14="http://schemas.microsoft.com/office/powerpoint/2010/main" val="3678682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igital Polling in the Classroom: To BYOD or not to BYOD? | Center for  Teaching | Vanderbilt University">
            <a:extLst>
              <a:ext uri="{FF2B5EF4-FFF2-40B4-BE49-F238E27FC236}">
                <a16:creationId xmlns:a16="http://schemas.microsoft.com/office/drawing/2014/main" id="{13A38B90-5833-4113-97A2-A3CFEEC8E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 y="1803400"/>
            <a:ext cx="5080000" cy="374274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40EDD41-BEBC-4211-9520-DBF9228C0246}"/>
              </a:ext>
            </a:extLst>
          </p:cNvPr>
          <p:cNvSpPr/>
          <p:nvPr/>
        </p:nvSpPr>
        <p:spPr>
          <a:xfrm>
            <a:off x="677334" y="572294"/>
            <a:ext cx="2479781" cy="1231106"/>
          </a:xfrm>
          <a:prstGeom prst="rect">
            <a:avLst/>
          </a:prstGeom>
          <a:noFill/>
        </p:spPr>
        <p:txBody>
          <a:bodyPr wrap="none" lIns="121920" tIns="60960" rIns="121920" bIns="60960">
            <a:spAutoFit/>
          </a:bodyPr>
          <a:lstStyle/>
          <a:p>
            <a:pPr algn="ctr"/>
            <a:r>
              <a:rPr lang="en-US" altLang="zh-CN" sz="7200" b="1" dirty="0">
                <a:ln w="22225">
                  <a:solidFill>
                    <a:schemeClr val="accent2"/>
                  </a:solidFill>
                  <a:prstDash val="solid"/>
                </a:ln>
                <a:solidFill>
                  <a:schemeClr val="accent2">
                    <a:lumMod val="40000"/>
                    <a:lumOff val="60000"/>
                  </a:schemeClr>
                </a:solidFill>
              </a:rPr>
              <a:t>Q&amp;A?</a:t>
            </a:r>
            <a:endParaRPr lang="en-US" sz="7200" b="1"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24816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904418-1CA1-AE7D-EAE9-2366271BEB7A}"/>
              </a:ext>
            </a:extLst>
          </p:cNvPr>
          <p:cNvSpPr txBox="1"/>
          <p:nvPr/>
        </p:nvSpPr>
        <p:spPr>
          <a:xfrm>
            <a:off x="2393287" y="1613118"/>
            <a:ext cx="7405425" cy="2185214"/>
          </a:xfrm>
          <a:prstGeom prst="rect">
            <a:avLst/>
          </a:prstGeom>
          <a:noFill/>
        </p:spPr>
        <p:txBody>
          <a:bodyPr wrap="none" rtlCol="0">
            <a:spAutoFit/>
          </a:bodyPr>
          <a:lstStyle/>
          <a:p>
            <a:r>
              <a:rPr lang="en-US" sz="3200" b="1" dirty="0"/>
              <a:t>The reasons using Schedule C</a:t>
            </a:r>
          </a:p>
          <a:p>
            <a:endParaRPr lang="en-US" sz="3200" b="1" dirty="0"/>
          </a:p>
          <a:p>
            <a:pPr marL="285750" indent="-285750">
              <a:buFont typeface="Wingdings" panose="05000000000000000000" pitchFamily="2" charset="2"/>
              <a:buChar char="v"/>
            </a:pPr>
            <a:r>
              <a:rPr lang="en-US" sz="2400" b="1" dirty="0"/>
              <a:t>Some people have to use it as required by Tax Law/IRS</a:t>
            </a:r>
          </a:p>
          <a:p>
            <a:pPr marL="285750" indent="-285750">
              <a:buFont typeface="Wingdings" panose="05000000000000000000" pitchFamily="2" charset="2"/>
              <a:buChar char="v"/>
            </a:pPr>
            <a:r>
              <a:rPr lang="en-US" sz="2400" b="1" dirty="0"/>
              <a:t>Lower tax liability, and lower tax brackets</a:t>
            </a:r>
          </a:p>
          <a:p>
            <a:pPr marL="285750" indent="-285750">
              <a:buFont typeface="Wingdings" panose="05000000000000000000" pitchFamily="2" charset="2"/>
              <a:buChar char="v"/>
            </a:pPr>
            <a:r>
              <a:rPr lang="en-US" sz="2400" b="1" dirty="0"/>
              <a:t>Schedule C vs. Schedule E</a:t>
            </a:r>
          </a:p>
        </p:txBody>
      </p:sp>
    </p:spTree>
    <p:extLst>
      <p:ext uri="{BB962C8B-B14F-4D97-AF65-F5344CB8AC3E}">
        <p14:creationId xmlns:p14="http://schemas.microsoft.com/office/powerpoint/2010/main" val="3587366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52B0B13-57F5-4919-3824-1B50F7D54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565" y="168813"/>
            <a:ext cx="6717601" cy="6802634"/>
          </a:xfrm>
          <a:prstGeom prst="rect">
            <a:avLst/>
          </a:prstGeom>
        </p:spPr>
      </p:pic>
    </p:spTree>
    <p:extLst>
      <p:ext uri="{BB962C8B-B14F-4D97-AF65-F5344CB8AC3E}">
        <p14:creationId xmlns:p14="http://schemas.microsoft.com/office/powerpoint/2010/main" val="322834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C06786-19E5-70AE-FC91-A569305A49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6856" y="0"/>
            <a:ext cx="6881521" cy="6724357"/>
          </a:xfrm>
          <a:prstGeom prst="rect">
            <a:avLst/>
          </a:prstGeom>
        </p:spPr>
      </p:pic>
    </p:spTree>
    <p:extLst>
      <p:ext uri="{BB962C8B-B14F-4D97-AF65-F5344CB8AC3E}">
        <p14:creationId xmlns:p14="http://schemas.microsoft.com/office/powerpoint/2010/main" val="82889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D910D-DAAC-E1F3-BF50-EDBBFF8AC433}"/>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1233B9A-52BC-9F30-D05A-FE3E57510CD8}"/>
              </a:ext>
            </a:extLst>
          </p:cNvPr>
          <p:cNvGraphicFramePr>
            <a:graphicFrameLocks noGrp="1"/>
          </p:cNvGraphicFramePr>
          <p:nvPr>
            <p:extLst>
              <p:ext uri="{D42A27DB-BD31-4B8C-83A1-F6EECF244321}">
                <p14:modId xmlns:p14="http://schemas.microsoft.com/office/powerpoint/2010/main" val="20948310"/>
              </p:ext>
            </p:extLst>
          </p:nvPr>
        </p:nvGraphicFramePr>
        <p:xfrm>
          <a:off x="1719384" y="1780116"/>
          <a:ext cx="8753232" cy="3297767"/>
        </p:xfrm>
        <a:graphic>
          <a:graphicData uri="http://schemas.openxmlformats.org/drawingml/2006/table">
            <a:tbl>
              <a:tblPr firstRow="1" bandRow="1">
                <a:tableStyleId>{5C22544A-7EE6-4342-B048-85BDC9FD1C3A}</a:tableStyleId>
              </a:tblPr>
              <a:tblGrid>
                <a:gridCol w="4376616">
                  <a:extLst>
                    <a:ext uri="{9D8B030D-6E8A-4147-A177-3AD203B41FA5}">
                      <a16:colId xmlns:a16="http://schemas.microsoft.com/office/drawing/2014/main" val="4160390717"/>
                    </a:ext>
                  </a:extLst>
                </a:gridCol>
                <a:gridCol w="4376616">
                  <a:extLst>
                    <a:ext uri="{9D8B030D-6E8A-4147-A177-3AD203B41FA5}">
                      <a16:colId xmlns:a16="http://schemas.microsoft.com/office/drawing/2014/main" val="4134596608"/>
                    </a:ext>
                  </a:extLst>
                </a:gridCol>
              </a:tblGrid>
              <a:tr h="1011767">
                <a:tc>
                  <a:txBody>
                    <a:bodyPr/>
                    <a:lstStyle/>
                    <a:p>
                      <a:r>
                        <a:rPr lang="en-US" dirty="0"/>
                        <a:t>Employee (W2)</a:t>
                      </a:r>
                    </a:p>
                  </a:txBody>
                  <a:tcPr/>
                </a:tc>
                <a:tc>
                  <a:txBody>
                    <a:bodyPr/>
                    <a:lstStyle/>
                    <a:p>
                      <a:r>
                        <a:rPr lang="en-US" dirty="0"/>
                        <a:t>Entrepreneur (no W2)</a:t>
                      </a:r>
                    </a:p>
                  </a:txBody>
                  <a:tcPr/>
                </a:tc>
                <a:extLst>
                  <a:ext uri="{0D108BD9-81ED-4DB2-BD59-A6C34878D82A}">
                    <a16:rowId xmlns:a16="http://schemas.microsoft.com/office/drawing/2014/main" val="478458118"/>
                  </a:ext>
                </a:extLst>
              </a:tr>
              <a:tr h="1011767">
                <a:tc>
                  <a:txBody>
                    <a:bodyPr/>
                    <a:lstStyle/>
                    <a:p>
                      <a:r>
                        <a:rPr lang="en-US" dirty="0"/>
                        <a:t>Deduction</a:t>
                      </a:r>
                    </a:p>
                    <a:p>
                      <a:pPr marL="285750" indent="-285750">
                        <a:buFont typeface="Arial" panose="020B0604020202020204" pitchFamily="34" charset="0"/>
                        <a:buChar char="•"/>
                      </a:pPr>
                      <a:r>
                        <a:rPr lang="en-US" dirty="0"/>
                        <a:t>Retirement contribution</a:t>
                      </a:r>
                    </a:p>
                    <a:p>
                      <a:pPr marL="285750" indent="-285750">
                        <a:buFont typeface="Arial" panose="020B0604020202020204" pitchFamily="34" charset="0"/>
                        <a:buChar char="•"/>
                      </a:pPr>
                      <a:r>
                        <a:rPr lang="en-US" dirty="0"/>
                        <a:t>HSA &amp; FSA</a:t>
                      </a:r>
                    </a:p>
                    <a:p>
                      <a:pPr marL="285750" indent="-285750">
                        <a:buFont typeface="Arial" panose="020B0604020202020204" pitchFamily="34" charset="0"/>
                        <a:buChar char="•"/>
                      </a:pPr>
                      <a:endParaRPr lang="en-US" dirty="0"/>
                    </a:p>
                    <a:p>
                      <a:pPr marL="0" indent="0">
                        <a:buFont typeface="Arial" panose="020B0604020202020204" pitchFamily="34" charset="0"/>
                        <a:buNone/>
                      </a:pPr>
                      <a:r>
                        <a:rPr lang="en-US" dirty="0"/>
                        <a:t>Tax Withholding</a:t>
                      </a:r>
                    </a:p>
                    <a:p>
                      <a:pPr marL="285750" indent="-285750">
                        <a:buFont typeface="Arial" panose="020B0604020202020204" pitchFamily="34" charset="0"/>
                        <a:buChar char="•"/>
                      </a:pPr>
                      <a:r>
                        <a:rPr lang="en-US" dirty="0"/>
                        <a:t>Federal and State Tax Withholding</a:t>
                      </a:r>
                    </a:p>
                    <a:p>
                      <a:pPr marL="285750" indent="-285750">
                        <a:buFont typeface="Arial" panose="020B0604020202020204" pitchFamily="34" charset="0"/>
                        <a:buChar char="•"/>
                      </a:pPr>
                      <a:r>
                        <a:rPr lang="en-US" dirty="0"/>
                        <a:t>Payroll Tax</a:t>
                      </a:r>
                    </a:p>
                  </a:txBody>
                  <a:tcPr/>
                </a:tc>
                <a:tc>
                  <a:txBody>
                    <a:bodyPr/>
                    <a:lstStyle/>
                    <a:p>
                      <a:r>
                        <a:rPr lang="en-US" dirty="0"/>
                        <a:t>Deduction</a:t>
                      </a:r>
                    </a:p>
                    <a:p>
                      <a:pPr marL="285750" indent="-285750">
                        <a:buFont typeface="Arial" panose="020B0604020202020204" pitchFamily="34" charset="0"/>
                        <a:buChar char="•"/>
                      </a:pPr>
                      <a:r>
                        <a:rPr lang="en-US" dirty="0"/>
                        <a:t>Retirement contribution</a:t>
                      </a:r>
                    </a:p>
                    <a:p>
                      <a:pPr marL="285750" indent="-285750">
                        <a:buFont typeface="Arial" panose="020B0604020202020204" pitchFamily="34" charset="0"/>
                        <a:buChar char="•"/>
                      </a:pPr>
                      <a:r>
                        <a:rPr lang="en-US" dirty="0"/>
                        <a:t>HSA &amp; FSA</a:t>
                      </a:r>
                    </a:p>
                    <a:p>
                      <a:pPr marL="285750" indent="-285750">
                        <a:buFont typeface="Arial" panose="020B0604020202020204" pitchFamily="34" charset="0"/>
                        <a:buChar char="•"/>
                      </a:pPr>
                      <a:r>
                        <a:rPr lang="en-US" dirty="0"/>
                        <a:t>Business Expense</a:t>
                      </a:r>
                    </a:p>
                    <a:p>
                      <a:pPr marL="285750" indent="-285750">
                        <a:buFont typeface="Arial" panose="020B0604020202020204" pitchFamily="34" charset="0"/>
                        <a:buChar char="•"/>
                      </a:pPr>
                      <a:endParaRPr lang="en-US" dirty="0"/>
                    </a:p>
                    <a:p>
                      <a:pPr marL="0" indent="0">
                        <a:buFont typeface="Arial" panose="020B0604020202020204" pitchFamily="34" charset="0"/>
                        <a:buNone/>
                      </a:pPr>
                      <a:r>
                        <a:rPr lang="en-US" dirty="0"/>
                        <a:t>Tax Withholding</a:t>
                      </a:r>
                    </a:p>
                    <a:p>
                      <a:pPr marL="285750" indent="-285750">
                        <a:buFont typeface="Arial" panose="020B0604020202020204" pitchFamily="34" charset="0"/>
                        <a:buChar char="•"/>
                      </a:pPr>
                      <a:r>
                        <a:rPr lang="en-US" dirty="0"/>
                        <a:t>Can be none</a:t>
                      </a:r>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3519427380"/>
                  </a:ext>
                </a:extLst>
              </a:tr>
            </a:tbl>
          </a:graphicData>
        </a:graphic>
      </p:graphicFrame>
    </p:spTree>
    <p:extLst>
      <p:ext uri="{BB962C8B-B14F-4D97-AF65-F5344CB8AC3E}">
        <p14:creationId xmlns:p14="http://schemas.microsoft.com/office/powerpoint/2010/main" val="14838126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600</TotalTime>
  <Words>3066</Words>
  <Application>Microsoft Office PowerPoint</Application>
  <PresentationFormat>Widescreen</PresentationFormat>
  <Paragraphs>315</Paragraphs>
  <Slides>56</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56</vt:i4>
      </vt:variant>
    </vt:vector>
  </HeadingPairs>
  <TitlesOfParts>
    <vt:vector size="71" baseType="lpstr">
      <vt:lpstr>FangSong</vt:lpstr>
      <vt:lpstr>Helvetica World</vt:lpstr>
      <vt:lpstr>Söhne</vt:lpstr>
      <vt:lpstr>STXinwei</vt:lpstr>
      <vt:lpstr>Times New Roman PS</vt:lpstr>
      <vt:lpstr>Times New Roman PSMT</vt:lpstr>
      <vt:lpstr>Arial</vt:lpstr>
      <vt:lpstr>Calibri</vt:lpstr>
      <vt:lpstr>Segoe UI</vt:lpstr>
      <vt:lpstr>Segoe UI Semilight</vt:lpstr>
      <vt:lpstr>Trebuchet MS</vt:lpstr>
      <vt:lpstr>Tw Cen MT</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企业退休和福利计划的选择</vt:lpstr>
      <vt:lpstr>什么样的收入可以计算入退休账户（必须是劳务收入）</vt:lpstr>
      <vt:lpstr>2025年度退休账户限制一览表</vt:lpstr>
      <vt:lpstr>IRA账户</vt:lpstr>
      <vt:lpstr>SEP and Solo 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lichu01</dc:creator>
  <cp:lastModifiedBy>lichu01</cp:lastModifiedBy>
  <cp:revision>19</cp:revision>
  <dcterms:created xsi:type="dcterms:W3CDTF">2025-03-29T14:43:54Z</dcterms:created>
  <dcterms:modified xsi:type="dcterms:W3CDTF">2025-05-04T13:18:28Z</dcterms:modified>
</cp:coreProperties>
</file>