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7" r:id="rId9"/>
    <p:sldId id="266" r:id="rId10"/>
  </p:sldIdLst>
  <p:sldSz cx="18288000" cy="10287000"/>
  <p:notesSz cx="6858000" cy="9144000"/>
  <p:embeddedFontLst>
    <p:embeddedFont>
      <p:font typeface="Clear Sans Regular Bold" panose="020B0604020202020204" charset="0"/>
      <p:regular r:id="rId12"/>
    </p:embeddedFont>
    <p:embeddedFont>
      <p:font typeface="Calibri" panose="020F0502020204030204"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79" autoAdjust="0"/>
    <p:restoredTop sz="94364" autoAdjust="0"/>
  </p:normalViewPr>
  <p:slideViewPr>
    <p:cSldViewPr>
      <p:cViewPr varScale="1">
        <p:scale>
          <a:sx n="47" d="100"/>
          <a:sy n="47" d="100"/>
        </p:scale>
        <p:origin x="96"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ACCENTURE\ACCENTURE%20Top%205%20Categori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all" baseline="0">
                <a:solidFill>
                  <a:schemeClr val="lt1"/>
                </a:solidFill>
                <a:latin typeface="+mn-lt"/>
                <a:ea typeface="+mn-ea"/>
                <a:cs typeface="+mn-cs"/>
              </a:defRPr>
            </a:pPr>
            <a:r>
              <a:rPr lang="en-US" sz="2000"/>
              <a:t>Top</a:t>
            </a:r>
            <a:r>
              <a:rPr lang="en-US" sz="2000" baseline="0"/>
              <a:t> 5 Categories</a:t>
            </a:r>
            <a:endParaRPr lang="en-US" sz="2000"/>
          </a:p>
        </c:rich>
      </c:tx>
      <c:layout/>
      <c:overlay val="0"/>
      <c:spPr>
        <a:noFill/>
        <a:ln>
          <a:noFill/>
        </a:ln>
        <a:effectLst/>
      </c:spPr>
      <c:txPr>
        <a:bodyPr rot="0" spcFirstLastPara="1" vertOverflow="ellipsis" vert="horz" wrap="square" anchor="ctr" anchorCtr="1"/>
        <a:lstStyle/>
        <a:p>
          <a:pPr>
            <a:defRPr sz="20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Sheet1!$N$3</c:f>
              <c:strCache>
                <c:ptCount val="1"/>
                <c:pt idx="0">
                  <c:v>Animal</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Sheet1!$O$2</c:f>
              <c:strCache>
                <c:ptCount val="1"/>
                <c:pt idx="0">
                  <c:v>Total Score</c:v>
                </c:pt>
              </c:strCache>
            </c:strRef>
          </c:cat>
          <c:val>
            <c:numRef>
              <c:f>Sheet1!$O$3</c:f>
              <c:numCache>
                <c:formatCode>General</c:formatCode>
                <c:ptCount val="1"/>
                <c:pt idx="0">
                  <c:v>68624</c:v>
                </c:pt>
              </c:numCache>
            </c:numRef>
          </c:val>
          <c:extLst>
            <c:ext xmlns:c16="http://schemas.microsoft.com/office/drawing/2014/chart" uri="{C3380CC4-5D6E-409C-BE32-E72D297353CC}">
              <c16:uniqueId val="{00000000-135A-49F0-A713-F7A6C427169B}"/>
            </c:ext>
          </c:extLst>
        </c:ser>
        <c:ser>
          <c:idx val="1"/>
          <c:order val="1"/>
          <c:tx>
            <c:strRef>
              <c:f>Sheet1!$N$4</c:f>
              <c:strCache>
                <c:ptCount val="1"/>
                <c:pt idx="0">
                  <c:v>Science</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Sheet1!$O$2</c:f>
              <c:strCache>
                <c:ptCount val="1"/>
                <c:pt idx="0">
                  <c:v>Total Score</c:v>
                </c:pt>
              </c:strCache>
            </c:strRef>
          </c:cat>
          <c:val>
            <c:numRef>
              <c:f>Sheet1!$O$4</c:f>
              <c:numCache>
                <c:formatCode>General</c:formatCode>
                <c:ptCount val="1"/>
                <c:pt idx="0">
                  <c:v>65405</c:v>
                </c:pt>
              </c:numCache>
            </c:numRef>
          </c:val>
          <c:extLst>
            <c:ext xmlns:c16="http://schemas.microsoft.com/office/drawing/2014/chart" uri="{C3380CC4-5D6E-409C-BE32-E72D297353CC}">
              <c16:uniqueId val="{00000001-135A-49F0-A713-F7A6C427169B}"/>
            </c:ext>
          </c:extLst>
        </c:ser>
        <c:ser>
          <c:idx val="2"/>
          <c:order val="2"/>
          <c:tx>
            <c:strRef>
              <c:f>Sheet1!$N$5</c:f>
              <c:strCache>
                <c:ptCount val="1"/>
                <c:pt idx="0">
                  <c:v>Health eating</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Sheet1!$O$2</c:f>
              <c:strCache>
                <c:ptCount val="1"/>
                <c:pt idx="0">
                  <c:v>Total Score</c:v>
                </c:pt>
              </c:strCache>
            </c:strRef>
          </c:cat>
          <c:val>
            <c:numRef>
              <c:f>Sheet1!$O$5</c:f>
              <c:numCache>
                <c:formatCode>General</c:formatCode>
                <c:ptCount val="1"/>
                <c:pt idx="0">
                  <c:v>63138</c:v>
                </c:pt>
              </c:numCache>
            </c:numRef>
          </c:val>
          <c:extLst>
            <c:ext xmlns:c16="http://schemas.microsoft.com/office/drawing/2014/chart" uri="{C3380CC4-5D6E-409C-BE32-E72D297353CC}">
              <c16:uniqueId val="{00000002-135A-49F0-A713-F7A6C427169B}"/>
            </c:ext>
          </c:extLst>
        </c:ser>
        <c:ser>
          <c:idx val="3"/>
          <c:order val="3"/>
          <c:tx>
            <c:strRef>
              <c:f>Sheet1!$N$6</c:f>
              <c:strCache>
                <c:ptCount val="1"/>
                <c:pt idx="0">
                  <c:v>Technology</c:v>
                </c:pt>
              </c:strCache>
            </c:strRef>
          </c:tx>
          <c:spPr>
            <a:solidFill>
              <a:schemeClr val="accent4">
                <a:alpha val="88000"/>
              </a:schemeClr>
            </a:solidFill>
            <a:ln>
              <a:solidFill>
                <a:schemeClr val="accent4">
                  <a:lumMod val="50000"/>
                </a:schemeClr>
              </a:solidFill>
            </a:ln>
            <a:effectLst/>
            <a:scene3d>
              <a:camera prst="orthographicFront"/>
              <a:lightRig rig="threePt" dir="t"/>
            </a:scene3d>
            <a:sp3d prstMaterial="flat">
              <a:contourClr>
                <a:schemeClr val="accent4">
                  <a:lumMod val="50000"/>
                </a:schemeClr>
              </a:contourClr>
            </a:sp3d>
          </c:spPr>
          <c:invertIfNegative val="0"/>
          <c:dLbls>
            <c:spPr>
              <a:solidFill>
                <a:schemeClr val="accent4">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Sheet1!$O$2</c:f>
              <c:strCache>
                <c:ptCount val="1"/>
                <c:pt idx="0">
                  <c:v>Total Score</c:v>
                </c:pt>
              </c:strCache>
            </c:strRef>
          </c:cat>
          <c:val>
            <c:numRef>
              <c:f>Sheet1!$O$6</c:f>
              <c:numCache>
                <c:formatCode>General</c:formatCode>
                <c:ptCount val="1"/>
                <c:pt idx="0">
                  <c:v>63035</c:v>
                </c:pt>
              </c:numCache>
            </c:numRef>
          </c:val>
          <c:extLst>
            <c:ext xmlns:c16="http://schemas.microsoft.com/office/drawing/2014/chart" uri="{C3380CC4-5D6E-409C-BE32-E72D297353CC}">
              <c16:uniqueId val="{00000003-135A-49F0-A713-F7A6C427169B}"/>
            </c:ext>
          </c:extLst>
        </c:ser>
        <c:ser>
          <c:idx val="4"/>
          <c:order val="4"/>
          <c:tx>
            <c:strRef>
              <c:f>Sheet1!$N$7</c:f>
              <c:strCache>
                <c:ptCount val="1"/>
                <c:pt idx="0">
                  <c:v>Food</c:v>
                </c:pt>
              </c:strCache>
            </c:strRef>
          </c:tx>
          <c:spPr>
            <a:solidFill>
              <a:schemeClr val="accent5">
                <a:alpha val="88000"/>
              </a:schemeClr>
            </a:solidFill>
            <a:ln>
              <a:solidFill>
                <a:schemeClr val="accent5">
                  <a:lumMod val="50000"/>
                </a:schemeClr>
              </a:solidFill>
            </a:ln>
            <a:effectLst/>
            <a:scene3d>
              <a:camera prst="orthographicFront"/>
              <a:lightRig rig="threePt" dir="t"/>
            </a:scene3d>
            <a:sp3d prstMaterial="flat">
              <a:contourClr>
                <a:schemeClr val="accent5">
                  <a:lumMod val="50000"/>
                </a:schemeClr>
              </a:contourClr>
            </a:sp3d>
          </c:spPr>
          <c:invertIfNegative val="0"/>
          <c:dLbls>
            <c:spPr>
              <a:solidFill>
                <a:schemeClr val="accent5">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Sheet1!$O$2</c:f>
              <c:strCache>
                <c:ptCount val="1"/>
                <c:pt idx="0">
                  <c:v>Total Score</c:v>
                </c:pt>
              </c:strCache>
            </c:strRef>
          </c:cat>
          <c:val>
            <c:numRef>
              <c:f>Sheet1!$O$7</c:f>
              <c:numCache>
                <c:formatCode>General</c:formatCode>
                <c:ptCount val="1"/>
                <c:pt idx="0">
                  <c:v>61598</c:v>
                </c:pt>
              </c:numCache>
            </c:numRef>
          </c:val>
          <c:extLst>
            <c:ext xmlns:c16="http://schemas.microsoft.com/office/drawing/2014/chart" uri="{C3380CC4-5D6E-409C-BE32-E72D297353CC}">
              <c16:uniqueId val="{00000004-135A-49F0-A713-F7A6C427169B}"/>
            </c:ext>
          </c:extLst>
        </c:ser>
        <c:dLbls>
          <c:showLegendKey val="0"/>
          <c:showVal val="1"/>
          <c:showCatName val="0"/>
          <c:showSerName val="0"/>
          <c:showPercent val="0"/>
          <c:showBubbleSize val="0"/>
        </c:dLbls>
        <c:gapWidth val="84"/>
        <c:gapDepth val="53"/>
        <c:shape val="box"/>
        <c:axId val="1150522287"/>
        <c:axId val="1150526447"/>
        <c:axId val="0"/>
      </c:bar3DChart>
      <c:catAx>
        <c:axId val="11505222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lt1">
                    <a:lumMod val="75000"/>
                  </a:schemeClr>
                </a:solidFill>
                <a:latin typeface="+mn-lt"/>
                <a:ea typeface="+mn-ea"/>
                <a:cs typeface="+mn-cs"/>
              </a:defRPr>
            </a:pPr>
            <a:endParaRPr lang="en-US"/>
          </a:p>
        </c:txPr>
        <c:crossAx val="1150526447"/>
        <c:crosses val="autoZero"/>
        <c:auto val="1"/>
        <c:lblAlgn val="ctr"/>
        <c:lblOffset val="100"/>
        <c:noMultiLvlLbl val="0"/>
      </c:catAx>
      <c:valAx>
        <c:axId val="1150526447"/>
        <c:scaling>
          <c:orientation val="minMax"/>
        </c:scaling>
        <c:delete val="1"/>
        <c:axPos val="l"/>
        <c:numFmt formatCode="General" sourceLinked="1"/>
        <c:majorTickMark val="out"/>
        <c:minorTickMark val="none"/>
        <c:tickLblPos val="nextTo"/>
        <c:crossAx val="1150522287"/>
        <c:crosses val="autoZero"/>
        <c:crossBetween val="between"/>
      </c:valAx>
      <c:spPr>
        <a:noFill/>
        <a:ln>
          <a:noFill/>
        </a:ln>
        <a:effectLst/>
      </c:spPr>
    </c:plotArea>
    <c:legend>
      <c:legendPos val="t"/>
      <c:layout>
        <c:manualLayout>
          <c:xMode val="edge"/>
          <c:yMode val="edge"/>
          <c:x val="0.22297367086881131"/>
          <c:y val="6.1973332342891103E-2"/>
          <c:w val="0.57301793562706993"/>
          <c:h val="4.7438344971029563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900"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00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900"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18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tx1"/>
    </cs:fontRef>
    <cs:spPr>
      <a:sp3d/>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239113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15.02.2024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4.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2.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4.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14.pn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5.png"/><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3810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4270400"/>
          </a:xfrm>
          <a:prstGeom prst="rect">
            <a:avLst/>
          </a:prstGeom>
        </p:spPr>
        <p:txBody>
          <a:bodyPr lIns="0" tIns="0" rIns="0" bIns="0" rtlCol="0" anchor="t">
            <a:spAutoFit/>
          </a:bodyPr>
          <a:lstStyle/>
          <a:p>
            <a:pPr algn="ctr">
              <a:lnSpc>
                <a:spcPts val="11059"/>
              </a:lnSpc>
            </a:pPr>
            <a:r>
              <a:rPr lang="en-US" sz="10533" spc="-105" dirty="0" smtClean="0">
                <a:solidFill>
                  <a:srgbClr val="FFFFFF"/>
                </a:solidFill>
                <a:latin typeface="Graphik Regular" panose="020B0503030202060203" pitchFamily="34" charset="0"/>
              </a:rPr>
              <a:t>SOCIAL BUZZ CONTENT TRENDS</a:t>
            </a:r>
            <a:endParaRPr lang="en-US" sz="10533" spc="-105" dirty="0">
              <a:solidFill>
                <a:srgbClr val="FFFFFF"/>
              </a:solidFill>
              <a:latin typeface="Graphik Regular" panose="020B050303020206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74258" y="1383832"/>
            <a:ext cx="15346282" cy="5420604"/>
            <a:chOff x="0" y="0"/>
            <a:chExt cx="11564591" cy="4156831"/>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8"/>
              <a:ext cx="11564591" cy="1858663"/>
            </a:xfrm>
            <a:prstGeom prst="rect">
              <a:avLst/>
            </a:prstGeom>
          </p:spPr>
          <p:txBody>
            <a:bodyPr lIns="0" tIns="0" rIns="0" bIns="0" rtlCol="0" anchor="t">
              <a:spAutoFit/>
            </a:bodyPr>
            <a:lstStyle/>
            <a:p>
              <a:pPr>
                <a:lnSpc>
                  <a:spcPts val="2660"/>
                </a:lnSpc>
              </a:pPr>
              <a:r>
                <a:rPr lang="en-US" sz="2400" b="1" spc="-19" dirty="0" smtClean="0">
                  <a:solidFill>
                    <a:srgbClr val="000000"/>
                  </a:solidFill>
                  <a:latin typeface="Graphik Regular" panose="020B0503030202060203" pitchFamily="34" charset="0"/>
                </a:rPr>
                <a:t>Project recap</a:t>
              </a:r>
              <a:r>
                <a:rPr lang="en-US" sz="2400" spc="-19" dirty="0" smtClean="0">
                  <a:solidFill>
                    <a:srgbClr val="000000"/>
                  </a:solidFill>
                  <a:latin typeface="Graphik Regular" panose="020B0503030202060203" pitchFamily="34" charset="0"/>
                </a:rPr>
                <a:t>: Will explore Social Buzz content trends to determine valuable insights for improved business decisions.</a:t>
              </a:r>
              <a:endParaRPr lang="en-US" sz="2400" spc="-19" dirty="0">
                <a:solidFill>
                  <a:srgbClr val="000000"/>
                </a:solidFill>
                <a:latin typeface="Graphik Regular" panose="020B0503030202060203" pitchFamily="34" charset="0"/>
              </a:endParaRPr>
            </a:p>
            <a:p>
              <a:pPr>
                <a:lnSpc>
                  <a:spcPts val="2660"/>
                </a:lnSpc>
              </a:pPr>
              <a:r>
                <a:rPr lang="en-US" sz="2400" b="1" spc="-19" dirty="0" smtClean="0">
                  <a:solidFill>
                    <a:srgbClr val="000000"/>
                  </a:solidFill>
                  <a:latin typeface="Graphik Regular" panose="020B0503030202060203" pitchFamily="34" charset="0"/>
                </a:rPr>
                <a:t>Problem</a:t>
              </a:r>
              <a:r>
                <a:rPr lang="en-US" sz="2400" spc="-19" dirty="0" smtClean="0">
                  <a:solidFill>
                    <a:srgbClr val="000000"/>
                  </a:solidFill>
                  <a:latin typeface="Graphik Regular" panose="020B0503030202060203" pitchFamily="34" charset="0"/>
                </a:rPr>
                <a:t>: Social Buzz seek to leverage on big data in their content make business decisions but has limited big data personnel.</a:t>
              </a:r>
              <a:endParaRPr lang="en-US" sz="2400" spc="-19" dirty="0">
                <a:solidFill>
                  <a:srgbClr val="000000"/>
                </a:solidFill>
                <a:latin typeface="Graphik Regular" panose="020B0503030202060203" pitchFamily="34" charset="0"/>
              </a:endParaRPr>
            </a:p>
            <a:p>
              <a:pPr>
                <a:lnSpc>
                  <a:spcPts val="2660"/>
                </a:lnSpc>
              </a:pPr>
              <a:r>
                <a:rPr lang="en-US" sz="2400" b="1" spc="-19" dirty="0">
                  <a:solidFill>
                    <a:srgbClr val="000000"/>
                  </a:solidFill>
                  <a:latin typeface="Graphik Regular" panose="020B0503030202060203" pitchFamily="34" charset="0"/>
                </a:rPr>
                <a:t>The Analytics </a:t>
              </a:r>
              <a:r>
                <a:rPr lang="en-US" sz="2400" b="1" spc="-19" dirty="0" smtClean="0">
                  <a:solidFill>
                    <a:srgbClr val="000000"/>
                  </a:solidFill>
                  <a:latin typeface="Graphik Regular" panose="020B0503030202060203" pitchFamily="34" charset="0"/>
                </a:rPr>
                <a:t>team</a:t>
              </a:r>
              <a:r>
                <a:rPr lang="en-US" sz="2400" spc="-19" dirty="0" smtClean="0">
                  <a:solidFill>
                    <a:srgbClr val="000000"/>
                  </a:solidFill>
                  <a:latin typeface="Graphik Regular" panose="020B0503030202060203" pitchFamily="34" charset="0"/>
                </a:rPr>
                <a:t>: Under the leadership of CEO Mae </a:t>
              </a:r>
              <a:r>
                <a:rPr lang="en-US" sz="2400" spc="-19" dirty="0" err="1" smtClean="0">
                  <a:solidFill>
                    <a:srgbClr val="000000"/>
                  </a:solidFill>
                  <a:latin typeface="Graphik Regular" panose="020B0503030202060203" pitchFamily="34" charset="0"/>
                </a:rPr>
                <a:t>Muligan</a:t>
              </a:r>
              <a:r>
                <a:rPr lang="en-US" sz="2400" spc="-19" dirty="0" smtClean="0">
                  <a:solidFill>
                    <a:srgbClr val="000000"/>
                  </a:solidFill>
                  <a:latin typeface="Graphik Regular" panose="020B0503030202060203" pitchFamily="34" charset="0"/>
                </a:rPr>
                <a:t>, data team will be led by Andrew Fleming (Chief Technology Architect), Marcus </a:t>
              </a:r>
              <a:r>
                <a:rPr lang="en-US" sz="2400" spc="-19" dirty="0" err="1" smtClean="0">
                  <a:solidFill>
                    <a:srgbClr val="000000"/>
                  </a:solidFill>
                  <a:latin typeface="Graphik Regular" panose="020B0503030202060203" pitchFamily="34" charset="0"/>
                </a:rPr>
                <a:t>Rampton</a:t>
              </a:r>
              <a:r>
                <a:rPr lang="en-US" sz="2400" spc="-19" dirty="0" smtClean="0">
                  <a:solidFill>
                    <a:srgbClr val="000000"/>
                  </a:solidFill>
                  <a:latin typeface="Graphik Regular" panose="020B0503030202060203" pitchFamily="34" charset="0"/>
                </a:rPr>
                <a:t> (Senior Principle) Michelle Grove (Data Scientist) and I as a data analyst. </a:t>
              </a:r>
              <a:endParaRPr lang="en-US" sz="2400" spc="-19" dirty="0">
                <a:solidFill>
                  <a:srgbClr val="000000"/>
                </a:solidFill>
                <a:latin typeface="Graphik Regular" panose="020B0503030202060203" pitchFamily="34" charset="0"/>
              </a:endParaRPr>
            </a:p>
            <a:p>
              <a:pPr>
                <a:lnSpc>
                  <a:spcPts val="2660"/>
                </a:lnSpc>
              </a:pPr>
              <a:r>
                <a:rPr lang="en-US" sz="2400" b="1" spc="-19" dirty="0" smtClean="0">
                  <a:solidFill>
                    <a:srgbClr val="000000"/>
                  </a:solidFill>
                  <a:latin typeface="Graphik Regular" panose="020B0503030202060203" pitchFamily="34" charset="0"/>
                </a:rPr>
                <a:t>Process</a:t>
              </a:r>
              <a:r>
                <a:rPr lang="en-US" sz="2400" spc="-19" dirty="0" smtClean="0">
                  <a:solidFill>
                    <a:srgbClr val="000000"/>
                  </a:solidFill>
                  <a:latin typeface="Graphik Regular" panose="020B0503030202060203" pitchFamily="34" charset="0"/>
                </a:rPr>
                <a:t>: Relevant data was acquired and studied, analysis problem was identified, data was cleaned, organized and analyzed</a:t>
              </a:r>
              <a:endParaRPr lang="en-US" sz="2400" spc="-19" dirty="0">
                <a:solidFill>
                  <a:srgbClr val="000000"/>
                </a:solidFill>
                <a:latin typeface="Graphik Regular" panose="020B0503030202060203" pitchFamily="34" charset="0"/>
              </a:endParaRPr>
            </a:p>
            <a:p>
              <a:pPr>
                <a:lnSpc>
                  <a:spcPts val="2660"/>
                </a:lnSpc>
              </a:pPr>
              <a:r>
                <a:rPr lang="en-US" sz="2400" b="1" spc="-19" dirty="0" smtClean="0">
                  <a:solidFill>
                    <a:srgbClr val="000000"/>
                  </a:solidFill>
                  <a:latin typeface="Graphik Regular" panose="020B0503030202060203" pitchFamily="34" charset="0"/>
                </a:rPr>
                <a:t>Insights</a:t>
              </a:r>
              <a:r>
                <a:rPr lang="en-US" sz="2400" spc="-19" dirty="0" smtClean="0">
                  <a:solidFill>
                    <a:srgbClr val="000000"/>
                  </a:solidFill>
                  <a:latin typeface="Graphik Regular" panose="020B0503030202060203" pitchFamily="34" charset="0"/>
                </a:rPr>
                <a:t>: The top 5 categories by score were Animals, Science, Healthy eating, Technology and Food.</a:t>
              </a:r>
              <a:endParaRPr lang="en-US" sz="2400" spc="-19" dirty="0">
                <a:solidFill>
                  <a:srgbClr val="000000"/>
                </a:solidFill>
                <a:latin typeface="Graphik Regular" panose="020B0503030202060203" pitchFamily="34" charset="0"/>
              </a:endParaRPr>
            </a:p>
            <a:p>
              <a:pPr>
                <a:lnSpc>
                  <a:spcPts val="2660"/>
                </a:lnSpc>
              </a:pPr>
              <a:r>
                <a:rPr lang="en-US" sz="2400" b="1" spc="-19" dirty="0" smtClean="0">
                  <a:solidFill>
                    <a:srgbClr val="000000"/>
                  </a:solidFill>
                  <a:latin typeface="Graphik Regular" panose="020B0503030202060203" pitchFamily="34" charset="0"/>
                </a:rPr>
                <a:t>Summary</a:t>
              </a:r>
              <a:r>
                <a:rPr lang="en-US" sz="2400" spc="-19" dirty="0" smtClean="0">
                  <a:solidFill>
                    <a:srgbClr val="000000"/>
                  </a:solidFill>
                  <a:latin typeface="Graphik Regular" panose="020B0503030202060203" pitchFamily="34" charset="0"/>
                </a:rPr>
                <a:t>: Social Buzz should deploy more resources towards top 5 categories to maximize the content revenue</a:t>
              </a:r>
              <a:endParaRPr lang="en-US" sz="2400" spc="-19" dirty="0">
                <a:solidFill>
                  <a:srgbClr val="000000"/>
                </a:solidFill>
                <a:latin typeface="Graphik Regular" panose="020B0503030202060203" pitchFamily="34" charset="0"/>
              </a:endParaRP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467626"/>
              <a:ext cx="2891870" cy="2689439"/>
            </a:xfrm>
            <a:prstGeom prst="rect">
              <a:avLst/>
            </a:prstGeom>
          </p:spPr>
        </p:pic>
      </p:grpSp>
      <p:sp>
        <p:nvSpPr>
          <p:cNvPr id="31" name="AutoShape 31"/>
          <p:cNvSpPr/>
          <p:nvPr/>
        </p:nvSpPr>
        <p:spPr>
          <a:xfrm>
            <a:off x="14097000" y="2005584"/>
            <a:ext cx="2192179"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0799999">
            <a:off x="72957" y="1891164"/>
            <a:ext cx="6856152" cy="6467663"/>
          </a:xfrm>
          <a:prstGeom prst="rect">
            <a:avLst/>
          </a:prstGeom>
        </p:spPr>
      </p:pic>
      <p:sp>
        <p:nvSpPr>
          <p:cNvPr id="33" name="TextBox 33"/>
          <p:cNvSpPr txBox="1"/>
          <p:nvPr/>
        </p:nvSpPr>
        <p:spPr>
          <a:xfrm>
            <a:off x="1100530" y="1450181"/>
            <a:ext cx="12347643" cy="7386638"/>
          </a:xfrm>
          <a:prstGeom prst="rect">
            <a:avLst/>
          </a:prstGeom>
        </p:spPr>
        <p:txBody>
          <a:bodyPr wrap="square" lIns="0" tIns="0" rIns="0" bIns="0" rtlCol="0" anchor="t">
            <a:spAutoFit/>
          </a:bodyPr>
          <a:lstStyle/>
          <a:p>
            <a:pPr algn="ctr">
              <a:lnSpc>
                <a:spcPts val="9600"/>
              </a:lnSpc>
            </a:pPr>
            <a:r>
              <a:rPr lang="en-US" sz="8000" b="1" spc="-80" dirty="0">
                <a:solidFill>
                  <a:srgbClr val="FFFFFF"/>
                </a:solidFill>
                <a:latin typeface="Graphik Regular" panose="020B0503030202060203" pitchFamily="34" charset="0"/>
              </a:rPr>
              <a:t>Project </a:t>
            </a:r>
            <a:r>
              <a:rPr lang="en-US" sz="8000" b="1" spc="-80" dirty="0" smtClean="0">
                <a:solidFill>
                  <a:srgbClr val="FFFFFF"/>
                </a:solidFill>
                <a:latin typeface="Graphik Regular" panose="020B0503030202060203" pitchFamily="34" charset="0"/>
              </a:rPr>
              <a:t>Recap</a:t>
            </a:r>
            <a:r>
              <a:rPr lang="en-US" sz="8000" spc="-80" dirty="0" smtClean="0">
                <a:solidFill>
                  <a:srgbClr val="FFFFFF"/>
                </a:solidFill>
                <a:latin typeface="Graphik Regular" panose="020B0503030202060203" pitchFamily="34" charset="0"/>
              </a:rPr>
              <a:t>: The organization sought to make data-driven decisions. However, limited data personnel hinders these efforts. Therefore, data analytics experts are deployed to close this gap in this project. </a:t>
            </a:r>
            <a:endParaRPr lang="en-US" sz="8000" spc="-80" dirty="0">
              <a:solidFill>
                <a:srgbClr val="FFFFFF"/>
              </a:solidFill>
              <a:latin typeface="Graphik Regular" panose="020B050303020206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9964482" y="1028700"/>
            <a:ext cx="7294818" cy="8229600"/>
          </a:xfrm>
          <a:prstGeom prst="rect">
            <a:avLst/>
          </a:prstGeom>
        </p:spPr>
      </p:pic>
      <p:sp>
        <p:nvSpPr>
          <p:cNvPr id="21" name="TextBox 21"/>
          <p:cNvSpPr txBox="1"/>
          <p:nvPr/>
        </p:nvSpPr>
        <p:spPr>
          <a:xfrm>
            <a:off x="572307" y="1268421"/>
            <a:ext cx="13994100" cy="7386638"/>
          </a:xfrm>
          <a:prstGeom prst="rect">
            <a:avLst/>
          </a:prstGeom>
        </p:spPr>
        <p:txBody>
          <a:bodyPr wrap="square" lIns="0" tIns="0" rIns="0" bIns="0" rtlCol="0" anchor="t">
            <a:spAutoFit/>
          </a:bodyPr>
          <a:lstStyle/>
          <a:p>
            <a:pPr>
              <a:lnSpc>
                <a:spcPts val="9600"/>
              </a:lnSpc>
            </a:pPr>
            <a:r>
              <a:rPr lang="en-US" sz="8000" b="1" spc="-80" dirty="0" smtClean="0">
                <a:solidFill>
                  <a:srgbClr val="FFFFFF"/>
                </a:solidFill>
                <a:latin typeface="Graphik Regular" panose="020B0503030202060203" pitchFamily="34" charset="0"/>
              </a:rPr>
              <a:t>Problem</a:t>
            </a:r>
            <a:r>
              <a:rPr lang="en-US" sz="8000" spc="-80" dirty="0" smtClean="0">
                <a:solidFill>
                  <a:srgbClr val="FFFFFF"/>
                </a:solidFill>
                <a:latin typeface="Graphik Regular" panose="020B0503030202060203" pitchFamily="34" charset="0"/>
              </a:rPr>
              <a:t>:</a:t>
            </a:r>
            <a:r>
              <a:rPr lang="en-US" sz="8000" spc="-80" dirty="0">
                <a:solidFill>
                  <a:srgbClr val="FFFFFF"/>
                </a:solidFill>
                <a:latin typeface="Graphik Regular" panose="020B0503030202060203" pitchFamily="34" charset="0"/>
              </a:rPr>
              <a:t> </a:t>
            </a:r>
            <a:r>
              <a:rPr lang="en-US" sz="8000" spc="-80" dirty="0" smtClean="0">
                <a:solidFill>
                  <a:srgbClr val="FFFFFF"/>
                </a:solidFill>
                <a:latin typeface="Graphik Regular" panose="020B0503030202060203" pitchFamily="34" charset="0"/>
              </a:rPr>
              <a:t>The growth of Social Buzz has led to the increase in its content to big data scales. However, its data analytics abilities are wanting. Hence, this task was to determine trends in content categories to help arrive at business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762000" y="1765842"/>
            <a:ext cx="15240000" cy="7386638"/>
          </a:xfrm>
          <a:prstGeom prst="rect">
            <a:avLst/>
          </a:prstGeom>
        </p:spPr>
        <p:txBody>
          <a:bodyPr wrap="square"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a:t>
            </a:r>
            <a:r>
              <a:rPr lang="en-US" sz="8000" spc="-80" dirty="0" smtClean="0">
                <a:solidFill>
                  <a:srgbClr val="000000"/>
                </a:solidFill>
                <a:latin typeface="Graphik Regular" panose="020B0503030202060203" pitchFamily="34" charset="0"/>
              </a:rPr>
              <a:t>team:</a:t>
            </a:r>
          </a:p>
          <a:p>
            <a:pPr>
              <a:lnSpc>
                <a:spcPts val="9600"/>
              </a:lnSpc>
            </a:pPr>
            <a:r>
              <a:rPr lang="en-US" sz="8000" spc="-80" dirty="0" smtClean="0">
                <a:solidFill>
                  <a:srgbClr val="000000"/>
                </a:solidFill>
                <a:latin typeface="Graphik Regular" panose="020B0503030202060203" pitchFamily="34" charset="0"/>
              </a:rPr>
              <a:t>Andrew Fleming-Chief Technology Architect</a:t>
            </a:r>
          </a:p>
          <a:p>
            <a:pPr>
              <a:lnSpc>
                <a:spcPts val="9600"/>
              </a:lnSpc>
            </a:pPr>
            <a:r>
              <a:rPr lang="en-US" sz="8000" spc="-80" dirty="0" smtClean="0">
                <a:solidFill>
                  <a:srgbClr val="000000"/>
                </a:solidFill>
                <a:latin typeface="Graphik Regular" panose="020B0503030202060203" pitchFamily="34" charset="0"/>
              </a:rPr>
              <a:t>Marcus </a:t>
            </a:r>
            <a:r>
              <a:rPr lang="en-US" sz="8000" spc="-80" dirty="0" err="1" smtClean="0">
                <a:solidFill>
                  <a:srgbClr val="000000"/>
                </a:solidFill>
                <a:latin typeface="Graphik Regular" panose="020B0503030202060203" pitchFamily="34" charset="0"/>
              </a:rPr>
              <a:t>Rampton</a:t>
            </a:r>
            <a:r>
              <a:rPr lang="en-US" sz="8000" spc="-80" dirty="0" smtClean="0">
                <a:solidFill>
                  <a:srgbClr val="000000"/>
                </a:solidFill>
                <a:latin typeface="Graphik Regular" panose="020B0503030202060203" pitchFamily="34" charset="0"/>
              </a:rPr>
              <a:t>-Senior Principle</a:t>
            </a:r>
          </a:p>
          <a:p>
            <a:pPr>
              <a:lnSpc>
                <a:spcPts val="9600"/>
              </a:lnSpc>
            </a:pPr>
            <a:r>
              <a:rPr lang="en-US" sz="8000" spc="-80" dirty="0" smtClean="0">
                <a:solidFill>
                  <a:srgbClr val="000000"/>
                </a:solidFill>
                <a:latin typeface="Graphik Regular" panose="020B0503030202060203" pitchFamily="34" charset="0"/>
              </a:rPr>
              <a:t>Michelle Grove-Data Scientist</a:t>
            </a:r>
          </a:p>
          <a:p>
            <a:pPr>
              <a:lnSpc>
                <a:spcPts val="9600"/>
              </a:lnSpc>
            </a:pPr>
            <a:r>
              <a:rPr lang="en-US" sz="8000" spc="-80" dirty="0" smtClean="0">
                <a:solidFill>
                  <a:srgbClr val="000000"/>
                </a:solidFill>
                <a:latin typeface="Graphik Regular" panose="020B0503030202060203" pitchFamily="34" charset="0"/>
              </a:rPr>
              <a:t>Stephen </a:t>
            </a:r>
            <a:r>
              <a:rPr lang="en-US" sz="8000" spc="-80" dirty="0" err="1" smtClean="0">
                <a:solidFill>
                  <a:srgbClr val="000000"/>
                </a:solidFill>
                <a:latin typeface="Graphik Regular" panose="020B0503030202060203" pitchFamily="34" charset="0"/>
              </a:rPr>
              <a:t>Muchanga</a:t>
            </a:r>
            <a:r>
              <a:rPr lang="en-US" sz="8000" spc="-80" dirty="0" smtClean="0">
                <a:solidFill>
                  <a:srgbClr val="000000"/>
                </a:solidFill>
                <a:latin typeface="Graphik Regular" panose="020B0503030202060203" pitchFamily="34" charset="0"/>
              </a:rPr>
              <a:t>-Data Analyst</a:t>
            </a:r>
          </a:p>
          <a:p>
            <a:pPr algn="ctr">
              <a:lnSpc>
                <a:spcPts val="9600"/>
              </a:lnSpc>
            </a:pPr>
            <a:endParaRPr lang="en-US" sz="8000" spc="-80" dirty="0">
              <a:solidFill>
                <a:srgbClr val="000000"/>
              </a:solidFill>
              <a:latin typeface="Graphik Regular" panose="020B050303020206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8230" y="975608"/>
            <a:ext cx="2061956"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959976" y="2591976"/>
            <a:ext cx="1812936" cy="1719952"/>
            <a:chOff x="0" y="81728"/>
            <a:chExt cx="2417248" cy="2293269"/>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16484543">
              <a:off x="370381" y="67293"/>
              <a:ext cx="2032432" cy="2061302"/>
            </a:xfrm>
            <a:prstGeom prst="rect">
              <a:avLst/>
            </a:prstGeom>
          </p:spPr>
        </p:pic>
      </p:grpSp>
      <p:grpSp>
        <p:nvGrpSpPr>
          <p:cNvPr id="21" name="Group 21"/>
          <p:cNvGrpSpPr/>
          <p:nvPr/>
        </p:nvGrpSpPr>
        <p:grpSpPr>
          <a:xfrm>
            <a:off x="1713942" y="4206091"/>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2476104" y="5847310"/>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3241478" y="7577549"/>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Graphik Regular" panose="020B0503030202060203" pitchFamily="34" charset="0"/>
              </a:rPr>
              <a:t>Process</a:t>
            </a:r>
          </a:p>
        </p:txBody>
      </p:sp>
      <p:sp>
        <p:nvSpPr>
          <p:cNvPr id="34" name="TextBox 34"/>
          <p:cNvSpPr txBox="1"/>
          <p:nvPr/>
        </p:nvSpPr>
        <p:spPr>
          <a:xfrm>
            <a:off x="609600" y="1372359"/>
            <a:ext cx="14020800" cy="950080"/>
          </a:xfrm>
          <a:prstGeom prst="rect">
            <a:avLst/>
          </a:prstGeom>
        </p:spPr>
        <p:txBody>
          <a:bodyPr wrap="square" lIns="0" tIns="0" rIns="0" bIns="0" rtlCol="0" anchor="t">
            <a:spAutoFit/>
          </a:bodyPr>
          <a:lstStyle/>
          <a:p>
            <a:pPr>
              <a:lnSpc>
                <a:spcPts val="7192"/>
              </a:lnSpc>
            </a:pPr>
            <a:r>
              <a:rPr lang="en-US" sz="7192" spc="-640" dirty="0" smtClean="0">
                <a:solidFill>
                  <a:srgbClr val="FFFFFF"/>
                </a:solidFill>
                <a:latin typeface="Clear Sans Regular Bold"/>
              </a:rPr>
              <a:t>1. Data was retrieved and studied.</a:t>
            </a:r>
            <a:endParaRPr lang="en-US" sz="7192" spc="-640" dirty="0">
              <a:solidFill>
                <a:srgbClr val="FFFFFF"/>
              </a:solidFill>
              <a:latin typeface="Clear Sans Regular Bold"/>
            </a:endParaRPr>
          </a:p>
        </p:txBody>
      </p:sp>
      <p:sp>
        <p:nvSpPr>
          <p:cNvPr id="35" name="TextBox 35"/>
          <p:cNvSpPr txBox="1"/>
          <p:nvPr/>
        </p:nvSpPr>
        <p:spPr>
          <a:xfrm>
            <a:off x="1686193" y="2984043"/>
            <a:ext cx="16144607" cy="923330"/>
          </a:xfrm>
          <a:prstGeom prst="rect">
            <a:avLst/>
          </a:prstGeom>
        </p:spPr>
        <p:txBody>
          <a:bodyPr wrap="square" lIns="0" tIns="0" rIns="0" bIns="0" rtlCol="0" anchor="t">
            <a:spAutoFit/>
          </a:bodyPr>
          <a:lstStyle/>
          <a:p>
            <a:pPr>
              <a:lnSpc>
                <a:spcPts val="7192"/>
              </a:lnSpc>
            </a:pPr>
            <a:r>
              <a:rPr lang="en-US" sz="7192" spc="-640" dirty="0" smtClean="0">
                <a:solidFill>
                  <a:srgbClr val="FFFFFF"/>
                </a:solidFill>
                <a:latin typeface="Clear Sans Regular Bold"/>
              </a:rPr>
              <a:t>2. Goals and the problem were determined. </a:t>
            </a:r>
            <a:endParaRPr lang="en-US" sz="7192" spc="-640" dirty="0">
              <a:solidFill>
                <a:srgbClr val="FFFFFF"/>
              </a:solidFill>
              <a:latin typeface="Clear Sans Regular Bold"/>
            </a:endParaRPr>
          </a:p>
        </p:txBody>
      </p:sp>
      <p:sp>
        <p:nvSpPr>
          <p:cNvPr id="36" name="TextBox 36"/>
          <p:cNvSpPr txBox="1"/>
          <p:nvPr/>
        </p:nvSpPr>
        <p:spPr>
          <a:xfrm>
            <a:off x="4000428" y="7828620"/>
            <a:ext cx="13601771" cy="923330"/>
          </a:xfrm>
          <a:prstGeom prst="rect">
            <a:avLst/>
          </a:prstGeom>
        </p:spPr>
        <p:txBody>
          <a:bodyPr wrap="square" lIns="0" tIns="0" rIns="0" bIns="0" rtlCol="0" anchor="t">
            <a:spAutoFit/>
          </a:bodyPr>
          <a:lstStyle/>
          <a:p>
            <a:pPr>
              <a:lnSpc>
                <a:spcPts val="7192"/>
              </a:lnSpc>
            </a:pPr>
            <a:r>
              <a:rPr lang="en-US" sz="7192" spc="-640" dirty="0" smtClean="0">
                <a:solidFill>
                  <a:srgbClr val="FFFFFF"/>
                </a:solidFill>
                <a:latin typeface="Clear Sans Regular Bold"/>
              </a:rPr>
              <a:t>5. Insight deduction and presentation.</a:t>
            </a:r>
            <a:endParaRPr lang="en-US" sz="7192" spc="-640" dirty="0">
              <a:solidFill>
                <a:srgbClr val="FFFFFF"/>
              </a:solidFill>
              <a:latin typeface="Clear Sans Regular Bold"/>
            </a:endParaRPr>
          </a:p>
        </p:txBody>
      </p:sp>
      <p:sp>
        <p:nvSpPr>
          <p:cNvPr id="37" name="TextBox 37"/>
          <p:cNvSpPr txBox="1"/>
          <p:nvPr/>
        </p:nvSpPr>
        <p:spPr>
          <a:xfrm>
            <a:off x="3238266" y="6204766"/>
            <a:ext cx="13220934" cy="950080"/>
          </a:xfrm>
          <a:prstGeom prst="rect">
            <a:avLst/>
          </a:prstGeom>
        </p:spPr>
        <p:txBody>
          <a:bodyPr wrap="square" lIns="0" tIns="0" rIns="0" bIns="0" rtlCol="0" anchor="t">
            <a:spAutoFit/>
          </a:bodyPr>
          <a:lstStyle/>
          <a:p>
            <a:pPr>
              <a:lnSpc>
                <a:spcPts val="7192"/>
              </a:lnSpc>
            </a:pPr>
            <a:r>
              <a:rPr lang="en-US" sz="7192" spc="-640" dirty="0" smtClean="0">
                <a:solidFill>
                  <a:srgbClr val="FFFFFF"/>
                </a:solidFill>
                <a:latin typeface="Clear Sans Regular Bold"/>
              </a:rPr>
              <a:t>4. Data analysis and visualization.</a:t>
            </a:r>
            <a:endParaRPr lang="en-US" sz="7192" spc="-640" dirty="0">
              <a:solidFill>
                <a:srgbClr val="FFFFFF"/>
              </a:solidFill>
              <a:latin typeface="Clear Sans Regular Bold"/>
            </a:endParaRPr>
          </a:p>
        </p:txBody>
      </p:sp>
      <p:sp>
        <p:nvSpPr>
          <p:cNvPr id="38" name="TextBox 38"/>
          <p:cNvSpPr txBox="1"/>
          <p:nvPr/>
        </p:nvSpPr>
        <p:spPr>
          <a:xfrm>
            <a:off x="2484300" y="4605252"/>
            <a:ext cx="15346500" cy="923330"/>
          </a:xfrm>
          <a:prstGeom prst="rect">
            <a:avLst/>
          </a:prstGeom>
        </p:spPr>
        <p:txBody>
          <a:bodyPr wrap="square" lIns="0" tIns="0" rIns="0" bIns="0" rtlCol="0" anchor="t">
            <a:spAutoFit/>
          </a:bodyPr>
          <a:lstStyle/>
          <a:p>
            <a:pPr>
              <a:lnSpc>
                <a:spcPts val="7192"/>
              </a:lnSpc>
            </a:pPr>
            <a:r>
              <a:rPr lang="en-US" sz="7192" spc="-640" dirty="0" smtClean="0">
                <a:solidFill>
                  <a:srgbClr val="FFFFFF"/>
                </a:solidFill>
                <a:latin typeface="Clear Sans Regular Bold"/>
              </a:rPr>
              <a:t>3. Data scrutiny, cleaning and organization.  </a:t>
            </a:r>
            <a:endParaRPr lang="en-US" sz="7192" spc="-640" dirty="0">
              <a:solidFill>
                <a:srgbClr val="FFFFFF"/>
              </a:solidFill>
              <a:latin typeface="Clear Sans Regular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2127159" y="6480806"/>
            <a:ext cx="2972219" cy="881758"/>
          </a:xfrm>
          <a:prstGeom prst="rect">
            <a:avLst/>
          </a:prstGeom>
        </p:spPr>
      </p:pic>
      <p:sp>
        <p:nvSpPr>
          <p:cNvPr id="3" name="TextBox 3"/>
          <p:cNvSpPr txBox="1"/>
          <p:nvPr/>
        </p:nvSpPr>
        <p:spPr>
          <a:xfrm>
            <a:off x="997324" y="0"/>
            <a:ext cx="16742187" cy="7386638"/>
          </a:xfrm>
          <a:prstGeom prst="rect">
            <a:avLst/>
          </a:prstGeom>
        </p:spPr>
        <p:txBody>
          <a:bodyPr wrap="square" lIns="0" tIns="0" rIns="0" bIns="0" rtlCol="0" anchor="t">
            <a:spAutoFit/>
          </a:bodyPr>
          <a:lstStyle/>
          <a:p>
            <a:pPr>
              <a:lnSpc>
                <a:spcPts val="9600"/>
              </a:lnSpc>
            </a:pPr>
            <a:r>
              <a:rPr lang="en-US" sz="8000" b="1" spc="-80" dirty="0" smtClean="0">
                <a:solidFill>
                  <a:srgbClr val="000000"/>
                </a:solidFill>
                <a:latin typeface="Graphik Regular" panose="020B0503030202060203" pitchFamily="34" charset="0"/>
              </a:rPr>
              <a:t>Insights</a:t>
            </a:r>
          </a:p>
          <a:p>
            <a:pPr>
              <a:lnSpc>
                <a:spcPts val="9600"/>
              </a:lnSpc>
            </a:pPr>
            <a:r>
              <a:rPr lang="en-US" sz="8000" spc="-80" dirty="0" smtClean="0">
                <a:solidFill>
                  <a:srgbClr val="000000"/>
                </a:solidFill>
                <a:latin typeface="Graphik Regular" panose="020B0503030202060203" pitchFamily="34" charset="0"/>
              </a:rPr>
              <a:t>The content category trends were </a:t>
            </a:r>
            <a:r>
              <a:rPr lang="en-US" sz="8000" spc="-80" dirty="0" err="1" smtClean="0">
                <a:solidFill>
                  <a:srgbClr val="000000"/>
                </a:solidFill>
                <a:latin typeface="Graphik Regular" panose="020B0503030202060203" pitchFamily="34" charset="0"/>
              </a:rPr>
              <a:t>dedeuced</a:t>
            </a:r>
            <a:r>
              <a:rPr lang="en-US" sz="8000" spc="-80" dirty="0" smtClean="0">
                <a:solidFill>
                  <a:srgbClr val="000000"/>
                </a:solidFill>
                <a:latin typeface="Graphik Regular" panose="020B0503030202060203" pitchFamily="34" charset="0"/>
              </a:rPr>
              <a:t>;</a:t>
            </a:r>
          </a:p>
          <a:p>
            <a:pPr>
              <a:lnSpc>
                <a:spcPts val="9600"/>
              </a:lnSpc>
            </a:pPr>
            <a:r>
              <a:rPr lang="en-US" sz="8000" spc="-80" dirty="0" smtClean="0">
                <a:solidFill>
                  <a:srgbClr val="000000"/>
                </a:solidFill>
                <a:latin typeface="Graphik Regular" panose="020B0503030202060203" pitchFamily="34" charset="0"/>
              </a:rPr>
              <a:t>Top 5 categories were- Animals, Science, Healthy eating, Technology and Food. </a:t>
            </a:r>
          </a:p>
          <a:p>
            <a:pPr>
              <a:lnSpc>
                <a:spcPts val="9600"/>
              </a:lnSpc>
            </a:pPr>
            <a:r>
              <a:rPr lang="en-US" sz="8000" spc="-80" dirty="0" smtClean="0">
                <a:solidFill>
                  <a:srgbClr val="000000"/>
                </a:solidFill>
                <a:latin typeface="Graphik Regular" panose="020B0503030202060203" pitchFamily="34" charset="0"/>
              </a:rPr>
              <a:t>Thus, these categories should be enhanced to give best content to the </a:t>
            </a:r>
            <a:r>
              <a:rPr lang="en-US" sz="8000" spc="-80" dirty="0" smtClean="0">
                <a:solidFill>
                  <a:srgbClr val="000000"/>
                </a:solidFill>
                <a:latin typeface="Graphik Regular" panose="020B0503030202060203" pitchFamily="34" charset="0"/>
              </a:rPr>
              <a:t>users.</a:t>
            </a:r>
            <a:endParaRPr lang="en-US" sz="8000" spc="-80" dirty="0">
              <a:solidFill>
                <a:srgbClr val="FF0000"/>
              </a:solidFill>
              <a:latin typeface="Graphik Regular" panose="020B0503030202060203" pitchFamily="34" charset="0"/>
            </a:endParaRP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7428854" y="7157690"/>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670342" y="6480309"/>
            <a:ext cx="2972219" cy="8817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615010" y="8356381"/>
            <a:ext cx="2972219" cy="881758"/>
          </a:xfrm>
          <a:prstGeom prst="rect">
            <a:avLst/>
          </a:prstGeom>
        </p:spPr>
      </p:pic>
      <p:sp>
        <p:nvSpPr>
          <p:cNvPr id="3" name="TextBox 3"/>
          <p:cNvSpPr txBox="1"/>
          <p:nvPr/>
        </p:nvSpPr>
        <p:spPr>
          <a:xfrm>
            <a:off x="997324" y="0"/>
            <a:ext cx="16742187" cy="3693319"/>
          </a:xfrm>
          <a:prstGeom prst="rect">
            <a:avLst/>
          </a:prstGeom>
        </p:spPr>
        <p:txBody>
          <a:bodyPr wrap="square" lIns="0" tIns="0" rIns="0" bIns="0" rtlCol="0" anchor="t">
            <a:spAutoFit/>
          </a:bodyPr>
          <a:lstStyle/>
          <a:p>
            <a:pPr>
              <a:lnSpc>
                <a:spcPts val="9600"/>
              </a:lnSpc>
            </a:pPr>
            <a:r>
              <a:rPr lang="en-US" sz="8000" b="1" spc="-80" dirty="0" smtClean="0">
                <a:solidFill>
                  <a:srgbClr val="000000"/>
                </a:solidFill>
                <a:latin typeface="Graphik Regular" panose="020B0503030202060203" pitchFamily="34" charset="0"/>
              </a:rPr>
              <a:t>Insights</a:t>
            </a:r>
          </a:p>
          <a:p>
            <a:pPr>
              <a:lnSpc>
                <a:spcPts val="9600"/>
              </a:lnSpc>
            </a:pPr>
            <a:endParaRPr lang="en-US" sz="8000" b="1" spc="-80" dirty="0" smtClean="0">
              <a:solidFill>
                <a:srgbClr val="000000"/>
              </a:solidFill>
              <a:latin typeface="Graphik Regular" panose="020B0503030202060203" pitchFamily="34" charset="0"/>
            </a:endParaRPr>
          </a:p>
          <a:p>
            <a:pPr>
              <a:lnSpc>
                <a:spcPts val="9600"/>
              </a:lnSpc>
            </a:pPr>
            <a:endParaRPr lang="en-US" sz="8000" spc="-80" dirty="0" smtClean="0">
              <a:solidFill>
                <a:srgbClr val="000000"/>
              </a:solidFill>
              <a:latin typeface="Graphik Regular" panose="020B0503030202060203" pitchFamily="34" charset="0"/>
            </a:endParaRPr>
          </a:p>
        </p:txBody>
      </p:sp>
      <p:grpSp>
        <p:nvGrpSpPr>
          <p:cNvPr id="4" name="Group 4"/>
          <p:cNvGrpSpPr/>
          <p:nvPr/>
        </p:nvGrpSpPr>
        <p:grpSpPr>
          <a:xfrm>
            <a:off x="517112" y="8648700"/>
            <a:ext cx="17253775" cy="1178879"/>
            <a:chOff x="0" y="0"/>
            <a:chExt cx="23005033" cy="2689439"/>
          </a:xfrm>
        </p:grpSpPr>
        <p:pic>
          <p:nvPicPr>
            <p:cNvPr id="5" name="Picture 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7601475" y="8356381"/>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p:blipFill>
        <p:spPr>
          <a:xfrm>
            <a:off x="12776338" y="8356381"/>
            <a:ext cx="2972219" cy="881758"/>
          </a:xfrm>
          <a:prstGeom prst="rect">
            <a:avLst/>
          </a:prstGeom>
        </p:spPr>
      </p:pic>
      <p:graphicFrame>
        <p:nvGraphicFramePr>
          <p:cNvPr id="14" name="Chart 13"/>
          <p:cNvGraphicFramePr>
            <a:graphicFrameLocks/>
          </p:cNvGraphicFramePr>
          <p:nvPr>
            <p:extLst>
              <p:ext uri="{D42A27DB-BD31-4B8C-83A1-F6EECF244321}">
                <p14:modId xmlns:p14="http://schemas.microsoft.com/office/powerpoint/2010/main" val="1000898549"/>
              </p:ext>
            </p:extLst>
          </p:nvPr>
        </p:nvGraphicFramePr>
        <p:xfrm>
          <a:off x="997324" y="1333500"/>
          <a:ext cx="16071476" cy="8077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0017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cstate="print">
              <a:alphaModFix amt="8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p:blipFill>
          <p:spPr>
            <a:xfrm>
              <a:off x="0" y="0"/>
              <a:ext cx="2891870" cy="2689439"/>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355</Words>
  <Application>Microsoft Office PowerPoint</Application>
  <PresentationFormat>Custom</PresentationFormat>
  <Paragraphs>47</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Graphik Regular</vt:lpstr>
      <vt:lpstr>Arial</vt:lpstr>
      <vt:lpstr>Clear Sans Regular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user</cp:lastModifiedBy>
  <cp:revision>24</cp:revision>
  <dcterms:created xsi:type="dcterms:W3CDTF">2006-08-16T00:00:00Z</dcterms:created>
  <dcterms:modified xsi:type="dcterms:W3CDTF">2024-02-14T23:29:06Z</dcterms:modified>
  <dc:identifier>DAEhDyfaYKE</dc:identifier>
</cp:coreProperties>
</file>