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4ACA7-B904-4AE7-8EB9-CDDF1482E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C0801-1829-4107-A8B5-C7787811A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B93B5C-49D1-4D76-847D-E7E141A9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B8FD-1CC6-44E5-A89F-5FCE3983914A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D8C7DD-0116-4B1A-835F-8D716853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474188-E592-4018-B4AF-919A7D3A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F8A9-C47B-48A7-BE5A-68659E278F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34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D02E1-A272-47AF-AA3A-751C973B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DD3A72-3F6B-4CE0-A6D2-F24B969B5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1B48F3-A385-4726-90DF-33605706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B8FD-1CC6-44E5-A89F-5FCE3983914A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9EF282-A896-45A2-A78E-46DEC0AA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1B5672-146C-4986-894A-3CB8DBA8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F8A9-C47B-48A7-BE5A-68659E278F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756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4956C1-1865-45F3-B1AF-F0C940736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5D377F-2F1B-4779-81BA-8FDD00D14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98F055-C2DB-4D8F-85D3-A8781859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B8FD-1CC6-44E5-A89F-5FCE3983914A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E92205-5C98-4AC0-B9A6-7D1EE2E2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232C06-2CAD-4810-B58F-8E3D21F5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F8A9-C47B-48A7-BE5A-68659E278F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371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8764F-F916-433F-9254-99E6E3E5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19FFC8-46A0-4BC9-A595-EB92B26D4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AA195F-169F-40DB-AEAD-22730C99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B8FD-1CC6-44E5-A89F-5FCE3983914A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E153CF-AB7D-4526-A7D1-F15C9C84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F2A0F6-3451-46EC-96D3-83595092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F8A9-C47B-48A7-BE5A-68659E278F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685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FE20A-1D8B-4564-B623-3F8C4E86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3B0D66-448D-41A4-BC48-F912B518E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C71C9B-4DBC-4E4A-B154-DCB3C6B9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B8FD-1CC6-44E5-A89F-5FCE3983914A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D38E28-E407-438B-8135-657FB110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471775-CDD2-4C08-BBB7-FF973886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F8A9-C47B-48A7-BE5A-68659E278F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180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A0FE2-12B7-4B68-B5C1-9250F15C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9AA9F7-50FE-4634-9E4B-1591B5379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349377-5B30-495B-B740-1FE2A66CB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D15700-EC90-4CC4-BCC1-3750A282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B8FD-1CC6-44E5-A89F-5FCE3983914A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5478F9-A6E9-4CDA-BF80-24920018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2F47E8-F1B3-4084-A386-9F9DC5DD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F8A9-C47B-48A7-BE5A-68659E278F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011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04C99-518A-4CAC-B084-5ECCE18E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A68738-9008-4393-B57C-861A49A4A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12B78F-D2C8-47A0-A87D-1A81823E0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4475A3-EC4E-4D88-9C15-0DF64549E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15379A-3512-4CD1-82DF-A085C90F5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9A6076-0C44-44DB-AD54-98A70F6F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B8FD-1CC6-44E5-A89F-5FCE3983914A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B7A3F2-9E36-49F7-837A-AC895F36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069AF6-F4B5-431C-8DF4-B211ADAB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F8A9-C47B-48A7-BE5A-68659E278F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10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7311F-7164-4F13-8408-5AE3B98C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C3F5F0-7A8D-4BD0-B75E-2D9FC06B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B8FD-1CC6-44E5-A89F-5FCE3983914A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FE42DA-FB03-4493-B153-ACB63FEB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577693-9210-4AC8-A02C-36BF7586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F8A9-C47B-48A7-BE5A-68659E278F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211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E2F2166-62AB-4DD5-AD47-C6422A63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B8FD-1CC6-44E5-A89F-5FCE3983914A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8B998A-081C-4FB0-A28A-3710D5B3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4E2C0D-C960-4FAF-9B47-65CD7368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F8A9-C47B-48A7-BE5A-68659E278F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02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BB0FA-2467-48CD-A529-2A18C9E9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BB10EF-0AFD-4EB7-81B1-71C1E1B98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CA2BD9-4BD4-4AEC-8801-66AC25B27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8CCD85-A7DE-431F-8750-EC3592F9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B8FD-1CC6-44E5-A89F-5FCE3983914A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4514D9-68B3-4F12-BEA0-82EEC635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017D7A-DF97-4271-8F69-B1F730AF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F8A9-C47B-48A7-BE5A-68659E278F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284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8777D-6B24-4F2B-8F99-BE2EC24F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6C15F0-854E-4DC5-98F8-E3DD3C221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324828-03CB-402E-9790-9F0E9120A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52F287-7FFA-4365-A568-6A95860E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B8FD-1CC6-44E5-A89F-5FCE3983914A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A685FA-B0E4-4B57-847D-1D2AEA3B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03808B-781D-4A55-8EBD-ED758558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F8A9-C47B-48A7-BE5A-68659E278F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57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47639F0-E9DE-4D54-BBA3-31923A9B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318630-32AD-4598-B0A3-0F170A52F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666E40-49E1-4194-B2DE-230D01FDF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B8FD-1CC6-44E5-A89F-5FCE3983914A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FB989-2DAF-435B-B80B-D58C63243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A14BE8-F796-4ED4-AADA-8C000E9BA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F8A9-C47B-48A7-BE5A-68659E278F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142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1A15-90CB-4C2A-9A95-8EE970A97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efficiency of central bank communication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BC1700-BCB1-4759-A20C-DF27602A4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MX" dirty="0" err="1"/>
              <a:t>Hypothesis</a:t>
            </a:r>
            <a:r>
              <a:rPr lang="es-MX" dirty="0"/>
              <a:t>: A central </a:t>
            </a:r>
            <a:r>
              <a:rPr lang="es-MX" dirty="0" err="1"/>
              <a:t>bank’s</a:t>
            </a:r>
            <a:r>
              <a:rPr lang="es-MX" dirty="0"/>
              <a:t> </a:t>
            </a:r>
            <a:r>
              <a:rPr lang="es-MX" dirty="0" err="1"/>
              <a:t>communication</a:t>
            </a:r>
            <a:r>
              <a:rPr lang="es-MX" dirty="0"/>
              <a:t> </a:t>
            </a:r>
            <a:r>
              <a:rPr lang="es-MX" dirty="0" err="1"/>
              <a:t>should</a:t>
            </a:r>
            <a:r>
              <a:rPr lang="es-MX" dirty="0"/>
              <a:t> be </a:t>
            </a:r>
            <a:r>
              <a:rPr lang="es-MX" dirty="0" err="1"/>
              <a:t>consistent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level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interest</a:t>
            </a:r>
            <a:r>
              <a:rPr lang="es-MX" dirty="0"/>
              <a:t> </a:t>
            </a:r>
            <a:r>
              <a:rPr lang="es-MX" dirty="0" err="1"/>
              <a:t>rates</a:t>
            </a:r>
            <a:r>
              <a:rPr lang="es-MX" dirty="0"/>
              <a:t> in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economy</a:t>
            </a:r>
            <a:r>
              <a:rPr lang="es-MX" dirty="0"/>
              <a:t>. </a:t>
            </a:r>
            <a:r>
              <a:rPr lang="es-MX" dirty="0" err="1"/>
              <a:t>Furthermore</a:t>
            </a:r>
            <a:r>
              <a:rPr lang="es-MX" dirty="0"/>
              <a:t>, </a:t>
            </a:r>
            <a:r>
              <a:rPr lang="es-MX" dirty="0" err="1"/>
              <a:t>it</a:t>
            </a:r>
            <a:r>
              <a:rPr lang="es-MX" dirty="0"/>
              <a:t> </a:t>
            </a:r>
            <a:r>
              <a:rPr lang="es-MX" dirty="0" err="1"/>
              <a:t>should</a:t>
            </a:r>
            <a:r>
              <a:rPr lang="es-MX" dirty="0"/>
              <a:t> </a:t>
            </a:r>
            <a:r>
              <a:rPr lang="es-MX" dirty="0" err="1"/>
              <a:t>also</a:t>
            </a:r>
            <a:r>
              <a:rPr lang="es-MX" dirty="0"/>
              <a:t> </a:t>
            </a:r>
            <a:r>
              <a:rPr lang="es-MX" dirty="0" err="1"/>
              <a:t>help</a:t>
            </a:r>
            <a:r>
              <a:rPr lang="es-MX" dirty="0"/>
              <a:t> </a:t>
            </a:r>
            <a:r>
              <a:rPr lang="es-MX" dirty="0" err="1"/>
              <a:t>markets</a:t>
            </a:r>
            <a:r>
              <a:rPr lang="es-MX" dirty="0"/>
              <a:t> </a:t>
            </a:r>
            <a:r>
              <a:rPr lang="es-MX" dirty="0" err="1"/>
              <a:t>anticipate</a:t>
            </a:r>
            <a:r>
              <a:rPr lang="es-MX" dirty="0"/>
              <a:t> </a:t>
            </a:r>
            <a:r>
              <a:rPr lang="es-MX" dirty="0" err="1"/>
              <a:t>future</a:t>
            </a:r>
            <a:r>
              <a:rPr lang="es-MX" dirty="0"/>
              <a:t> </a:t>
            </a:r>
            <a:r>
              <a:rPr lang="es-MX" dirty="0" err="1"/>
              <a:t>changes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such</a:t>
            </a:r>
            <a:r>
              <a:rPr lang="es-MX" dirty="0"/>
              <a:t> </a:t>
            </a:r>
            <a:r>
              <a:rPr lang="es-MX" dirty="0" err="1"/>
              <a:t>interest</a:t>
            </a:r>
            <a:r>
              <a:rPr lang="es-MX" dirty="0"/>
              <a:t> </a:t>
            </a:r>
            <a:r>
              <a:rPr lang="es-MX" dirty="0" err="1"/>
              <a:t>rates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986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953A3-91E7-4299-A5E5-B186CAB6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9848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Word </a:t>
            </a:r>
            <a:r>
              <a:rPr lang="es-MX" dirty="0" err="1"/>
              <a:t>counting</a:t>
            </a:r>
            <a:r>
              <a:rPr lang="es-MX" dirty="0"/>
              <a:t> is </a:t>
            </a:r>
            <a:r>
              <a:rPr lang="es-MX" dirty="0" err="1"/>
              <a:t>helpful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predict</a:t>
            </a:r>
            <a:r>
              <a:rPr lang="es-MX" dirty="0"/>
              <a:t> </a:t>
            </a:r>
            <a:r>
              <a:rPr lang="es-MX" dirty="0" err="1"/>
              <a:t>rate</a:t>
            </a:r>
            <a:r>
              <a:rPr lang="es-MX" dirty="0"/>
              <a:t> </a:t>
            </a:r>
            <a:r>
              <a:rPr lang="es-MX" dirty="0" err="1"/>
              <a:t>level</a:t>
            </a:r>
            <a:br>
              <a:rPr lang="es-MX" sz="3800" dirty="0"/>
            </a:br>
            <a:br>
              <a:rPr lang="es-MX" sz="3800" dirty="0"/>
            </a:br>
            <a:r>
              <a:rPr lang="es-MX" sz="2500" dirty="0"/>
              <a:t>- High (</a:t>
            </a:r>
            <a:r>
              <a:rPr lang="es-MX" sz="2500" dirty="0" err="1"/>
              <a:t>low</a:t>
            </a:r>
            <a:r>
              <a:rPr lang="es-MX" sz="2500" dirty="0"/>
              <a:t>) </a:t>
            </a:r>
            <a:r>
              <a:rPr lang="es-MX" sz="2500" dirty="0" err="1"/>
              <a:t>inflation</a:t>
            </a:r>
            <a:r>
              <a:rPr lang="es-MX" sz="2500" dirty="0"/>
              <a:t> is </a:t>
            </a:r>
            <a:r>
              <a:rPr lang="es-MX" sz="2500" dirty="0" err="1"/>
              <a:t>usually</a:t>
            </a:r>
            <a:r>
              <a:rPr lang="es-MX" sz="2500" dirty="0"/>
              <a:t> </a:t>
            </a:r>
            <a:r>
              <a:rPr lang="es-MX" sz="2500" dirty="0" err="1"/>
              <a:t>associated</a:t>
            </a:r>
            <a:r>
              <a:rPr lang="es-MX" sz="2500" dirty="0"/>
              <a:t> </a:t>
            </a:r>
            <a:r>
              <a:rPr lang="es-MX" sz="2500" dirty="0" err="1"/>
              <a:t>with</a:t>
            </a:r>
            <a:r>
              <a:rPr lang="es-MX" sz="2500" dirty="0"/>
              <a:t> </a:t>
            </a:r>
            <a:r>
              <a:rPr lang="es-MX" sz="2500" dirty="0" err="1"/>
              <a:t>higher</a:t>
            </a:r>
            <a:r>
              <a:rPr lang="es-MX" sz="2500" dirty="0"/>
              <a:t> (</a:t>
            </a:r>
            <a:r>
              <a:rPr lang="es-MX" sz="2500" dirty="0" err="1"/>
              <a:t>lower</a:t>
            </a:r>
            <a:r>
              <a:rPr lang="es-MX" sz="2500" dirty="0"/>
              <a:t>) </a:t>
            </a:r>
            <a:r>
              <a:rPr lang="es-MX" sz="2500" dirty="0" err="1"/>
              <a:t>rates</a:t>
            </a:r>
            <a:br>
              <a:rPr lang="es-MX" sz="2500" dirty="0"/>
            </a:br>
            <a:r>
              <a:rPr lang="es-MX" sz="2500" dirty="0"/>
              <a:t>- </a:t>
            </a:r>
            <a:r>
              <a:rPr lang="es-MX" sz="2500" dirty="0" err="1"/>
              <a:t>Strong</a:t>
            </a:r>
            <a:r>
              <a:rPr lang="es-MX" sz="2500" dirty="0"/>
              <a:t> (</a:t>
            </a:r>
            <a:r>
              <a:rPr lang="es-MX" sz="2500" dirty="0" err="1"/>
              <a:t>weak</a:t>
            </a:r>
            <a:r>
              <a:rPr lang="es-MX" sz="2500" dirty="0"/>
              <a:t>) </a:t>
            </a:r>
            <a:r>
              <a:rPr lang="es-MX" sz="2500" dirty="0" err="1"/>
              <a:t>economic</a:t>
            </a:r>
            <a:r>
              <a:rPr lang="es-MX" sz="2500" dirty="0"/>
              <a:t> </a:t>
            </a:r>
            <a:r>
              <a:rPr lang="es-MX" sz="2500" dirty="0" err="1"/>
              <a:t>growth</a:t>
            </a:r>
            <a:r>
              <a:rPr lang="es-MX" sz="2500" dirty="0"/>
              <a:t> is </a:t>
            </a:r>
            <a:r>
              <a:rPr lang="es-MX" sz="2500" dirty="0" err="1"/>
              <a:t>associated</a:t>
            </a:r>
            <a:r>
              <a:rPr lang="es-MX" sz="2500" dirty="0"/>
              <a:t> </a:t>
            </a:r>
            <a:r>
              <a:rPr lang="es-MX" sz="2500" dirty="0" err="1"/>
              <a:t>with</a:t>
            </a:r>
            <a:r>
              <a:rPr lang="es-MX" sz="2500" dirty="0"/>
              <a:t> </a:t>
            </a:r>
            <a:r>
              <a:rPr lang="es-MX" sz="2500" dirty="0" err="1"/>
              <a:t>higher</a:t>
            </a:r>
            <a:r>
              <a:rPr lang="es-MX" sz="2500" dirty="0"/>
              <a:t> (</a:t>
            </a:r>
            <a:r>
              <a:rPr lang="es-MX" sz="2500" dirty="0" err="1"/>
              <a:t>lower</a:t>
            </a:r>
            <a:r>
              <a:rPr lang="es-MX" sz="2500" dirty="0"/>
              <a:t>) </a:t>
            </a:r>
            <a:r>
              <a:rPr lang="es-MX" sz="2500" dirty="0" err="1"/>
              <a:t>rates</a:t>
            </a:r>
            <a:br>
              <a:rPr lang="es-MX" sz="2500" dirty="0"/>
            </a:br>
            <a:r>
              <a:rPr lang="es-MX" sz="2500" dirty="0"/>
              <a:t>- Central </a:t>
            </a:r>
            <a:r>
              <a:rPr lang="es-MX" sz="2500" dirty="0" err="1"/>
              <a:t>bank</a:t>
            </a:r>
            <a:r>
              <a:rPr lang="es-MX" sz="2500" dirty="0"/>
              <a:t> </a:t>
            </a:r>
            <a:r>
              <a:rPr lang="es-MX" sz="2500" dirty="0" err="1"/>
              <a:t>communication</a:t>
            </a:r>
            <a:r>
              <a:rPr lang="es-MX" sz="2500" dirty="0"/>
              <a:t> is </a:t>
            </a:r>
            <a:r>
              <a:rPr lang="es-MX" sz="2500" dirty="0" err="1"/>
              <a:t>consistent</a:t>
            </a:r>
            <a:r>
              <a:rPr lang="es-MX" sz="2500" dirty="0"/>
              <a:t> </a:t>
            </a:r>
            <a:r>
              <a:rPr lang="es-MX" sz="2500" dirty="0" err="1"/>
              <a:t>with</a:t>
            </a:r>
            <a:r>
              <a:rPr lang="es-MX" sz="2500" dirty="0"/>
              <a:t> </a:t>
            </a:r>
            <a:r>
              <a:rPr lang="es-MX" sz="2500" dirty="0" err="1"/>
              <a:t>this</a:t>
            </a:r>
            <a:r>
              <a:rPr lang="es-MX" sz="2500" dirty="0"/>
              <a:t>…</a:t>
            </a:r>
            <a:br>
              <a:rPr lang="es-MX" sz="2500" dirty="0"/>
            </a:br>
            <a:endParaRPr lang="es-MX" sz="3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49EAB0-1F79-4A3C-B456-8267C1303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80" y="2830195"/>
            <a:ext cx="4905375" cy="36766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D4223C6-A6AF-40F0-84F3-6929374B6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280" y="2830195"/>
            <a:ext cx="48006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0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953A3-91E7-4299-A5E5-B186CAB6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Our</a:t>
            </a:r>
            <a:r>
              <a:rPr lang="es-MX" dirty="0"/>
              <a:t> </a:t>
            </a:r>
            <a:r>
              <a:rPr lang="es-MX" dirty="0" err="1"/>
              <a:t>aggregate</a:t>
            </a:r>
            <a:r>
              <a:rPr lang="es-MX" dirty="0"/>
              <a:t> </a:t>
            </a:r>
            <a:r>
              <a:rPr lang="es-MX" dirty="0" err="1"/>
              <a:t>indicator</a:t>
            </a:r>
            <a:r>
              <a:rPr lang="es-MX" dirty="0"/>
              <a:t>, </a:t>
            </a:r>
            <a:r>
              <a:rPr lang="es-MX" dirty="0" err="1"/>
              <a:t>however</a:t>
            </a:r>
            <a:r>
              <a:rPr lang="es-MX" dirty="0"/>
              <a:t>, </a:t>
            </a:r>
            <a:r>
              <a:rPr lang="es-MX" dirty="0" err="1"/>
              <a:t>needs</a:t>
            </a:r>
            <a:r>
              <a:rPr lang="es-MX" dirty="0"/>
              <a:t> more </a:t>
            </a:r>
            <a:r>
              <a:rPr lang="es-MX" dirty="0" err="1"/>
              <a:t>work</a:t>
            </a:r>
            <a:r>
              <a:rPr lang="es-MX" dirty="0"/>
              <a:t>…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FBD352-96C2-4BE8-86EE-28CDD1BDB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44" y="1895474"/>
            <a:ext cx="6350635" cy="480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5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953A3-91E7-4299-A5E5-B186CAB6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said</a:t>
            </a:r>
            <a:r>
              <a:rPr lang="es-MX" dirty="0"/>
              <a:t>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word</a:t>
            </a:r>
            <a:r>
              <a:rPr lang="es-MX" dirty="0"/>
              <a:t> </a:t>
            </a:r>
            <a:r>
              <a:rPr lang="es-MX" dirty="0" err="1"/>
              <a:t>counter</a:t>
            </a:r>
            <a:r>
              <a:rPr lang="es-MX" dirty="0"/>
              <a:t>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only</a:t>
            </a:r>
            <a:r>
              <a:rPr lang="es-MX" dirty="0"/>
              <a:t> </a:t>
            </a:r>
            <a:r>
              <a:rPr lang="es-MX" dirty="0" err="1"/>
              <a:t>helps</a:t>
            </a:r>
            <a:r>
              <a:rPr lang="es-MX" dirty="0"/>
              <a:t> </a:t>
            </a:r>
            <a:r>
              <a:rPr lang="es-MX" dirty="0" err="1"/>
              <a:t>predict</a:t>
            </a:r>
            <a:r>
              <a:rPr lang="es-MX" dirty="0"/>
              <a:t> </a:t>
            </a:r>
            <a:r>
              <a:rPr lang="es-MX" dirty="0" err="1"/>
              <a:t>current</a:t>
            </a:r>
            <a:r>
              <a:rPr lang="es-MX" dirty="0"/>
              <a:t> </a:t>
            </a:r>
            <a:r>
              <a:rPr lang="es-MX" dirty="0" err="1"/>
              <a:t>rates</a:t>
            </a:r>
            <a:r>
              <a:rPr lang="es-MX" dirty="0"/>
              <a:t>, </a:t>
            </a:r>
            <a:r>
              <a:rPr lang="es-MX" dirty="0" err="1"/>
              <a:t>but</a:t>
            </a:r>
            <a:r>
              <a:rPr lang="es-MX" dirty="0"/>
              <a:t> </a:t>
            </a:r>
            <a:r>
              <a:rPr lang="es-MX" dirty="0" err="1"/>
              <a:t>also</a:t>
            </a:r>
            <a:r>
              <a:rPr lang="es-MX" dirty="0"/>
              <a:t> </a:t>
            </a:r>
            <a:r>
              <a:rPr lang="es-MX" dirty="0" err="1"/>
              <a:t>future</a:t>
            </a:r>
            <a:r>
              <a:rPr lang="es-MX" dirty="0"/>
              <a:t> </a:t>
            </a:r>
            <a:r>
              <a:rPr lang="es-MX" dirty="0" err="1"/>
              <a:t>rates</a:t>
            </a:r>
            <a:r>
              <a:rPr lang="es-MX" dirty="0"/>
              <a:t>!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C5EFC1-3C55-4979-9F4B-C1C4100A8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1752"/>
            <a:ext cx="4772025" cy="36861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5779677-DB9F-4C18-AC75-52B8F1E46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300" y="2667952"/>
            <a:ext cx="49530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953A3-91E7-4299-A5E5-B186CAB6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576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Conclusions</a:t>
            </a:r>
            <a:br>
              <a:rPr lang="es-MX" dirty="0"/>
            </a:br>
            <a:br>
              <a:rPr lang="es-MX" dirty="0"/>
            </a:br>
            <a:r>
              <a:rPr lang="es-MX" sz="2800" dirty="0"/>
              <a:t>- </a:t>
            </a:r>
            <a:r>
              <a:rPr lang="es-MX" sz="2500" dirty="0" err="1"/>
              <a:t>Inflation</a:t>
            </a:r>
            <a:r>
              <a:rPr lang="es-MX" sz="2500" dirty="0"/>
              <a:t> is </a:t>
            </a:r>
            <a:r>
              <a:rPr lang="es-MX" sz="2500" dirty="0" err="1"/>
              <a:t>damaging</a:t>
            </a:r>
            <a:r>
              <a:rPr lang="es-MX" sz="2500" dirty="0"/>
              <a:t> in </a:t>
            </a:r>
            <a:r>
              <a:rPr lang="es-MX" sz="2500" dirty="0" err="1"/>
              <a:t>many</a:t>
            </a:r>
            <a:r>
              <a:rPr lang="es-MX" sz="2500" dirty="0"/>
              <a:t> </a:t>
            </a:r>
            <a:r>
              <a:rPr lang="es-MX" sz="2500" dirty="0" err="1"/>
              <a:t>ways</a:t>
            </a:r>
            <a:r>
              <a:rPr lang="es-MX" sz="2500" dirty="0"/>
              <a:t>, </a:t>
            </a:r>
            <a:r>
              <a:rPr lang="es-MX" sz="2500" dirty="0" err="1"/>
              <a:t>not</a:t>
            </a:r>
            <a:r>
              <a:rPr lang="es-MX" sz="2500" dirty="0"/>
              <a:t> </a:t>
            </a:r>
            <a:r>
              <a:rPr lang="es-MX" sz="2500" dirty="0" err="1"/>
              <a:t>least</a:t>
            </a:r>
            <a:r>
              <a:rPr lang="es-MX" sz="2500" dirty="0"/>
              <a:t> </a:t>
            </a:r>
            <a:r>
              <a:rPr lang="es-MX" sz="2500" dirty="0" err="1"/>
              <a:t>by</a:t>
            </a:r>
            <a:r>
              <a:rPr lang="es-MX" sz="2500" dirty="0"/>
              <a:t> </a:t>
            </a:r>
            <a:r>
              <a:rPr lang="es-MX" sz="2500" dirty="0" err="1"/>
              <a:t>acting</a:t>
            </a:r>
            <a:r>
              <a:rPr lang="es-MX" sz="2500" dirty="0"/>
              <a:t> as a </a:t>
            </a:r>
            <a:r>
              <a:rPr lang="es-MX" sz="2500" dirty="0" err="1"/>
              <a:t>regressive</a:t>
            </a:r>
            <a:r>
              <a:rPr lang="es-MX" sz="2500" dirty="0"/>
              <a:t> </a:t>
            </a:r>
            <a:r>
              <a:rPr lang="es-MX" sz="2500" dirty="0" err="1"/>
              <a:t>tax</a:t>
            </a:r>
            <a:r>
              <a:rPr lang="es-MX" sz="2500" dirty="0"/>
              <a:t> </a:t>
            </a:r>
            <a:br>
              <a:rPr lang="es-MX" sz="2500" dirty="0"/>
            </a:br>
            <a:br>
              <a:rPr lang="es-MX" dirty="0"/>
            </a:br>
            <a:r>
              <a:rPr lang="es-MX" sz="2800" dirty="0"/>
              <a:t>- </a:t>
            </a:r>
            <a:r>
              <a:rPr lang="es-MX" sz="2500" dirty="0" err="1"/>
              <a:t>An</a:t>
            </a:r>
            <a:r>
              <a:rPr lang="es-MX" sz="2500" dirty="0"/>
              <a:t> </a:t>
            </a:r>
            <a:r>
              <a:rPr lang="es-MX" sz="2500" dirty="0" err="1"/>
              <a:t>efficient</a:t>
            </a:r>
            <a:r>
              <a:rPr lang="es-MX" sz="2500" dirty="0"/>
              <a:t> central </a:t>
            </a:r>
            <a:r>
              <a:rPr lang="es-MX" sz="2500" dirty="0" err="1"/>
              <a:t>bank</a:t>
            </a:r>
            <a:r>
              <a:rPr lang="es-MX" sz="2500" dirty="0"/>
              <a:t> </a:t>
            </a:r>
            <a:r>
              <a:rPr lang="es-MX" sz="2500" dirty="0" err="1"/>
              <a:t>communication</a:t>
            </a:r>
            <a:r>
              <a:rPr lang="es-MX" sz="2500" dirty="0"/>
              <a:t> </a:t>
            </a:r>
            <a:r>
              <a:rPr lang="es-MX" sz="2500" dirty="0" err="1"/>
              <a:t>helps</a:t>
            </a:r>
            <a:r>
              <a:rPr lang="es-MX" sz="2500" dirty="0"/>
              <a:t> </a:t>
            </a:r>
            <a:r>
              <a:rPr lang="es-MX" sz="2500" dirty="0" err="1"/>
              <a:t>contain</a:t>
            </a:r>
            <a:r>
              <a:rPr lang="es-MX" sz="2500" dirty="0"/>
              <a:t> </a:t>
            </a:r>
            <a:r>
              <a:rPr lang="es-MX" sz="2500" dirty="0" err="1"/>
              <a:t>inflation</a:t>
            </a:r>
            <a:br>
              <a:rPr lang="es-MX" sz="2500" dirty="0"/>
            </a:br>
            <a:br>
              <a:rPr lang="es-MX" sz="2500" dirty="0"/>
            </a:br>
            <a:r>
              <a:rPr lang="es-MX" sz="2800" dirty="0"/>
              <a:t>-</a:t>
            </a:r>
            <a:r>
              <a:rPr lang="es-MX" sz="2500" dirty="0"/>
              <a:t> A central </a:t>
            </a:r>
            <a:r>
              <a:rPr lang="es-MX" sz="2500" dirty="0" err="1"/>
              <a:t>bank</a:t>
            </a:r>
            <a:r>
              <a:rPr lang="es-MX" sz="2500" dirty="0"/>
              <a:t> </a:t>
            </a:r>
            <a:r>
              <a:rPr lang="es-MX" sz="2500" dirty="0" err="1"/>
              <a:t>that</a:t>
            </a:r>
            <a:r>
              <a:rPr lang="es-MX" sz="2500" dirty="0"/>
              <a:t> </a:t>
            </a:r>
            <a:r>
              <a:rPr lang="es-MX" sz="2500" dirty="0" err="1"/>
              <a:t>reacts</a:t>
            </a:r>
            <a:r>
              <a:rPr lang="es-MX" sz="2500" dirty="0"/>
              <a:t> </a:t>
            </a:r>
            <a:r>
              <a:rPr lang="es-MX" sz="2500" dirty="0" err="1"/>
              <a:t>predictably</a:t>
            </a:r>
            <a:r>
              <a:rPr lang="es-MX" sz="2500" dirty="0"/>
              <a:t> </a:t>
            </a:r>
            <a:r>
              <a:rPr lang="es-MX" sz="2500" dirty="0" err="1"/>
              <a:t>to</a:t>
            </a:r>
            <a:r>
              <a:rPr lang="es-MX" sz="2500" dirty="0"/>
              <a:t> </a:t>
            </a:r>
            <a:r>
              <a:rPr lang="es-MX" sz="2500" dirty="0" err="1"/>
              <a:t>economic</a:t>
            </a:r>
            <a:r>
              <a:rPr lang="es-MX" sz="2500" dirty="0"/>
              <a:t> data </a:t>
            </a:r>
            <a:r>
              <a:rPr lang="es-MX" sz="2500" dirty="0" err="1"/>
              <a:t>should</a:t>
            </a:r>
            <a:r>
              <a:rPr lang="es-MX" sz="2500" dirty="0"/>
              <a:t> be more </a:t>
            </a:r>
            <a:r>
              <a:rPr lang="es-MX" sz="2500" dirty="0" err="1"/>
              <a:t>efficient</a:t>
            </a:r>
            <a:br>
              <a:rPr lang="es-MX" sz="2500" dirty="0"/>
            </a:br>
            <a:br>
              <a:rPr lang="es-MX" sz="2500" dirty="0"/>
            </a:br>
            <a:r>
              <a:rPr lang="es-MX" sz="2800" dirty="0"/>
              <a:t>- </a:t>
            </a:r>
            <a:r>
              <a:rPr lang="es-MX" sz="2500" dirty="0"/>
              <a:t>Data </a:t>
            </a:r>
            <a:r>
              <a:rPr lang="es-MX" sz="2500" dirty="0" err="1"/>
              <a:t>analytics</a:t>
            </a:r>
            <a:r>
              <a:rPr lang="es-MX" sz="2500" dirty="0"/>
              <a:t> </a:t>
            </a:r>
            <a:r>
              <a:rPr lang="es-MX" sz="2500" dirty="0" err="1"/>
              <a:t>provide</a:t>
            </a:r>
            <a:r>
              <a:rPr lang="es-MX" sz="2500" dirty="0"/>
              <a:t> </a:t>
            </a:r>
            <a:r>
              <a:rPr lang="es-MX" sz="2500" dirty="0" err="1"/>
              <a:t>tools</a:t>
            </a:r>
            <a:r>
              <a:rPr lang="es-MX" sz="2500" dirty="0"/>
              <a:t> </a:t>
            </a:r>
            <a:r>
              <a:rPr lang="es-MX" sz="2500" dirty="0" err="1"/>
              <a:t>to</a:t>
            </a:r>
            <a:r>
              <a:rPr lang="es-MX" sz="2500" dirty="0"/>
              <a:t> test </a:t>
            </a:r>
            <a:r>
              <a:rPr lang="es-MX" sz="2500" dirty="0" err="1"/>
              <a:t>such</a:t>
            </a:r>
            <a:r>
              <a:rPr lang="es-MX" sz="2500" dirty="0"/>
              <a:t> </a:t>
            </a:r>
            <a:r>
              <a:rPr lang="es-MX" sz="2500" dirty="0" err="1"/>
              <a:t>efficiency</a:t>
            </a:r>
            <a:r>
              <a:rPr lang="es-MX" sz="2500" dirty="0"/>
              <a:t> </a:t>
            </a:r>
            <a:br>
              <a:rPr lang="es-MX" sz="2500" dirty="0"/>
            </a:br>
            <a:br>
              <a:rPr lang="es-MX" sz="2500" dirty="0"/>
            </a:br>
            <a:r>
              <a:rPr lang="es-MX" sz="2800" dirty="0"/>
              <a:t>- </a:t>
            </a:r>
            <a:r>
              <a:rPr lang="es-MX" sz="2500" dirty="0" err="1"/>
              <a:t>We</a:t>
            </a:r>
            <a:r>
              <a:rPr lang="es-MX" sz="2500" dirty="0"/>
              <a:t> </a:t>
            </a:r>
            <a:r>
              <a:rPr lang="es-MX" sz="2500" dirty="0" err="1"/>
              <a:t>find</a:t>
            </a:r>
            <a:r>
              <a:rPr lang="es-MX" sz="2500" dirty="0"/>
              <a:t> </a:t>
            </a:r>
            <a:r>
              <a:rPr lang="es-MX" sz="2500" dirty="0" err="1"/>
              <a:t>that</a:t>
            </a:r>
            <a:r>
              <a:rPr lang="es-MX" sz="2500" dirty="0"/>
              <a:t> </a:t>
            </a:r>
            <a:r>
              <a:rPr lang="es-MX" sz="2500" dirty="0" err="1"/>
              <a:t>analyzing</a:t>
            </a:r>
            <a:r>
              <a:rPr lang="es-MX" sz="2500" dirty="0"/>
              <a:t> </a:t>
            </a:r>
            <a:r>
              <a:rPr lang="es-MX" sz="2500" dirty="0" err="1"/>
              <a:t>words</a:t>
            </a:r>
            <a:r>
              <a:rPr lang="es-MX" sz="2500" dirty="0"/>
              <a:t> </a:t>
            </a:r>
            <a:r>
              <a:rPr lang="es-MX" sz="2500" dirty="0" err="1"/>
              <a:t>used</a:t>
            </a:r>
            <a:r>
              <a:rPr lang="es-MX" sz="2500" dirty="0"/>
              <a:t> in </a:t>
            </a:r>
            <a:r>
              <a:rPr lang="es-MX" sz="2500" dirty="0" err="1"/>
              <a:t>CBs</a:t>
            </a:r>
            <a:r>
              <a:rPr lang="es-MX" sz="2500" dirty="0"/>
              <a:t> </a:t>
            </a:r>
            <a:r>
              <a:rPr lang="es-MX" sz="2500" dirty="0" err="1"/>
              <a:t>statements</a:t>
            </a:r>
            <a:r>
              <a:rPr lang="es-MX" sz="2500" dirty="0"/>
              <a:t> </a:t>
            </a:r>
            <a:r>
              <a:rPr lang="es-MX" sz="2500" dirty="0" err="1"/>
              <a:t>help</a:t>
            </a:r>
            <a:r>
              <a:rPr lang="es-MX" sz="2500" dirty="0"/>
              <a:t> </a:t>
            </a:r>
            <a:r>
              <a:rPr lang="es-MX" sz="2500" dirty="0" err="1"/>
              <a:t>predict</a:t>
            </a:r>
            <a:r>
              <a:rPr lang="es-MX" sz="2500" dirty="0"/>
              <a:t> </a:t>
            </a:r>
            <a:r>
              <a:rPr lang="es-MX" sz="2500" dirty="0" err="1"/>
              <a:t>rates</a:t>
            </a:r>
            <a:r>
              <a:rPr lang="es-MX" sz="2500"/>
              <a:t>…</a:t>
            </a:r>
            <a:br>
              <a:rPr lang="es-MX" sz="2500" dirty="0"/>
            </a:br>
            <a:r>
              <a:rPr lang="es-MX" sz="2500" dirty="0"/>
              <a:t>…and </a:t>
            </a:r>
            <a:r>
              <a:rPr lang="es-MX" sz="2500" dirty="0" err="1"/>
              <a:t>not</a:t>
            </a:r>
            <a:r>
              <a:rPr lang="es-MX" sz="2500" dirty="0"/>
              <a:t> </a:t>
            </a:r>
            <a:r>
              <a:rPr lang="es-MX" sz="2500" dirty="0" err="1"/>
              <a:t>only</a:t>
            </a:r>
            <a:r>
              <a:rPr lang="es-MX" sz="2500" dirty="0"/>
              <a:t> </a:t>
            </a:r>
            <a:r>
              <a:rPr lang="es-MX" sz="2500" dirty="0" err="1"/>
              <a:t>current</a:t>
            </a:r>
            <a:r>
              <a:rPr lang="es-MX" sz="2500" dirty="0"/>
              <a:t> </a:t>
            </a:r>
            <a:r>
              <a:rPr lang="es-MX" sz="2500" dirty="0" err="1"/>
              <a:t>rates</a:t>
            </a:r>
            <a:r>
              <a:rPr lang="es-MX" sz="2500" dirty="0"/>
              <a:t>, </a:t>
            </a:r>
            <a:r>
              <a:rPr lang="es-MX" sz="2500" dirty="0" err="1"/>
              <a:t>but</a:t>
            </a:r>
            <a:r>
              <a:rPr lang="es-MX" sz="2500" dirty="0"/>
              <a:t> </a:t>
            </a:r>
            <a:r>
              <a:rPr lang="es-MX" sz="2500" dirty="0" err="1"/>
              <a:t>future</a:t>
            </a:r>
            <a:r>
              <a:rPr lang="es-MX" sz="2500" dirty="0"/>
              <a:t> </a:t>
            </a:r>
            <a:r>
              <a:rPr lang="es-MX" sz="2500" dirty="0" err="1"/>
              <a:t>rates</a:t>
            </a:r>
            <a:r>
              <a:rPr lang="es-MX" sz="2500" dirty="0"/>
              <a:t> </a:t>
            </a:r>
            <a:r>
              <a:rPr lang="es-MX" sz="2500" dirty="0" err="1"/>
              <a:t>too</a:t>
            </a:r>
            <a:r>
              <a:rPr lang="es-MX" sz="2500" dirty="0"/>
              <a:t>!</a:t>
            </a:r>
            <a:br>
              <a:rPr lang="es-MX" sz="2500" dirty="0"/>
            </a:br>
            <a:br>
              <a:rPr lang="es-MX" sz="2500" dirty="0"/>
            </a:br>
            <a:r>
              <a:rPr lang="es-MX" sz="2800" dirty="0"/>
              <a:t>- </a:t>
            </a:r>
            <a:r>
              <a:rPr lang="es-MX" sz="2500" dirty="0" err="1"/>
              <a:t>This</a:t>
            </a:r>
            <a:r>
              <a:rPr lang="es-MX" sz="2500" dirty="0"/>
              <a:t> is </a:t>
            </a:r>
            <a:r>
              <a:rPr lang="es-MX" sz="2500" dirty="0" err="1"/>
              <a:t>important</a:t>
            </a:r>
            <a:r>
              <a:rPr lang="es-MX" sz="2500" dirty="0"/>
              <a:t> as </a:t>
            </a:r>
            <a:r>
              <a:rPr lang="es-MX" sz="2500" dirty="0" err="1"/>
              <a:t>efforts</a:t>
            </a:r>
            <a:r>
              <a:rPr lang="es-MX" sz="2500" dirty="0"/>
              <a:t> </a:t>
            </a:r>
            <a:r>
              <a:rPr lang="es-MX" sz="2500" dirty="0" err="1"/>
              <a:t>to</a:t>
            </a:r>
            <a:r>
              <a:rPr lang="es-MX" sz="2500" dirty="0"/>
              <a:t> </a:t>
            </a:r>
            <a:r>
              <a:rPr lang="es-MX" sz="2500" dirty="0" err="1"/>
              <a:t>communicate</a:t>
            </a:r>
            <a:r>
              <a:rPr lang="es-MX" sz="2500" dirty="0"/>
              <a:t> </a:t>
            </a:r>
            <a:r>
              <a:rPr lang="es-MX" sz="2500" dirty="0" err="1"/>
              <a:t>clearly</a:t>
            </a:r>
            <a:r>
              <a:rPr lang="es-MX" sz="2500" dirty="0"/>
              <a:t> </a:t>
            </a:r>
            <a:r>
              <a:rPr lang="es-MX" sz="2500" dirty="0" err="1"/>
              <a:t>seem</a:t>
            </a:r>
            <a:r>
              <a:rPr lang="es-MX" sz="2500" dirty="0"/>
              <a:t> </a:t>
            </a:r>
            <a:r>
              <a:rPr lang="es-MX" sz="2500" dirty="0" err="1"/>
              <a:t>to</a:t>
            </a:r>
            <a:r>
              <a:rPr lang="es-MX" sz="2500" dirty="0"/>
              <a:t> </a:t>
            </a:r>
            <a:r>
              <a:rPr lang="es-MX" sz="2500" dirty="0" err="1"/>
              <a:t>pay</a:t>
            </a:r>
            <a:r>
              <a:rPr lang="es-MX" sz="2500" dirty="0"/>
              <a:t> off…</a:t>
            </a:r>
            <a:br>
              <a:rPr lang="es-MX" sz="2500" dirty="0"/>
            </a:br>
            <a:r>
              <a:rPr lang="es-MX" sz="2500" dirty="0"/>
              <a:t>…at </a:t>
            </a:r>
            <a:r>
              <a:rPr lang="es-MX" sz="2500" dirty="0" err="1"/>
              <a:t>least</a:t>
            </a:r>
            <a:r>
              <a:rPr lang="es-MX" sz="2500" dirty="0"/>
              <a:t> </a:t>
            </a:r>
            <a:r>
              <a:rPr lang="es-MX" sz="2500" dirty="0" err="1"/>
              <a:t>if</a:t>
            </a:r>
            <a:r>
              <a:rPr lang="es-MX" sz="2500" dirty="0"/>
              <a:t> </a:t>
            </a:r>
            <a:r>
              <a:rPr lang="es-MX" sz="2500" dirty="0" err="1"/>
              <a:t>you</a:t>
            </a:r>
            <a:r>
              <a:rPr lang="es-MX" sz="2500" dirty="0"/>
              <a:t> </a:t>
            </a:r>
            <a:r>
              <a:rPr lang="es-MX" sz="2500" dirty="0" err="1"/>
              <a:t>know</a:t>
            </a:r>
            <a:r>
              <a:rPr lang="es-MX" sz="2500" dirty="0"/>
              <a:t> </a:t>
            </a:r>
            <a:r>
              <a:rPr lang="es-MX" sz="2500" dirty="0" err="1"/>
              <a:t>where</a:t>
            </a:r>
            <a:r>
              <a:rPr lang="es-MX" sz="2500" dirty="0"/>
              <a:t> </a:t>
            </a:r>
            <a:r>
              <a:rPr lang="es-MX" sz="2500" dirty="0" err="1"/>
              <a:t>to</a:t>
            </a:r>
            <a:r>
              <a:rPr lang="es-MX" sz="2500" dirty="0"/>
              <a:t> </a:t>
            </a:r>
            <a:r>
              <a:rPr lang="es-MX" sz="2500" dirty="0" err="1"/>
              <a:t>search</a:t>
            </a:r>
            <a:r>
              <a:rPr lang="es-MX" sz="2500" dirty="0"/>
              <a:t> </a:t>
            </a:r>
            <a:r>
              <a:rPr lang="es-MX" sz="2500" dirty="0" err="1"/>
              <a:t>for</a:t>
            </a:r>
            <a:r>
              <a:rPr lang="es-MX" sz="2500" dirty="0"/>
              <a:t> </a:t>
            </a:r>
            <a:br>
              <a:rPr lang="es-MX" sz="2500" dirty="0"/>
            </a:br>
            <a:br>
              <a:rPr lang="es-MX" sz="2500" dirty="0"/>
            </a:br>
            <a:r>
              <a:rPr lang="es-MX" sz="2800" dirty="0"/>
              <a:t>- </a:t>
            </a:r>
            <a:r>
              <a:rPr lang="es-MX" sz="2500" dirty="0" err="1"/>
              <a:t>Correctly</a:t>
            </a:r>
            <a:r>
              <a:rPr lang="es-MX" sz="2500" dirty="0"/>
              <a:t> </a:t>
            </a:r>
            <a:r>
              <a:rPr lang="es-MX" sz="2500" dirty="0" err="1"/>
              <a:t>interpreting</a:t>
            </a:r>
            <a:r>
              <a:rPr lang="es-MX" sz="2500" dirty="0"/>
              <a:t> a </a:t>
            </a:r>
            <a:r>
              <a:rPr lang="es-MX" sz="2500" dirty="0" err="1"/>
              <a:t>CB’s</a:t>
            </a:r>
            <a:r>
              <a:rPr lang="es-MX" sz="2500" dirty="0"/>
              <a:t> </a:t>
            </a:r>
            <a:r>
              <a:rPr lang="es-MX" sz="2500" dirty="0" err="1"/>
              <a:t>communication</a:t>
            </a:r>
            <a:r>
              <a:rPr lang="es-MX" sz="2500" dirty="0"/>
              <a:t> can </a:t>
            </a:r>
            <a:r>
              <a:rPr lang="es-MX" sz="2500" dirty="0" err="1"/>
              <a:t>help</a:t>
            </a:r>
            <a:r>
              <a:rPr lang="es-MX" sz="2500" dirty="0"/>
              <a:t> </a:t>
            </a:r>
            <a:r>
              <a:rPr lang="es-MX" sz="2500" dirty="0" err="1"/>
              <a:t>improve</a:t>
            </a:r>
            <a:r>
              <a:rPr lang="es-MX" sz="2500" dirty="0"/>
              <a:t> </a:t>
            </a:r>
            <a:r>
              <a:rPr lang="es-MX" sz="2500" dirty="0" err="1"/>
              <a:t>the</a:t>
            </a:r>
            <a:r>
              <a:rPr lang="es-MX" sz="2500" dirty="0"/>
              <a:t> </a:t>
            </a:r>
            <a:r>
              <a:rPr lang="es-MX" sz="2500" dirty="0" err="1"/>
              <a:t>economy’s</a:t>
            </a:r>
            <a:r>
              <a:rPr lang="es-MX" sz="2500" dirty="0"/>
              <a:t> </a:t>
            </a:r>
            <a:r>
              <a:rPr lang="es-MX" sz="2500" dirty="0" err="1"/>
              <a:t>functioning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433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953A3-91E7-4299-A5E5-B186CAB6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830"/>
            <a:ext cx="10515600" cy="1325563"/>
          </a:xfrm>
        </p:spPr>
        <p:txBody>
          <a:bodyPr/>
          <a:lstStyle/>
          <a:p>
            <a:r>
              <a:rPr lang="es-MX" dirty="0"/>
              <a:t>Key </a:t>
            </a:r>
            <a:r>
              <a:rPr lang="es-MX" dirty="0" err="1"/>
              <a:t>questions</a:t>
            </a:r>
            <a:r>
              <a:rPr lang="es-MX" dirty="0"/>
              <a:t>: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9810216-F2F0-4682-8EEA-E355B21A8BEB}"/>
              </a:ext>
            </a:extLst>
          </p:cNvPr>
          <p:cNvSpPr txBox="1">
            <a:spLocks/>
          </p:cNvSpPr>
          <p:nvPr/>
        </p:nvSpPr>
        <p:spPr>
          <a:xfrm>
            <a:off x="838200" y="1590050"/>
            <a:ext cx="10515600" cy="222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es-MX" sz="2500" dirty="0"/>
              <a:t>Is </a:t>
            </a:r>
            <a:r>
              <a:rPr lang="es-MX" sz="2500" dirty="0" err="1"/>
              <a:t>the</a:t>
            </a:r>
            <a:r>
              <a:rPr lang="es-MX" sz="2500" dirty="0"/>
              <a:t> central </a:t>
            </a:r>
            <a:r>
              <a:rPr lang="es-MX" sz="2500" dirty="0" err="1"/>
              <a:t>bank</a:t>
            </a:r>
            <a:r>
              <a:rPr lang="es-MX" sz="2500" dirty="0"/>
              <a:t> </a:t>
            </a:r>
            <a:r>
              <a:rPr lang="es-MX" sz="2500" dirty="0" err="1"/>
              <a:t>communication</a:t>
            </a:r>
            <a:r>
              <a:rPr lang="es-MX" sz="2500" dirty="0"/>
              <a:t> </a:t>
            </a:r>
            <a:r>
              <a:rPr lang="es-MX" sz="2500" dirty="0" err="1"/>
              <a:t>consistent</a:t>
            </a:r>
            <a:r>
              <a:rPr lang="es-MX" sz="2500" dirty="0"/>
              <a:t> </a:t>
            </a:r>
            <a:r>
              <a:rPr lang="es-MX" sz="2500" dirty="0" err="1"/>
              <a:t>with</a:t>
            </a:r>
            <a:r>
              <a:rPr lang="es-MX" sz="2500" dirty="0"/>
              <a:t> </a:t>
            </a:r>
            <a:r>
              <a:rPr lang="es-MX" sz="2500" dirty="0" err="1"/>
              <a:t>its</a:t>
            </a:r>
            <a:r>
              <a:rPr lang="es-MX" sz="2500" dirty="0"/>
              <a:t> </a:t>
            </a:r>
            <a:r>
              <a:rPr lang="es-MX" sz="2500" dirty="0" err="1"/>
              <a:t>policy</a:t>
            </a:r>
            <a:r>
              <a:rPr lang="es-MX" sz="2500" dirty="0"/>
              <a:t> </a:t>
            </a:r>
            <a:r>
              <a:rPr lang="es-MX" sz="2500" dirty="0" err="1"/>
              <a:t>stance</a:t>
            </a:r>
            <a:endParaRPr lang="es-MX" sz="2500" dirty="0"/>
          </a:p>
          <a:p>
            <a:pPr marL="342900" indent="-342900">
              <a:buFontTx/>
              <a:buChar char="-"/>
            </a:pPr>
            <a:r>
              <a:rPr lang="es-MX" sz="2500" dirty="0"/>
              <a:t>Do </a:t>
            </a:r>
            <a:r>
              <a:rPr lang="es-MX" sz="2500" dirty="0" err="1"/>
              <a:t>policy</a:t>
            </a:r>
            <a:r>
              <a:rPr lang="es-MX" sz="2500" dirty="0"/>
              <a:t> </a:t>
            </a:r>
            <a:r>
              <a:rPr lang="es-MX" sz="2500" dirty="0" err="1"/>
              <a:t>statements</a:t>
            </a:r>
            <a:r>
              <a:rPr lang="es-MX" sz="2500" dirty="0"/>
              <a:t> </a:t>
            </a:r>
            <a:r>
              <a:rPr lang="es-MX" sz="2500" dirty="0" err="1"/>
              <a:t>allow</a:t>
            </a:r>
            <a:r>
              <a:rPr lang="es-MX" sz="2500" dirty="0"/>
              <a:t> </a:t>
            </a:r>
            <a:r>
              <a:rPr lang="es-MX" sz="2500" dirty="0" err="1"/>
              <a:t>us</a:t>
            </a:r>
            <a:r>
              <a:rPr lang="es-MX" sz="2500" dirty="0"/>
              <a:t> </a:t>
            </a:r>
            <a:r>
              <a:rPr lang="es-MX" sz="2500" dirty="0" err="1"/>
              <a:t>to</a:t>
            </a:r>
            <a:r>
              <a:rPr lang="es-MX" sz="2500" dirty="0"/>
              <a:t> </a:t>
            </a:r>
            <a:r>
              <a:rPr lang="es-MX" sz="2500" dirty="0" err="1"/>
              <a:t>infer</a:t>
            </a:r>
            <a:r>
              <a:rPr lang="es-MX" sz="2500" dirty="0"/>
              <a:t> </a:t>
            </a:r>
            <a:r>
              <a:rPr lang="es-MX" sz="2500" dirty="0" err="1"/>
              <a:t>enough</a:t>
            </a:r>
            <a:r>
              <a:rPr lang="es-MX" sz="2500" dirty="0"/>
              <a:t> </a:t>
            </a:r>
            <a:r>
              <a:rPr lang="es-MX" sz="2500" dirty="0" err="1"/>
              <a:t>information</a:t>
            </a:r>
            <a:r>
              <a:rPr lang="es-MX" sz="2500" dirty="0"/>
              <a:t> </a:t>
            </a:r>
            <a:r>
              <a:rPr lang="es-MX" sz="2500" dirty="0" err="1"/>
              <a:t>about</a:t>
            </a:r>
            <a:r>
              <a:rPr lang="es-MX" sz="2500" dirty="0"/>
              <a:t> </a:t>
            </a:r>
            <a:r>
              <a:rPr lang="es-MX" sz="2500" dirty="0" err="1"/>
              <a:t>it</a:t>
            </a:r>
            <a:r>
              <a:rPr lang="es-MX" sz="2500" dirty="0"/>
              <a:t>?</a:t>
            </a:r>
          </a:p>
          <a:p>
            <a:pPr marL="342900" indent="-342900">
              <a:buFontTx/>
              <a:buChar char="-"/>
            </a:pPr>
            <a:r>
              <a:rPr lang="es-MX" sz="2500" dirty="0"/>
              <a:t>Is </a:t>
            </a:r>
            <a:r>
              <a:rPr lang="es-MX" sz="2500" dirty="0" err="1"/>
              <a:t>analyzing</a:t>
            </a:r>
            <a:r>
              <a:rPr lang="es-MX" sz="2500" dirty="0"/>
              <a:t> </a:t>
            </a:r>
            <a:r>
              <a:rPr lang="es-MX" sz="2500" dirty="0" err="1"/>
              <a:t>words</a:t>
            </a:r>
            <a:r>
              <a:rPr lang="es-MX" sz="2500" dirty="0"/>
              <a:t> (</a:t>
            </a:r>
            <a:r>
              <a:rPr lang="es-MX" sz="2500" dirty="0" err="1"/>
              <a:t>counting</a:t>
            </a:r>
            <a:r>
              <a:rPr lang="es-MX" sz="2500" dirty="0"/>
              <a:t> </a:t>
            </a:r>
            <a:r>
              <a:rPr lang="es-MX" sz="2500" dirty="0" err="1"/>
              <a:t>words</a:t>
            </a:r>
            <a:r>
              <a:rPr lang="es-MX" sz="2500" dirty="0"/>
              <a:t>) in </a:t>
            </a:r>
            <a:r>
              <a:rPr lang="es-MX" sz="2500" dirty="0" err="1"/>
              <a:t>those</a:t>
            </a:r>
            <a:r>
              <a:rPr lang="es-MX" sz="2500" dirty="0"/>
              <a:t> </a:t>
            </a:r>
            <a:r>
              <a:rPr lang="es-MX" sz="2500" dirty="0" err="1"/>
              <a:t>statements</a:t>
            </a:r>
            <a:r>
              <a:rPr lang="es-MX" sz="2500" dirty="0"/>
              <a:t> </a:t>
            </a:r>
            <a:r>
              <a:rPr lang="es-MX" sz="2500" dirty="0" err="1"/>
              <a:t>of</a:t>
            </a:r>
            <a:r>
              <a:rPr lang="es-MX" sz="2500" dirty="0"/>
              <a:t> </a:t>
            </a:r>
            <a:r>
              <a:rPr lang="es-MX" sz="2500" dirty="0" err="1"/>
              <a:t>any</a:t>
            </a:r>
            <a:r>
              <a:rPr lang="es-MX" sz="2500" dirty="0"/>
              <a:t> </a:t>
            </a:r>
            <a:r>
              <a:rPr lang="es-MX" sz="2500" dirty="0" err="1"/>
              <a:t>help</a:t>
            </a:r>
            <a:r>
              <a:rPr lang="es-MX" sz="2500" dirty="0"/>
              <a:t>?</a:t>
            </a:r>
          </a:p>
          <a:p>
            <a:pPr marL="342900" indent="-342900">
              <a:buFontTx/>
              <a:buChar char="-"/>
            </a:pPr>
            <a:r>
              <a:rPr lang="es-MX" sz="2500" dirty="0"/>
              <a:t>Can </a:t>
            </a:r>
            <a:r>
              <a:rPr lang="es-MX" sz="2500" dirty="0" err="1"/>
              <a:t>statements</a:t>
            </a:r>
            <a:r>
              <a:rPr lang="es-MX" sz="2500" dirty="0"/>
              <a:t> </a:t>
            </a:r>
            <a:r>
              <a:rPr lang="es-MX" sz="2500" dirty="0" err="1"/>
              <a:t>provide</a:t>
            </a:r>
            <a:r>
              <a:rPr lang="es-MX" sz="2500" dirty="0"/>
              <a:t> data </a:t>
            </a:r>
            <a:r>
              <a:rPr lang="es-MX" sz="2500" dirty="0" err="1"/>
              <a:t>not</a:t>
            </a:r>
            <a:r>
              <a:rPr lang="es-MX" sz="2500" dirty="0"/>
              <a:t> </a:t>
            </a:r>
            <a:r>
              <a:rPr lang="es-MX" sz="2500" dirty="0" err="1"/>
              <a:t>only</a:t>
            </a:r>
            <a:r>
              <a:rPr lang="es-MX" sz="2500" dirty="0"/>
              <a:t> </a:t>
            </a:r>
            <a:r>
              <a:rPr lang="es-MX" sz="2500" dirty="0" err="1"/>
              <a:t>of</a:t>
            </a:r>
            <a:r>
              <a:rPr lang="es-MX" sz="2500" dirty="0"/>
              <a:t> </a:t>
            </a:r>
            <a:r>
              <a:rPr lang="es-MX" sz="2500" dirty="0" err="1"/>
              <a:t>present</a:t>
            </a:r>
            <a:r>
              <a:rPr lang="es-MX" sz="2500" dirty="0"/>
              <a:t>, </a:t>
            </a:r>
            <a:r>
              <a:rPr lang="es-MX" sz="2500" dirty="0" err="1"/>
              <a:t>but</a:t>
            </a:r>
            <a:r>
              <a:rPr lang="es-MX" sz="2500" dirty="0"/>
              <a:t> </a:t>
            </a:r>
            <a:r>
              <a:rPr lang="es-MX" sz="2500" dirty="0" err="1"/>
              <a:t>also</a:t>
            </a:r>
            <a:r>
              <a:rPr lang="es-MX" sz="2500" dirty="0"/>
              <a:t> </a:t>
            </a:r>
            <a:r>
              <a:rPr lang="es-MX" sz="2500" dirty="0" err="1"/>
              <a:t>future</a:t>
            </a:r>
            <a:r>
              <a:rPr lang="es-MX" sz="2500" dirty="0"/>
              <a:t> </a:t>
            </a:r>
            <a:r>
              <a:rPr lang="es-MX" sz="2500" dirty="0" err="1"/>
              <a:t>rates</a:t>
            </a:r>
            <a:r>
              <a:rPr lang="es-MX" sz="2500" dirty="0"/>
              <a:t>?</a:t>
            </a:r>
          </a:p>
          <a:p>
            <a:endParaRPr lang="es-MX" sz="2500" dirty="0"/>
          </a:p>
          <a:p>
            <a:r>
              <a:rPr lang="es-MX" sz="2500" dirty="0"/>
              <a:t>…</a:t>
            </a:r>
            <a:r>
              <a:rPr lang="es-MX" sz="2500" dirty="0" err="1"/>
              <a:t>Apparently</a:t>
            </a:r>
            <a:r>
              <a:rPr lang="es-MX" sz="2500" dirty="0"/>
              <a:t> </a:t>
            </a:r>
            <a:r>
              <a:rPr lang="es-MX" sz="2500" dirty="0" err="1"/>
              <a:t>they</a:t>
            </a:r>
            <a:r>
              <a:rPr lang="es-MX" sz="2500" dirty="0"/>
              <a:t> can!</a:t>
            </a:r>
          </a:p>
          <a:p>
            <a:pPr marL="342900" indent="-342900">
              <a:buFontTx/>
              <a:buChar char="-"/>
            </a:pPr>
            <a:endParaRPr lang="es-MX" sz="2500" dirty="0"/>
          </a:p>
          <a:p>
            <a:pPr marL="342900" indent="-342900">
              <a:buFontTx/>
              <a:buChar char="-"/>
            </a:pPr>
            <a:endParaRPr lang="es-MX" sz="25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A99660F-8EF7-452C-A2D3-36BA5EEE8016}"/>
              </a:ext>
            </a:extLst>
          </p:cNvPr>
          <p:cNvSpPr txBox="1">
            <a:spLocks/>
          </p:cNvSpPr>
          <p:nvPr/>
        </p:nvSpPr>
        <p:spPr>
          <a:xfrm>
            <a:off x="838200" y="34134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/>
              <a:t>Why</a:t>
            </a:r>
            <a:r>
              <a:rPr lang="es-MX" dirty="0"/>
              <a:t> </a:t>
            </a:r>
            <a:r>
              <a:rPr lang="es-MX" dirty="0" err="1"/>
              <a:t>should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care</a:t>
            </a:r>
            <a:r>
              <a:rPr lang="es-MX" dirty="0"/>
              <a:t>?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1A045AA-348E-4715-90AF-501E544D63BB}"/>
              </a:ext>
            </a:extLst>
          </p:cNvPr>
          <p:cNvSpPr txBox="1">
            <a:spLocks/>
          </p:cNvSpPr>
          <p:nvPr/>
        </p:nvSpPr>
        <p:spPr>
          <a:xfrm>
            <a:off x="838200" y="4851243"/>
            <a:ext cx="10515600" cy="222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es-MX" sz="2500" dirty="0" err="1"/>
              <a:t>Inflation</a:t>
            </a:r>
            <a:r>
              <a:rPr lang="es-MX" sz="2500" dirty="0"/>
              <a:t> is a </a:t>
            </a:r>
            <a:r>
              <a:rPr lang="es-MX" sz="2500" dirty="0" err="1"/>
              <a:t>regressive</a:t>
            </a:r>
            <a:r>
              <a:rPr lang="es-MX" sz="2500" dirty="0"/>
              <a:t> </a:t>
            </a:r>
            <a:r>
              <a:rPr lang="es-MX" sz="2500" dirty="0" err="1"/>
              <a:t>tax</a:t>
            </a:r>
            <a:r>
              <a:rPr lang="es-MX" sz="2500" dirty="0"/>
              <a:t>, and can </a:t>
            </a:r>
            <a:r>
              <a:rPr lang="es-MX" sz="2500" dirty="0" err="1"/>
              <a:t>have</a:t>
            </a:r>
            <a:r>
              <a:rPr lang="es-MX" sz="2500" dirty="0"/>
              <a:t> </a:t>
            </a:r>
            <a:r>
              <a:rPr lang="es-MX" sz="2500" dirty="0" err="1"/>
              <a:t>damaging</a:t>
            </a:r>
            <a:r>
              <a:rPr lang="es-MX" sz="2500" dirty="0"/>
              <a:t> </a:t>
            </a:r>
            <a:r>
              <a:rPr lang="es-MX" sz="2500" dirty="0" err="1"/>
              <a:t>consequences</a:t>
            </a:r>
            <a:endParaRPr lang="es-MX" sz="2500" dirty="0"/>
          </a:p>
          <a:p>
            <a:pPr marL="342900" indent="-342900">
              <a:buFontTx/>
              <a:buChar char="-"/>
            </a:pPr>
            <a:r>
              <a:rPr lang="es-MX" sz="2500" dirty="0" err="1"/>
              <a:t>Efficient</a:t>
            </a:r>
            <a:r>
              <a:rPr lang="es-MX" sz="2500" dirty="0"/>
              <a:t> </a:t>
            </a:r>
            <a:r>
              <a:rPr lang="es-MX" sz="2500" dirty="0" err="1"/>
              <a:t>communication</a:t>
            </a:r>
            <a:r>
              <a:rPr lang="es-MX" sz="2500" dirty="0"/>
              <a:t> </a:t>
            </a:r>
            <a:r>
              <a:rPr lang="es-MX" sz="2500" dirty="0" err="1"/>
              <a:t>helps</a:t>
            </a:r>
            <a:r>
              <a:rPr lang="es-MX" sz="2500" dirty="0"/>
              <a:t> </a:t>
            </a:r>
            <a:r>
              <a:rPr lang="es-MX" sz="2500" dirty="0" err="1"/>
              <a:t>CBs</a:t>
            </a:r>
            <a:r>
              <a:rPr lang="es-MX" sz="2500" dirty="0"/>
              <a:t> </a:t>
            </a:r>
            <a:r>
              <a:rPr lang="es-MX" sz="2500" dirty="0" err="1"/>
              <a:t>keep</a:t>
            </a:r>
            <a:r>
              <a:rPr lang="es-MX" sz="2500" dirty="0"/>
              <a:t> </a:t>
            </a:r>
            <a:r>
              <a:rPr lang="es-MX" sz="2500" dirty="0" err="1"/>
              <a:t>inflation</a:t>
            </a:r>
            <a:r>
              <a:rPr lang="es-MX" sz="2500" dirty="0"/>
              <a:t> </a:t>
            </a:r>
            <a:r>
              <a:rPr lang="es-MX" sz="2500" dirty="0" err="1"/>
              <a:t>expectations</a:t>
            </a:r>
            <a:r>
              <a:rPr lang="es-MX" sz="2500" dirty="0"/>
              <a:t> </a:t>
            </a:r>
            <a:r>
              <a:rPr lang="es-MX" sz="2500" dirty="0" err="1"/>
              <a:t>of</a:t>
            </a:r>
            <a:r>
              <a:rPr lang="es-MX" sz="2500" dirty="0"/>
              <a:t> </a:t>
            </a:r>
            <a:r>
              <a:rPr lang="es-MX" sz="2500" dirty="0" err="1"/>
              <a:t>check</a:t>
            </a:r>
            <a:endParaRPr lang="es-MX" sz="2500" dirty="0"/>
          </a:p>
          <a:p>
            <a:pPr marL="342900" indent="-342900">
              <a:buFontTx/>
              <a:buChar char="-"/>
            </a:pPr>
            <a:r>
              <a:rPr lang="es-MX" sz="2500" dirty="0" err="1"/>
              <a:t>This</a:t>
            </a:r>
            <a:r>
              <a:rPr lang="es-MX" sz="2500" dirty="0"/>
              <a:t> </a:t>
            </a:r>
            <a:r>
              <a:rPr lang="es-MX" sz="2500" dirty="0" err="1"/>
              <a:t>also</a:t>
            </a:r>
            <a:r>
              <a:rPr lang="es-MX" sz="2500" dirty="0"/>
              <a:t> </a:t>
            </a:r>
            <a:r>
              <a:rPr lang="es-MX" sz="2500" dirty="0" err="1"/>
              <a:t>allows</a:t>
            </a:r>
            <a:r>
              <a:rPr lang="es-MX" sz="2500" dirty="0"/>
              <a:t> </a:t>
            </a:r>
            <a:r>
              <a:rPr lang="es-MX" sz="2500" dirty="0" err="1"/>
              <a:t>economic</a:t>
            </a:r>
            <a:r>
              <a:rPr lang="es-MX" sz="2500" dirty="0"/>
              <a:t> </a:t>
            </a:r>
            <a:r>
              <a:rPr lang="es-MX" sz="2500" dirty="0" err="1"/>
              <a:t>agents</a:t>
            </a:r>
            <a:r>
              <a:rPr lang="es-MX" sz="2500" dirty="0"/>
              <a:t> </a:t>
            </a:r>
            <a:r>
              <a:rPr lang="es-MX" sz="2500" dirty="0" err="1"/>
              <a:t>to</a:t>
            </a:r>
            <a:r>
              <a:rPr lang="es-MX" sz="2500" dirty="0"/>
              <a:t> </a:t>
            </a:r>
            <a:r>
              <a:rPr lang="es-MX" sz="2500" dirty="0" err="1"/>
              <a:t>take</a:t>
            </a:r>
            <a:r>
              <a:rPr lang="es-MX" sz="2500" dirty="0"/>
              <a:t> </a:t>
            </a:r>
            <a:r>
              <a:rPr lang="es-MX" sz="2500" dirty="0" err="1"/>
              <a:t>better</a:t>
            </a:r>
            <a:r>
              <a:rPr lang="es-MX" sz="2500" dirty="0"/>
              <a:t> </a:t>
            </a:r>
            <a:r>
              <a:rPr lang="es-MX" sz="2500" dirty="0" err="1"/>
              <a:t>decisions</a:t>
            </a:r>
            <a:endParaRPr lang="es-MX" sz="2500" dirty="0"/>
          </a:p>
          <a:p>
            <a:pPr marL="342900" indent="-342900">
              <a:buFontTx/>
              <a:buChar char="-"/>
            </a:pPr>
            <a:endParaRPr lang="es-MX" sz="2500" dirty="0"/>
          </a:p>
        </p:txBody>
      </p:sp>
    </p:spTree>
    <p:extLst>
      <p:ext uri="{BB962C8B-B14F-4D97-AF65-F5344CB8AC3E}">
        <p14:creationId xmlns:p14="http://schemas.microsoft.com/office/powerpoint/2010/main" val="151239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953A3-91E7-4299-A5E5-B186CAB6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78" y="3158801"/>
            <a:ext cx="10515600" cy="2067357"/>
          </a:xfrm>
        </p:spPr>
        <p:txBody>
          <a:bodyPr>
            <a:normAutofit fontScale="90000"/>
          </a:bodyPr>
          <a:lstStyle/>
          <a:p>
            <a:r>
              <a:rPr lang="es-MX" sz="4900" dirty="0"/>
              <a:t>Data </a:t>
            </a:r>
            <a:r>
              <a:rPr lang="es-MX" sz="4900" dirty="0" err="1"/>
              <a:t>needs</a:t>
            </a:r>
            <a:br>
              <a:rPr lang="es-MX" dirty="0"/>
            </a:br>
            <a:br>
              <a:rPr lang="es-MX" dirty="0"/>
            </a:br>
            <a:r>
              <a:rPr lang="es-MX" sz="4000" dirty="0" err="1"/>
              <a:t>To</a:t>
            </a:r>
            <a:r>
              <a:rPr lang="es-MX" sz="4000" dirty="0"/>
              <a:t> </a:t>
            </a:r>
            <a:r>
              <a:rPr lang="es-MX" sz="4000" dirty="0" err="1"/>
              <a:t>undertake</a:t>
            </a:r>
            <a:r>
              <a:rPr lang="es-MX" sz="4000" dirty="0"/>
              <a:t> </a:t>
            </a:r>
            <a:r>
              <a:rPr lang="es-MX" sz="4000" dirty="0" err="1"/>
              <a:t>this</a:t>
            </a:r>
            <a:r>
              <a:rPr lang="es-MX" sz="4000" dirty="0"/>
              <a:t> </a:t>
            </a:r>
            <a:r>
              <a:rPr lang="es-MX" sz="4000" dirty="0" err="1"/>
              <a:t>task</a:t>
            </a:r>
            <a:r>
              <a:rPr lang="es-MX" sz="4000" dirty="0"/>
              <a:t> </a:t>
            </a:r>
            <a:r>
              <a:rPr lang="es-MX" sz="4000" dirty="0" err="1"/>
              <a:t>we</a:t>
            </a:r>
            <a:r>
              <a:rPr lang="es-MX" sz="4000" dirty="0"/>
              <a:t> </a:t>
            </a:r>
            <a:r>
              <a:rPr lang="es-MX" sz="4000" dirty="0" err="1"/>
              <a:t>need</a:t>
            </a:r>
            <a:r>
              <a:rPr lang="es-MX" sz="4000" dirty="0"/>
              <a:t> a </a:t>
            </a:r>
            <a:r>
              <a:rPr lang="es-MX" sz="4000" dirty="0" err="1"/>
              <a:t>small</a:t>
            </a:r>
            <a:r>
              <a:rPr lang="es-MX" sz="4000" dirty="0"/>
              <a:t> set </a:t>
            </a:r>
            <a:r>
              <a:rPr lang="es-MX" sz="4000" dirty="0" err="1"/>
              <a:t>of</a:t>
            </a:r>
            <a:r>
              <a:rPr lang="es-MX" sz="4000" dirty="0"/>
              <a:t> </a:t>
            </a:r>
            <a:r>
              <a:rPr lang="es-MX" sz="4000" dirty="0" err="1"/>
              <a:t>things</a:t>
            </a:r>
            <a:r>
              <a:rPr lang="es-MX" sz="4000" dirty="0"/>
              <a:t>: </a:t>
            </a:r>
            <a:br>
              <a:rPr lang="es-MX" sz="3000" dirty="0"/>
            </a:br>
            <a:br>
              <a:rPr lang="es-MX" sz="3000" dirty="0"/>
            </a:br>
            <a:r>
              <a:rPr lang="es-MX" sz="3000" dirty="0"/>
              <a:t>- Access </a:t>
            </a:r>
            <a:r>
              <a:rPr lang="es-MX" sz="3000" dirty="0" err="1"/>
              <a:t>to</a:t>
            </a:r>
            <a:r>
              <a:rPr lang="es-MX" sz="3000" dirty="0"/>
              <a:t> </a:t>
            </a:r>
            <a:r>
              <a:rPr lang="es-MX" sz="3000" dirty="0" err="1"/>
              <a:t>Mexico</a:t>
            </a:r>
            <a:r>
              <a:rPr lang="es-MX" sz="3000" dirty="0"/>
              <a:t> central </a:t>
            </a:r>
            <a:r>
              <a:rPr lang="es-MX" sz="3000" dirty="0" err="1"/>
              <a:t>bank’s</a:t>
            </a:r>
            <a:r>
              <a:rPr lang="es-MX" sz="3000" dirty="0"/>
              <a:t> (Banxico) </a:t>
            </a:r>
            <a:r>
              <a:rPr lang="es-MX" sz="3000" dirty="0" err="1"/>
              <a:t>statements</a:t>
            </a:r>
            <a:br>
              <a:rPr lang="es-MX" sz="3000" dirty="0"/>
            </a:br>
            <a:r>
              <a:rPr lang="es-MX" sz="3000" dirty="0"/>
              <a:t>- Data </a:t>
            </a:r>
            <a:r>
              <a:rPr lang="es-MX" sz="3000" dirty="0" err="1"/>
              <a:t>on</a:t>
            </a:r>
            <a:r>
              <a:rPr lang="es-MX" sz="3000" dirty="0"/>
              <a:t> </a:t>
            </a:r>
            <a:r>
              <a:rPr lang="es-MX" sz="3000" dirty="0" err="1"/>
              <a:t>interest</a:t>
            </a:r>
            <a:r>
              <a:rPr lang="es-MX" sz="3000" dirty="0"/>
              <a:t> </a:t>
            </a:r>
            <a:r>
              <a:rPr lang="es-MX" sz="3000" dirty="0" err="1"/>
              <a:t>rates</a:t>
            </a:r>
            <a:r>
              <a:rPr lang="es-MX" sz="3000" dirty="0"/>
              <a:t> and </a:t>
            </a:r>
            <a:r>
              <a:rPr lang="es-MX" sz="3000" dirty="0" err="1"/>
              <a:t>foreign</a:t>
            </a:r>
            <a:r>
              <a:rPr lang="es-MX" sz="3000" dirty="0"/>
              <a:t> </a:t>
            </a:r>
            <a:r>
              <a:rPr lang="es-MX" sz="3000" dirty="0" err="1"/>
              <a:t>exchange</a:t>
            </a:r>
            <a:r>
              <a:rPr lang="es-MX" sz="3000" dirty="0"/>
              <a:t> (peso)</a:t>
            </a:r>
            <a:br>
              <a:rPr lang="es-MX" sz="3000" dirty="0"/>
            </a:br>
            <a:br>
              <a:rPr lang="es-MX" sz="3000" dirty="0"/>
            </a:br>
            <a:r>
              <a:rPr lang="es-MX" sz="4000" dirty="0"/>
              <a:t>Are </a:t>
            </a:r>
            <a:r>
              <a:rPr lang="es-MX" sz="4000" dirty="0" err="1"/>
              <a:t>these</a:t>
            </a:r>
            <a:r>
              <a:rPr lang="es-MX" sz="4000" dirty="0"/>
              <a:t> </a:t>
            </a:r>
            <a:r>
              <a:rPr lang="es-MX" sz="4000" dirty="0" err="1"/>
              <a:t>readily</a:t>
            </a:r>
            <a:r>
              <a:rPr lang="es-MX" sz="4000" dirty="0"/>
              <a:t> </a:t>
            </a:r>
            <a:r>
              <a:rPr lang="es-MX" sz="4000" dirty="0" err="1"/>
              <a:t>available</a:t>
            </a:r>
            <a:r>
              <a:rPr lang="es-MX" sz="4000" dirty="0"/>
              <a:t>?</a:t>
            </a:r>
            <a:br>
              <a:rPr lang="es-MX" sz="4000" dirty="0"/>
            </a:br>
            <a:br>
              <a:rPr lang="es-MX" sz="3000" dirty="0"/>
            </a:br>
            <a:r>
              <a:rPr lang="es-MX" sz="3000" dirty="0"/>
              <a:t>- </a:t>
            </a:r>
            <a:r>
              <a:rPr lang="es-MX" sz="3000" dirty="0" err="1"/>
              <a:t>Statements</a:t>
            </a:r>
            <a:r>
              <a:rPr lang="es-MX" sz="3000" dirty="0"/>
              <a:t> are </a:t>
            </a:r>
            <a:r>
              <a:rPr lang="es-MX" sz="3000" dirty="0" err="1"/>
              <a:t>available</a:t>
            </a:r>
            <a:r>
              <a:rPr lang="es-MX" sz="3000" dirty="0"/>
              <a:t> in </a:t>
            </a:r>
            <a:r>
              <a:rPr lang="es-MX" sz="3000" dirty="0" err="1"/>
              <a:t>Banxico’s</a:t>
            </a:r>
            <a:r>
              <a:rPr lang="es-MX" sz="3000" dirty="0"/>
              <a:t> </a:t>
            </a:r>
            <a:r>
              <a:rPr lang="es-MX" sz="3000" dirty="0" err="1"/>
              <a:t>website</a:t>
            </a:r>
            <a:r>
              <a:rPr lang="es-MX" sz="3000" dirty="0"/>
              <a:t>…</a:t>
            </a:r>
            <a:r>
              <a:rPr lang="es-MX" sz="3000" dirty="0" err="1"/>
              <a:t>but</a:t>
            </a:r>
            <a:r>
              <a:rPr lang="es-MX" sz="3000" dirty="0"/>
              <a:t> </a:t>
            </a:r>
            <a:r>
              <a:rPr lang="es-MX" sz="3000" dirty="0" err="1"/>
              <a:t>just</a:t>
            </a:r>
            <a:r>
              <a:rPr lang="es-MX" sz="3000" dirty="0"/>
              <a:t> in PDF!</a:t>
            </a:r>
            <a:br>
              <a:rPr lang="es-MX" sz="3000" dirty="0"/>
            </a:br>
            <a:r>
              <a:rPr lang="es-MX" sz="3000" dirty="0"/>
              <a:t>- Data, in </a:t>
            </a:r>
            <a:r>
              <a:rPr lang="es-MX" sz="3000" dirty="0" err="1"/>
              <a:t>contrast</a:t>
            </a:r>
            <a:r>
              <a:rPr lang="es-MX" sz="3000" dirty="0"/>
              <a:t>, are </a:t>
            </a:r>
            <a:r>
              <a:rPr lang="es-MX" sz="3000" dirty="0" err="1"/>
              <a:t>provided</a:t>
            </a:r>
            <a:r>
              <a:rPr lang="es-MX" sz="3000" dirty="0"/>
              <a:t> </a:t>
            </a:r>
            <a:r>
              <a:rPr lang="es-MX" sz="3000" dirty="0" err="1"/>
              <a:t>through</a:t>
            </a:r>
            <a:r>
              <a:rPr lang="es-MX" sz="3000" dirty="0"/>
              <a:t> </a:t>
            </a:r>
            <a:r>
              <a:rPr lang="es-MX" sz="3000" dirty="0" err="1"/>
              <a:t>Banxico’s</a:t>
            </a:r>
            <a:r>
              <a:rPr lang="es-MX" sz="3000" dirty="0"/>
              <a:t> free API </a:t>
            </a:r>
            <a:br>
              <a:rPr lang="es-MX" sz="3000" dirty="0"/>
            </a:br>
            <a:br>
              <a:rPr lang="es-MX" dirty="0"/>
            </a:b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143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B92EE-4320-4F8E-A967-721FCF31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We need to get from this…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34A8A0-EDED-4BC3-972B-B349DE3E6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17" y="1300480"/>
            <a:ext cx="782952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1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953A3-91E7-4299-A5E5-B186CAB6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06"/>
            <a:ext cx="10515600" cy="1325563"/>
          </a:xfrm>
        </p:spPr>
        <p:txBody>
          <a:bodyPr/>
          <a:lstStyle/>
          <a:p>
            <a:r>
              <a:rPr lang="es-MX"/>
              <a:t>…to this… 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25525B-0C81-42A7-8A69-B3ED9A24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56" y="1242874"/>
            <a:ext cx="10311469" cy="543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1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953A3-91E7-4299-A5E5-B186CAB6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…and </a:t>
            </a:r>
            <a:r>
              <a:rPr lang="es-MX" dirty="0" err="1"/>
              <a:t>this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FA0BA5A-E13D-4E0F-8E9B-FD2B5B8E2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1483911"/>
            <a:ext cx="11043920" cy="429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8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953A3-91E7-4299-A5E5-B186CAB6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Also</a:t>
            </a:r>
            <a:r>
              <a:rPr lang="es-MX" dirty="0"/>
              <a:t>, </a:t>
            </a:r>
            <a:r>
              <a:rPr lang="es-MX" dirty="0" err="1"/>
              <a:t>we</a:t>
            </a:r>
            <a:r>
              <a:rPr lang="es-MX" dirty="0"/>
              <a:t> lean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Banxico’s</a:t>
            </a:r>
            <a:r>
              <a:rPr lang="es-MX" dirty="0"/>
              <a:t> API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build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following</a:t>
            </a:r>
            <a:r>
              <a:rPr lang="es-MX" dirty="0"/>
              <a:t>…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959F8F-9DEC-4CEE-A334-34D3D7CAA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920875"/>
            <a:ext cx="112776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0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953A3-91E7-4299-A5E5-B186CAB6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Finally</a:t>
            </a:r>
            <a:r>
              <a:rPr lang="es-MX" dirty="0"/>
              <a:t>…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merge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two</a:t>
            </a:r>
            <a:r>
              <a:rPr lang="es-MX" dirty="0"/>
              <a:t> and </a:t>
            </a:r>
            <a:r>
              <a:rPr lang="es-MX" dirty="0" err="1"/>
              <a:t>obtain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2BFBD0-EEDD-4413-8C19-0E7AA0084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690688"/>
            <a:ext cx="109061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6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953A3-91E7-4299-A5E5-B186CAB6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14014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should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be </a:t>
            </a:r>
            <a:r>
              <a:rPr lang="es-MX" dirty="0" err="1"/>
              <a:t>looking</a:t>
            </a:r>
            <a:r>
              <a:rPr lang="es-MX" dirty="0"/>
              <a:t> at, FX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rates</a:t>
            </a:r>
            <a:r>
              <a:rPr lang="es-MX" dirty="0"/>
              <a:t>?</a:t>
            </a:r>
            <a:br>
              <a:rPr lang="es-MX" dirty="0"/>
            </a:br>
            <a:br>
              <a:rPr lang="es-MX" dirty="0"/>
            </a:br>
            <a:r>
              <a:rPr lang="es-MX" dirty="0"/>
              <a:t>- </a:t>
            </a:r>
            <a:r>
              <a:rPr lang="es-MX" sz="3000" dirty="0"/>
              <a:t>FX can </a:t>
            </a:r>
            <a:r>
              <a:rPr lang="es-MX" sz="3000" dirty="0" err="1"/>
              <a:t>respond</a:t>
            </a:r>
            <a:r>
              <a:rPr lang="es-MX" sz="3000" dirty="0"/>
              <a:t> </a:t>
            </a:r>
            <a:r>
              <a:rPr lang="es-MX" sz="3000" dirty="0" err="1"/>
              <a:t>to</a:t>
            </a:r>
            <a:r>
              <a:rPr lang="es-MX" sz="3000" dirty="0"/>
              <a:t> </a:t>
            </a:r>
            <a:r>
              <a:rPr lang="es-MX" sz="3000" dirty="0" err="1"/>
              <a:t>much</a:t>
            </a:r>
            <a:r>
              <a:rPr lang="es-MX" sz="3000" dirty="0"/>
              <a:t> more global </a:t>
            </a:r>
            <a:r>
              <a:rPr lang="es-MX" sz="3000" dirty="0" err="1"/>
              <a:t>factors</a:t>
            </a:r>
            <a:r>
              <a:rPr lang="es-MX" sz="3000" dirty="0"/>
              <a:t> </a:t>
            </a:r>
            <a:r>
              <a:rPr lang="es-MX" sz="3000" dirty="0" err="1"/>
              <a:t>than</a:t>
            </a:r>
            <a:r>
              <a:rPr lang="es-MX" sz="3000" dirty="0"/>
              <a:t> </a:t>
            </a:r>
            <a:r>
              <a:rPr lang="es-MX" sz="3000" dirty="0" err="1"/>
              <a:t>rates</a:t>
            </a:r>
            <a:br>
              <a:rPr lang="es-MX" sz="3000" dirty="0"/>
            </a:br>
            <a:r>
              <a:rPr lang="es-MX" sz="3000" dirty="0"/>
              <a:t>- </a:t>
            </a:r>
            <a:r>
              <a:rPr lang="es-MX" sz="3000" dirty="0" err="1"/>
              <a:t>It</a:t>
            </a:r>
            <a:r>
              <a:rPr lang="es-MX" sz="3000" dirty="0"/>
              <a:t> can </a:t>
            </a:r>
            <a:r>
              <a:rPr lang="es-MX" sz="3000" dirty="0" err="1"/>
              <a:t>also</a:t>
            </a:r>
            <a:r>
              <a:rPr lang="es-MX" sz="3000" dirty="0"/>
              <a:t> </a:t>
            </a:r>
            <a:r>
              <a:rPr lang="es-MX" sz="3000" dirty="0" err="1"/>
              <a:t>have</a:t>
            </a:r>
            <a:r>
              <a:rPr lang="es-MX" sz="3000" dirty="0"/>
              <a:t> </a:t>
            </a:r>
            <a:r>
              <a:rPr lang="es-MX" sz="3000" dirty="0" err="1"/>
              <a:t>different</a:t>
            </a:r>
            <a:r>
              <a:rPr lang="es-MX" sz="3000" dirty="0"/>
              <a:t> </a:t>
            </a:r>
            <a:r>
              <a:rPr lang="es-MX" sz="3000" dirty="0" err="1"/>
              <a:t>contradicting</a:t>
            </a:r>
            <a:r>
              <a:rPr lang="es-MX" sz="3000" dirty="0"/>
              <a:t> </a:t>
            </a:r>
            <a:r>
              <a:rPr lang="es-MX" sz="3000" dirty="0" err="1"/>
              <a:t>behavior</a:t>
            </a:r>
            <a:r>
              <a:rPr lang="es-MX" sz="3000" dirty="0"/>
              <a:t>:</a:t>
            </a:r>
            <a:br>
              <a:rPr lang="es-MX" sz="3000" dirty="0"/>
            </a:br>
            <a:r>
              <a:rPr lang="es-MX" sz="3000" dirty="0"/>
              <a:t>- A </a:t>
            </a:r>
            <a:r>
              <a:rPr lang="es-MX" sz="3000" dirty="0" err="1"/>
              <a:t>depreciated</a:t>
            </a:r>
            <a:r>
              <a:rPr lang="es-MX" sz="3000" dirty="0"/>
              <a:t> FX can lead </a:t>
            </a:r>
            <a:r>
              <a:rPr lang="es-MX" sz="3000" dirty="0" err="1"/>
              <a:t>to</a:t>
            </a:r>
            <a:r>
              <a:rPr lang="es-MX" sz="3000" dirty="0"/>
              <a:t> </a:t>
            </a:r>
            <a:r>
              <a:rPr lang="es-MX" sz="3000" dirty="0" err="1"/>
              <a:t>higher</a:t>
            </a:r>
            <a:r>
              <a:rPr lang="es-MX" sz="3000" dirty="0"/>
              <a:t> </a:t>
            </a:r>
            <a:r>
              <a:rPr lang="es-MX" sz="3000" dirty="0" err="1"/>
              <a:t>rates</a:t>
            </a:r>
            <a:r>
              <a:rPr lang="es-MX" sz="3000" dirty="0"/>
              <a:t>…</a:t>
            </a:r>
            <a:br>
              <a:rPr lang="es-MX" sz="3000" dirty="0"/>
            </a:br>
            <a:r>
              <a:rPr lang="es-MX" sz="3000" dirty="0"/>
              <a:t>…</a:t>
            </a:r>
            <a:r>
              <a:rPr lang="es-MX" sz="3000" dirty="0" err="1"/>
              <a:t>while</a:t>
            </a:r>
            <a:r>
              <a:rPr lang="es-MX" sz="3000" dirty="0"/>
              <a:t> </a:t>
            </a:r>
            <a:r>
              <a:rPr lang="es-MX" sz="3000" dirty="0" err="1"/>
              <a:t>higher</a:t>
            </a:r>
            <a:r>
              <a:rPr lang="es-MX" sz="3000" dirty="0"/>
              <a:t> </a:t>
            </a:r>
            <a:r>
              <a:rPr lang="es-MX" sz="3000" dirty="0" err="1"/>
              <a:t>rates</a:t>
            </a:r>
            <a:r>
              <a:rPr lang="es-MX" sz="3000" dirty="0"/>
              <a:t> can lead </a:t>
            </a:r>
            <a:r>
              <a:rPr lang="es-MX" sz="3000" dirty="0" err="1"/>
              <a:t>to</a:t>
            </a:r>
            <a:r>
              <a:rPr lang="es-MX" sz="3000" dirty="0"/>
              <a:t> </a:t>
            </a:r>
            <a:r>
              <a:rPr lang="es-MX" sz="3000" dirty="0" err="1"/>
              <a:t>an</a:t>
            </a:r>
            <a:r>
              <a:rPr lang="es-MX" sz="3000" dirty="0"/>
              <a:t> </a:t>
            </a:r>
            <a:r>
              <a:rPr lang="es-MX" sz="3000" dirty="0" err="1"/>
              <a:t>appreciated</a:t>
            </a:r>
            <a:r>
              <a:rPr lang="es-MX" sz="3000" dirty="0"/>
              <a:t> FX</a:t>
            </a:r>
            <a:br>
              <a:rPr lang="es-MX" sz="3000" dirty="0"/>
            </a:br>
            <a:r>
              <a:rPr lang="es-MX" sz="3000" dirty="0"/>
              <a:t>- </a:t>
            </a:r>
            <a:r>
              <a:rPr lang="es-MX" sz="3000" dirty="0" err="1"/>
              <a:t>This</a:t>
            </a:r>
            <a:r>
              <a:rPr lang="es-MX" sz="3000" dirty="0"/>
              <a:t> </a:t>
            </a:r>
            <a:r>
              <a:rPr lang="es-MX" sz="3000" dirty="0" err="1"/>
              <a:t>makes</a:t>
            </a:r>
            <a:r>
              <a:rPr lang="es-MX" sz="3000" dirty="0"/>
              <a:t> </a:t>
            </a:r>
            <a:r>
              <a:rPr lang="es-MX" sz="3000" dirty="0" err="1"/>
              <a:t>it</a:t>
            </a:r>
            <a:r>
              <a:rPr lang="es-MX" sz="3000" dirty="0"/>
              <a:t> a </a:t>
            </a:r>
            <a:r>
              <a:rPr lang="es-MX" sz="3000" dirty="0" err="1"/>
              <a:t>less</a:t>
            </a:r>
            <a:r>
              <a:rPr lang="es-MX" sz="3000" dirty="0"/>
              <a:t> </a:t>
            </a:r>
            <a:r>
              <a:rPr lang="es-MX" sz="3000" dirty="0" err="1"/>
              <a:t>suitable</a:t>
            </a:r>
            <a:r>
              <a:rPr lang="es-MX" sz="3000" dirty="0"/>
              <a:t> </a:t>
            </a:r>
            <a:r>
              <a:rPr lang="es-MX" sz="3000" dirty="0" err="1"/>
              <a:t>candidate</a:t>
            </a:r>
            <a:r>
              <a:rPr lang="es-MX" sz="3000" dirty="0"/>
              <a:t> </a:t>
            </a:r>
            <a:r>
              <a:rPr lang="es-MX" sz="3000" dirty="0" err="1"/>
              <a:t>for</a:t>
            </a:r>
            <a:r>
              <a:rPr lang="es-MX" sz="3000" dirty="0"/>
              <a:t> </a:t>
            </a:r>
            <a:r>
              <a:rPr lang="es-MX" sz="3000" dirty="0" err="1"/>
              <a:t>our</a:t>
            </a:r>
            <a:r>
              <a:rPr lang="es-MX" sz="3000" dirty="0"/>
              <a:t> </a:t>
            </a:r>
            <a:r>
              <a:rPr lang="es-MX" sz="3000" dirty="0" err="1"/>
              <a:t>analysis</a:t>
            </a:r>
            <a:r>
              <a:rPr lang="es-MX" sz="3000" dirty="0"/>
              <a:t> </a:t>
            </a:r>
            <a:br>
              <a:rPr lang="es-MX" sz="3000" dirty="0"/>
            </a:b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1A6DF0-E56E-4204-AB0A-19AFA3369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" y="3524250"/>
            <a:ext cx="4857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90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519</Words>
  <Application>Microsoft Office PowerPoint</Application>
  <PresentationFormat>Panorámica</PresentationFormat>
  <Paragraphs>24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The efficiency of central bank communication</vt:lpstr>
      <vt:lpstr>Key questions:</vt:lpstr>
      <vt:lpstr>Data needs  To undertake this task we need a small set of things:   - Access to Mexico central bank’s (Banxico) statements - Data on interest rates and foreign exchange (peso)  Are these readily available?  - Statements are available in Banxico’s website…but just in PDF! - Data, in contrast, are provided through Banxico’s free API    </vt:lpstr>
      <vt:lpstr>We need to get from this…</vt:lpstr>
      <vt:lpstr>…to this… </vt:lpstr>
      <vt:lpstr>…and this</vt:lpstr>
      <vt:lpstr>Also, we lean on Banxico’s API to build the following…</vt:lpstr>
      <vt:lpstr>Finally…we merge the two and obtain</vt:lpstr>
      <vt:lpstr>What should we be looking at, FX or rates?  - FX can respond to much more global factors than rates - It can also have different contradicting behavior: - A depreciated FX can lead to higher rates… …while higher rates can lead to an appreciated FX - This makes it a less suitable candidate for our analysis  </vt:lpstr>
      <vt:lpstr>Word counting is helpful to predict rate level  - High (low) inflation is usually associated with higher (lower) rates - Strong (weak) economic growth is associated with higher (lower) rates - Central bank communication is consistent with this… </vt:lpstr>
      <vt:lpstr>Our aggregate indicator, however, needs more work…</vt:lpstr>
      <vt:lpstr>That said, the word counter not only helps predict current rates, but also future rates!</vt:lpstr>
      <vt:lpstr>Conclusions  - Inflation is damaging in many ways, not least by acting as a regressive tax   - An efficient central bank communication helps contain inflation  - A central bank that reacts predictably to economic data should be more efficient  - Data analytics provide tools to test such efficiency   - We find that analyzing words used in CBs statements help predict rates… …and not only current rates, but future rates too!  - This is important as efforts to communicate clearly seem to pay off… …at least if you know where to search for   - Correctly interpreting a CB’s communication can help improve the economy’s functioning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efficiency of central bank communication</dc:title>
  <dc:creator>Steven Palacio</dc:creator>
  <cp:lastModifiedBy>Steven Palacio</cp:lastModifiedBy>
  <cp:revision>17</cp:revision>
  <dcterms:created xsi:type="dcterms:W3CDTF">2020-02-04T04:20:13Z</dcterms:created>
  <dcterms:modified xsi:type="dcterms:W3CDTF">2020-02-04T08:34:46Z</dcterms:modified>
</cp:coreProperties>
</file>