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26" y="1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762D2-16F8-476B-9B81-2147770D2EE4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54179-00D9-41C1-9C37-F1EEA262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2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54179-00D9-41C1-9C37-F1EEA262FD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54179-00D9-41C1-9C37-F1EEA262FD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36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6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74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98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142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90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236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44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9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44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494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0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7848FB04-1C7C-414F-BE18-01CEEBD0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7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P0361R1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Invoking Algorithms </a:t>
            </a:r>
            <a:r>
              <a:rPr lang="en-US" b="1" dirty="0" smtClean="0"/>
              <a:t>Asynchronously</a:t>
            </a:r>
          </a:p>
          <a:p>
            <a:endParaRPr lang="en-US" b="1" dirty="0"/>
          </a:p>
          <a:p>
            <a:r>
              <a:rPr lang="en-US" dirty="0"/>
              <a:t>Hartmut </a:t>
            </a:r>
            <a:r>
              <a:rPr lang="en-US" dirty="0" smtClean="0"/>
              <a:t>Kaiser, </a:t>
            </a:r>
            <a:r>
              <a:rPr lang="en-US" dirty="0"/>
              <a:t>Thomas </a:t>
            </a:r>
            <a:r>
              <a:rPr lang="en-US" dirty="0" smtClean="0"/>
              <a:t>Heller, </a:t>
            </a:r>
            <a:r>
              <a:rPr lang="en-US" dirty="0"/>
              <a:t>Bryce </a:t>
            </a:r>
            <a:r>
              <a:rPr lang="en-US" dirty="0" err="1"/>
              <a:t>Adelstein</a:t>
            </a:r>
            <a:r>
              <a:rPr lang="en-US" dirty="0"/>
              <a:t> </a:t>
            </a:r>
            <a:r>
              <a:rPr lang="en-US" dirty="0" smtClean="0"/>
              <a:t>Lelbach, </a:t>
            </a:r>
            <a:br>
              <a:rPr lang="en-US" dirty="0" smtClean="0"/>
            </a:br>
            <a:r>
              <a:rPr lang="en-US" dirty="0" smtClean="0"/>
              <a:t>John Biddiscombe, </a:t>
            </a:r>
            <a:r>
              <a:rPr lang="en-US" dirty="0"/>
              <a:t>Michael Wong </a:t>
            </a:r>
          </a:p>
        </p:txBody>
      </p:sp>
    </p:spTree>
    <p:extLst>
      <p:ext uri="{BB962C8B-B14F-4D97-AF65-F5344CB8AC3E}">
        <p14:creationId xmlns:p14="http://schemas.microsoft.com/office/powerpoint/2010/main" val="12335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algorithms in C++17 are synchronous</a:t>
            </a:r>
          </a:p>
          <a:p>
            <a:pPr lvl="1"/>
            <a:r>
              <a:rPr lang="en-US" dirty="0" smtClean="0"/>
              <a:t>Fork/join, imposes implicit barrier</a:t>
            </a:r>
          </a:p>
          <a:p>
            <a:pPr lvl="1"/>
            <a:r>
              <a:rPr lang="en-US" dirty="0" smtClean="0"/>
              <a:t>Introduces implicit barrier impeding parallel efficiency</a:t>
            </a:r>
          </a:p>
          <a:p>
            <a:r>
              <a:rPr lang="en-US" dirty="0" smtClean="0"/>
              <a:t>No means of controlling when and how this barrier is imposed</a:t>
            </a:r>
          </a:p>
          <a:p>
            <a:endParaRPr lang="en-US" dirty="0"/>
          </a:p>
          <a:p>
            <a:r>
              <a:rPr lang="en-US" dirty="0" smtClean="0"/>
              <a:t>This paper introduces asynchronous algorithms</a:t>
            </a:r>
          </a:p>
          <a:p>
            <a:pPr lvl="1"/>
            <a:r>
              <a:rPr lang="en-US" dirty="0" smtClean="0"/>
              <a:t>Algorithms return a future </a:t>
            </a:r>
          </a:p>
          <a:p>
            <a:pPr lvl="1"/>
            <a:r>
              <a:rPr lang="en-US" dirty="0" smtClean="0"/>
              <a:t>Does not remove barrier, but allows to overlap the ‘tapering off’ with other work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48FB04-1C7C-414F-BE18-01CEEBD08D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863328" cy="1397124"/>
          </a:xfrm>
        </p:spPr>
        <p:txBody>
          <a:bodyPr/>
          <a:lstStyle/>
          <a:p>
            <a:r>
              <a:rPr lang="en-US" dirty="0" smtClean="0"/>
              <a:t>New Execution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10030969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Extensions: asynchronous execution policies</a:t>
            </a:r>
            <a:endParaRPr lang="en-US" dirty="0"/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6400800" algn="l"/>
              </a:tabLst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parallel_task_execution_policy</a:t>
            </a:r>
            <a:r>
              <a:rPr lang="en-US" dirty="0" smtClean="0"/>
              <a:t> (asynchronous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parallel_execution_policy</a:t>
            </a:r>
            <a:r>
              <a:rPr lang="en-US" dirty="0" smtClean="0"/>
              <a:t>), generated with 	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par(task)</a:t>
            </a:r>
          </a:p>
          <a:p>
            <a:pPr lvl="1">
              <a:tabLst>
                <a:tab pos="6400800" algn="l"/>
              </a:tabLst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equential_task_execution_policy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asynchronous </a:t>
            </a:r>
            <a:r>
              <a:rPr lang="en-US" dirty="0"/>
              <a:t>version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sequential_execution_policy</a:t>
            </a:r>
            <a:r>
              <a:rPr lang="en-US" dirty="0" smtClean="0"/>
              <a:t>), generated with 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parallel_unsequenced_task_execution_policy</a:t>
            </a:r>
            <a:r>
              <a:rPr lang="en-US" dirty="0" smtClean="0"/>
              <a:t> </a:t>
            </a:r>
            <a:r>
              <a:rPr lang="en-US" dirty="0"/>
              <a:t>(asynchronous version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parallel_unsequenced_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execution_policy</a:t>
            </a:r>
            <a:r>
              <a:rPr lang="en-US" dirty="0"/>
              <a:t>), generated </a:t>
            </a:r>
            <a:r>
              <a:rPr lang="en-US" dirty="0" smtClean="0"/>
              <a:t>with</a:t>
            </a:r>
            <a:r>
              <a:rPr lang="en-US" dirty="0"/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par_unseq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all cases the formerly synchronous functions return a future</a:t>
            </a:r>
            <a:r>
              <a:rPr lang="en-US" dirty="0" smtClean="0"/>
              <a:t>&lt;&gt; representing the overall result</a:t>
            </a:r>
            <a:endParaRPr lang="en-US" dirty="0" smtClean="0"/>
          </a:p>
          <a:p>
            <a:pPr lvl="1"/>
            <a:r>
              <a:rPr lang="en-US" dirty="0" smtClean="0"/>
              <a:t>Instruct the parallel construct to be executed asynchronously</a:t>
            </a:r>
          </a:p>
          <a:p>
            <a:pPr lvl="1"/>
            <a:r>
              <a:rPr lang="en-US" dirty="0" smtClean="0"/>
              <a:t>Allows integration with asynchronous control flow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::experimental::parallel::v1;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data = { ...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274320" lvl="1" indent="0">
              <a:buNone/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NEW: asynchronous, sequential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execution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::future&lt;void&gt; f1 = sort(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(task),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data.begin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 perform other work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f1.get(); // synchronize with the asynchronous sequential sort()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NEW: asynchronous execution, allow for parallelization of the algorithm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::future&lt;void&gt; f2 = sort(par(task),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data.begin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 perform other work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f2.get(); // synchronize with the asynchronous parallel sort()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NEW: asynchronous execution, allow for parallelization and vectorization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of the algorithm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::future&lt;void&gt; f3 = sort(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par_unseq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(task),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data.begin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 perform other work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f3.get(); // synchronize with the asynchronous parallel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vectorized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sort()</a:t>
            </a:r>
          </a:p>
          <a:p>
            <a:pPr marL="27432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48FB04-1C7C-414F-BE18-01CEEBD08D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6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Implementation experience in HPX</a:t>
            </a:r>
          </a:p>
          <a:p>
            <a:r>
              <a:rPr lang="en-US" dirty="0" smtClean="0"/>
              <a:t>Use experience for 2 years in large scientific applications</a:t>
            </a:r>
          </a:p>
          <a:p>
            <a:r>
              <a:rPr lang="en-US" dirty="0" smtClean="0"/>
              <a:t>Has shown to help improving parallel efficiency of applications by factor of 2</a:t>
            </a:r>
          </a:p>
          <a:p>
            <a:pPr lvl="1"/>
            <a:r>
              <a:rPr lang="en-US" dirty="0" smtClean="0"/>
              <a:t>Figure shows the utilization of cores in a time-step based stencil code, comparing synchronous and asynchronous operation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48FB04-1C7C-414F-BE18-01CEEBD08DC5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95" y="660829"/>
            <a:ext cx="6004355" cy="55363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916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separate overloads for asynchronous algorithms instead of new execution </a:t>
            </a:r>
            <a:r>
              <a:rPr lang="en-US" dirty="0" smtClean="0"/>
              <a:t>policies</a:t>
            </a:r>
          </a:p>
          <a:p>
            <a:r>
              <a:rPr lang="en-US" dirty="0" smtClean="0"/>
              <a:t>Rationale:</a:t>
            </a:r>
          </a:p>
          <a:p>
            <a:pPr lvl="1"/>
            <a:r>
              <a:rPr lang="en-US" dirty="0" smtClean="0"/>
              <a:t>Asynchronous algorithms may need different set of algorithms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certainly a possible solution</a:t>
            </a:r>
          </a:p>
          <a:p>
            <a:pPr lvl="1"/>
            <a:r>
              <a:rPr lang="en-US" dirty="0" smtClean="0"/>
              <a:t>Prevents generic programming</a:t>
            </a:r>
          </a:p>
          <a:p>
            <a:pPr lvl="1"/>
            <a:r>
              <a:rPr lang="en-US" dirty="0" smtClean="0"/>
              <a:t>In our implementation we have seen no need for different set of arguments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48FB04-1C7C-414F-BE18-01CEEBD08D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 </a:t>
            </a:r>
            <a:r>
              <a:rPr lang="en-US" dirty="0"/>
              <a:t>not introduce asynchronous algorithms now as those may be subsumed by core language functionalities (such as  </a:t>
            </a:r>
            <a:r>
              <a:rPr lang="en-US" dirty="0" err="1"/>
              <a:t>suspendable</a:t>
            </a:r>
            <a:r>
              <a:rPr lang="en-US" dirty="0"/>
              <a:t>  functions, see [P0071R2</a:t>
            </a:r>
            <a:r>
              <a:rPr lang="en-US" dirty="0" smtClean="0"/>
              <a:t>]) </a:t>
            </a:r>
            <a:r>
              <a:rPr lang="en-US" dirty="0"/>
              <a:t>which are currently proposed and under discussion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Asynchronous algorithms are a feature requested by several people in SG1 and SG14. </a:t>
            </a:r>
            <a:endParaRPr lang="en-US" dirty="0" smtClean="0"/>
          </a:p>
          <a:p>
            <a:pPr lvl="1"/>
            <a:r>
              <a:rPr lang="en-US" dirty="0" smtClean="0"/>
              <a:t>Solid </a:t>
            </a:r>
            <a:r>
              <a:rPr lang="en-US" dirty="0"/>
              <a:t>implementation </a:t>
            </a:r>
            <a:r>
              <a:rPr lang="en-US" dirty="0" smtClean="0"/>
              <a:t>and usage experience</a:t>
            </a:r>
          </a:p>
          <a:p>
            <a:r>
              <a:rPr lang="en-US" dirty="0"/>
              <a:t>The </a:t>
            </a:r>
            <a:r>
              <a:rPr lang="en-US" dirty="0" err="1"/>
              <a:t>suspendable</a:t>
            </a:r>
            <a:r>
              <a:rPr lang="en-US" dirty="0"/>
              <a:t> functions proposal without any doubt has merit and may partially or fully subsume the features </a:t>
            </a:r>
            <a:r>
              <a:rPr lang="en-US" dirty="0" smtClean="0"/>
              <a:t>proposed</a:t>
            </a:r>
          </a:p>
          <a:p>
            <a:pPr lvl="1"/>
            <a:r>
              <a:rPr lang="en-US" dirty="0" smtClean="0"/>
              <a:t>Requires compiler support</a:t>
            </a:r>
          </a:p>
          <a:p>
            <a:pPr lvl="1"/>
            <a:r>
              <a:rPr lang="en-US" dirty="0" smtClean="0"/>
              <a:t>Unclear if and when available</a:t>
            </a:r>
          </a:p>
          <a:p>
            <a:pPr lvl="1"/>
            <a:r>
              <a:rPr lang="en-US" dirty="0" smtClean="0"/>
              <a:t>No implementation experience</a:t>
            </a:r>
          </a:p>
          <a:p>
            <a:r>
              <a:rPr lang="en-US" dirty="0"/>
              <a:t>We would rather move forward with an existing and proven solution now to give users more experience with possible </a:t>
            </a:r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48FB04-1C7C-414F-BE18-01CEEBD08D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7" y="561634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35" y="3419134"/>
            <a:ext cx="3813602" cy="286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36" y="2182075"/>
            <a:ext cx="3813600" cy="286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3805215"/>
            <a:ext cx="2795905" cy="1866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47" y="1181098"/>
            <a:ext cx="2796189" cy="1839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9" y="859264"/>
            <a:ext cx="2958566" cy="64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78" y="5452033"/>
            <a:ext cx="2570102" cy="3469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P0361R2: Invoking Algorithms Asynchronously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HPX (Sandia Livermore)</Template>
  <TotalTime>32</TotalTime>
  <Words>467</Words>
  <Application>Microsoft Office PowerPoint</Application>
  <PresentationFormat>Widescreen</PresentationFormat>
  <Paragraphs>90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Consolas</vt:lpstr>
      <vt:lpstr>Wingdings 2</vt:lpstr>
      <vt:lpstr>View</vt:lpstr>
      <vt:lpstr>P0361R1</vt:lpstr>
      <vt:lpstr>Motivation</vt:lpstr>
      <vt:lpstr>New Execution Policies</vt:lpstr>
      <vt:lpstr>Example</vt:lpstr>
      <vt:lpstr>Implementation</vt:lpstr>
      <vt:lpstr>Discussion</vt:lpstr>
      <vt:lpstr>Discussion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P0361R2</dc:title>
  <dc:creator>Hartmut Kaiser</dc:creator>
  <cp:lastModifiedBy>Hartmut Kaiser</cp:lastModifiedBy>
  <cp:revision>5</cp:revision>
  <dcterms:created xsi:type="dcterms:W3CDTF">2016-11-07T12:25:13Z</dcterms:created>
  <dcterms:modified xsi:type="dcterms:W3CDTF">2016-11-07T12:58:05Z</dcterms:modified>
</cp:coreProperties>
</file>