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6" r:id="rId6"/>
    <p:sldId id="263" r:id="rId7"/>
    <p:sldId id="262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90" y="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762D2-16F8-476B-9B81-2147770D2EE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54179-00D9-41C1-9C37-F1EEA262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2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54179-00D9-41C1-9C37-F1EEA262FD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54179-00D9-41C1-9C37-F1EEA262FD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3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6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74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98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142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90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236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44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9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44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494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0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7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P0361R1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Invoking Algorithms </a:t>
            </a:r>
            <a:r>
              <a:rPr lang="en-US" b="1" dirty="0" smtClean="0"/>
              <a:t>Asynchronously</a:t>
            </a:r>
          </a:p>
          <a:p>
            <a:endParaRPr lang="en-US" b="1" dirty="0"/>
          </a:p>
          <a:p>
            <a:r>
              <a:rPr lang="en-US" dirty="0"/>
              <a:t>Hartmut </a:t>
            </a:r>
            <a:r>
              <a:rPr lang="en-US" dirty="0" smtClean="0"/>
              <a:t>Kaiser, </a:t>
            </a:r>
            <a:r>
              <a:rPr lang="en-US" dirty="0"/>
              <a:t>Thomas </a:t>
            </a:r>
            <a:r>
              <a:rPr lang="en-US" dirty="0" smtClean="0"/>
              <a:t>Heller, </a:t>
            </a:r>
            <a:r>
              <a:rPr lang="en-US" dirty="0"/>
              <a:t>Bryce </a:t>
            </a:r>
            <a:r>
              <a:rPr lang="en-US" dirty="0" err="1"/>
              <a:t>Adelstein</a:t>
            </a:r>
            <a:r>
              <a:rPr lang="en-US" dirty="0"/>
              <a:t> </a:t>
            </a:r>
            <a:r>
              <a:rPr lang="en-US" dirty="0" smtClean="0"/>
              <a:t>Lelbach, </a:t>
            </a:r>
            <a:br>
              <a:rPr lang="en-US" dirty="0" smtClean="0"/>
            </a:br>
            <a:r>
              <a:rPr lang="en-US" dirty="0" smtClean="0"/>
              <a:t>John Biddiscombe, </a:t>
            </a:r>
            <a:r>
              <a:rPr lang="en-US" dirty="0"/>
              <a:t>Michael Wong </a:t>
            </a:r>
          </a:p>
        </p:txBody>
      </p:sp>
    </p:spTree>
    <p:extLst>
      <p:ext uri="{BB962C8B-B14F-4D97-AF65-F5344CB8AC3E}">
        <p14:creationId xmlns:p14="http://schemas.microsoft.com/office/powerpoint/2010/main" val="12335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algorithms in C++17 are synchronous</a:t>
            </a:r>
          </a:p>
          <a:p>
            <a:pPr lvl="1"/>
            <a:r>
              <a:rPr lang="en-US" dirty="0" smtClean="0"/>
              <a:t>Fork/join, imposes implicit barrier</a:t>
            </a:r>
          </a:p>
          <a:p>
            <a:pPr lvl="1"/>
            <a:r>
              <a:rPr lang="en-US" dirty="0" smtClean="0"/>
              <a:t>Introduces implicit barrier impeding parallel efficiency</a:t>
            </a:r>
          </a:p>
          <a:p>
            <a:r>
              <a:rPr lang="en-US" dirty="0" smtClean="0"/>
              <a:t>No means of controlling when and how this barrier is imposed</a:t>
            </a:r>
          </a:p>
          <a:p>
            <a:endParaRPr lang="en-US" dirty="0"/>
          </a:p>
          <a:p>
            <a:r>
              <a:rPr lang="en-US" dirty="0" smtClean="0"/>
              <a:t>This paper introduces asynchronous algorithms</a:t>
            </a:r>
          </a:p>
          <a:p>
            <a:pPr lvl="1"/>
            <a:r>
              <a:rPr lang="en-US" dirty="0" smtClean="0"/>
              <a:t>Algorithms return a future </a:t>
            </a:r>
          </a:p>
          <a:p>
            <a:pPr lvl="1"/>
            <a:r>
              <a:rPr lang="en-US" dirty="0" smtClean="0"/>
              <a:t>Does not remove barrier, but allows to overlap the ‘tapering off’ with other work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863328" cy="1397124"/>
          </a:xfrm>
        </p:spPr>
        <p:txBody>
          <a:bodyPr/>
          <a:lstStyle/>
          <a:p>
            <a:r>
              <a:rPr lang="en-US" dirty="0" smtClean="0"/>
              <a:t>New Execution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10030969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Extensions: asynchronous execution policies</a:t>
            </a:r>
            <a:endParaRPr lang="en-US" dirty="0"/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6400800" algn="l"/>
              </a:tabLst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parallel_task_execution_policy</a:t>
            </a:r>
            <a:r>
              <a:rPr lang="en-US" dirty="0" smtClean="0"/>
              <a:t> (asynchronous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parallel_execution_policy</a:t>
            </a:r>
            <a:r>
              <a:rPr lang="en-US" dirty="0" smtClean="0"/>
              <a:t>), generated with 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par(task)</a:t>
            </a:r>
          </a:p>
          <a:p>
            <a:pPr lvl="1">
              <a:tabLst>
                <a:tab pos="6400800" algn="l"/>
              </a:tabLst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equential_task_execution_policy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sequential_execution_policy</a:t>
            </a:r>
            <a:r>
              <a:rPr lang="en-US" dirty="0" smtClean="0"/>
              <a:t>), generated with 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parallel_unsequenced_task_execution_policy</a:t>
            </a:r>
            <a:r>
              <a:rPr lang="en-US" dirty="0" smtClean="0"/>
              <a:t> </a:t>
            </a:r>
            <a:r>
              <a:rPr lang="en-US" dirty="0"/>
              <a:t>(asynchronous version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parallel_unsequenced_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execution_policy</a:t>
            </a:r>
            <a:r>
              <a:rPr lang="en-US" dirty="0"/>
              <a:t>), generated </a:t>
            </a:r>
            <a:r>
              <a:rPr lang="en-US" dirty="0" smtClean="0"/>
              <a:t>with</a:t>
            </a:r>
            <a:r>
              <a:rPr lang="en-US" dirty="0"/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par_unseq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 all cases the formerly synchronous functions return a future&lt;&gt; representing the overall result</a:t>
            </a:r>
          </a:p>
          <a:p>
            <a:pPr lvl="1"/>
            <a:r>
              <a:rPr lang="en-US" dirty="0" smtClean="0"/>
              <a:t>Instruct the parallel construct to be executed asynchronously</a:t>
            </a:r>
          </a:p>
          <a:p>
            <a:pPr lvl="1"/>
            <a:r>
              <a:rPr lang="en-US" dirty="0" smtClean="0"/>
              <a:t>Allows integration with asynchronous control flow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00100" y="1741119"/>
            <a:ext cx="10485120" cy="4488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::experimental::parallel::v1;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data = { ...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274320" lvl="1" indent="0">
              <a:buNone/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NEW: asynchronous, sequential execution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::future&lt;void&gt; f1 = sort(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(task),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 perform other work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f1.get(); // synchronize with the asynchronous sequential sort()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NEW: asynchronous execution, allow for parallelization of the algorithm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::future&lt;void&gt; f2 = sort(par(task),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 perform other work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f2.get(); // synchronize with the asynchronous parallel sort()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NEW: asynchronous execution, allow for parallelization and vectorization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of the algorithm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::future&lt;void&gt; f3 = sort(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par_unseq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(task),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 perform other work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f3.get(); // synchronize with the asynchronous parallel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vectorized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sort()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6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1"/>
            <a:ext cx="10485120" cy="2495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10023348" cy="1397124"/>
          </a:xfrm>
        </p:spPr>
        <p:txBody>
          <a:bodyPr/>
          <a:lstStyle/>
          <a:p>
            <a:r>
              <a:rPr lang="en-US" dirty="0" smtClean="0"/>
              <a:t>Extending Parallel Algorithms (await)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6332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New algorithm: </a:t>
            </a:r>
            <a:r>
              <a:rPr lang="en-US" dirty="0" err="1" smtClean="0"/>
              <a:t>gather_async</a:t>
            </a:r>
            <a:endParaRPr lang="en-US" dirty="0" smtClean="0"/>
          </a:p>
          <a:p>
            <a:pPr marL="914400" lvl="2" indent="0">
              <a:buNone/>
            </a:pPr>
            <a:endParaRPr lang="en-US" sz="12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future&lt;pair&lt;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gather_async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p,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f,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p, l,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co_return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f1,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Implementation experience in HPX</a:t>
            </a:r>
          </a:p>
          <a:p>
            <a:r>
              <a:rPr lang="en-US" dirty="0" smtClean="0"/>
              <a:t>Use experience for 2 years in large scientific applications</a:t>
            </a:r>
          </a:p>
          <a:p>
            <a:r>
              <a:rPr lang="en-US" dirty="0" smtClean="0"/>
              <a:t>Has shown to help improving parallel efficiency of applications by factor of 2</a:t>
            </a:r>
          </a:p>
          <a:p>
            <a:pPr lvl="1"/>
            <a:r>
              <a:rPr lang="en-US" dirty="0" smtClean="0"/>
              <a:t>Figure shows the utilization of cores in a time-step based stencil code, comparing synchronous and asynchronous operation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95" y="660829"/>
            <a:ext cx="6004355" cy="55363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916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separate overloads for asynchronous algorithms instead of new execution </a:t>
            </a:r>
            <a:r>
              <a:rPr lang="en-US" dirty="0" smtClean="0"/>
              <a:t>policies</a:t>
            </a:r>
          </a:p>
          <a:p>
            <a:r>
              <a:rPr lang="en-US" dirty="0" smtClean="0"/>
              <a:t>Rationale:</a:t>
            </a:r>
          </a:p>
          <a:p>
            <a:pPr lvl="1"/>
            <a:r>
              <a:rPr lang="en-US" dirty="0" smtClean="0"/>
              <a:t>Asynchronous algorithms may need different set of algorithms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certainly a possible solution</a:t>
            </a:r>
          </a:p>
          <a:p>
            <a:pPr lvl="1"/>
            <a:r>
              <a:rPr lang="en-US" dirty="0" smtClean="0"/>
              <a:t>Prevents generic programming</a:t>
            </a:r>
          </a:p>
          <a:p>
            <a:pPr lvl="1"/>
            <a:r>
              <a:rPr lang="en-US" dirty="0" smtClean="0"/>
              <a:t>In our implementation we have seen no need for different set of arguments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 </a:t>
            </a:r>
            <a:r>
              <a:rPr lang="en-US" dirty="0"/>
              <a:t>not introduce asynchronous algorithms now as those may be subsumed by core language functionalities (such as  </a:t>
            </a:r>
            <a:r>
              <a:rPr lang="en-US" dirty="0" err="1"/>
              <a:t>suspendable</a:t>
            </a:r>
            <a:r>
              <a:rPr lang="en-US" dirty="0"/>
              <a:t>  functions, see [P0071R2</a:t>
            </a:r>
            <a:r>
              <a:rPr lang="en-US" dirty="0" smtClean="0"/>
              <a:t>]) </a:t>
            </a:r>
            <a:r>
              <a:rPr lang="en-US" dirty="0"/>
              <a:t>which are currently proposed and under discussion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Asynchronous algorithms are a feature requested by several people in SG1 and SG14. </a:t>
            </a:r>
            <a:endParaRPr lang="en-US" dirty="0" smtClean="0"/>
          </a:p>
          <a:p>
            <a:pPr lvl="1"/>
            <a:r>
              <a:rPr lang="en-US" dirty="0" smtClean="0"/>
              <a:t>We have solid </a:t>
            </a:r>
            <a:r>
              <a:rPr lang="en-US" dirty="0"/>
              <a:t>implementation </a:t>
            </a:r>
            <a:r>
              <a:rPr lang="en-US" dirty="0" smtClean="0"/>
              <a:t>and usage experience</a:t>
            </a:r>
          </a:p>
          <a:p>
            <a:r>
              <a:rPr lang="en-US" dirty="0"/>
              <a:t>The </a:t>
            </a:r>
            <a:r>
              <a:rPr lang="en-US" dirty="0" err="1"/>
              <a:t>suspendable</a:t>
            </a:r>
            <a:r>
              <a:rPr lang="en-US" dirty="0"/>
              <a:t> functions proposal without any doubt has merit and may partially or fully subsume the features </a:t>
            </a:r>
            <a:r>
              <a:rPr lang="en-US" dirty="0" smtClean="0"/>
              <a:t>proposed</a:t>
            </a:r>
          </a:p>
          <a:p>
            <a:pPr lvl="1"/>
            <a:r>
              <a:rPr lang="en-US" dirty="0" smtClean="0"/>
              <a:t>Requires compiler support</a:t>
            </a:r>
          </a:p>
          <a:p>
            <a:pPr lvl="1"/>
            <a:r>
              <a:rPr lang="en-US" dirty="0" smtClean="0"/>
              <a:t>Unclear if and when available</a:t>
            </a:r>
          </a:p>
          <a:p>
            <a:pPr lvl="1"/>
            <a:r>
              <a:rPr lang="en-US" dirty="0" smtClean="0"/>
              <a:t>No implementation experience</a:t>
            </a:r>
          </a:p>
          <a:p>
            <a:r>
              <a:rPr lang="en-US" dirty="0"/>
              <a:t>We would rather move forward with an existing and proven solution now to give users more experience with possible </a:t>
            </a:r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 asynchronous algorithms with networking TS</a:t>
            </a:r>
          </a:p>
          <a:p>
            <a:pPr lvl="1"/>
            <a:r>
              <a:rPr lang="en-US" dirty="0" smtClean="0"/>
              <a:t>Additional parameter to decide whether to return a future or directly pass a continuation function</a:t>
            </a:r>
          </a:p>
          <a:p>
            <a:pPr lvl="1"/>
            <a:endParaRPr lang="en-US" dirty="0"/>
          </a:p>
          <a:p>
            <a:r>
              <a:rPr lang="en-US" dirty="0" smtClean="0"/>
              <a:t>Not even sure this is possible </a:t>
            </a:r>
          </a:p>
          <a:p>
            <a:pPr lvl="1"/>
            <a:r>
              <a:rPr lang="en-US" dirty="0" smtClean="0"/>
              <a:t>Parallel algorithms don’t have an </a:t>
            </a:r>
            <a:r>
              <a:rPr lang="en-US" dirty="0" err="1" smtClean="0"/>
              <a:t>io_service</a:t>
            </a:r>
            <a:endParaRPr lang="en-US" dirty="0" smtClean="0"/>
          </a:p>
          <a:p>
            <a:r>
              <a:rPr lang="en-US" dirty="0" smtClean="0"/>
              <a:t>Very limited added functionality with significant implementation overhead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805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HPX (Sandia Livermore)</Template>
  <TotalTime>140</TotalTime>
  <Words>610</Words>
  <Application>Microsoft Office PowerPoint</Application>
  <PresentationFormat>Widescreen</PresentationFormat>
  <Paragraphs>113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Consolas</vt:lpstr>
      <vt:lpstr>Wingdings 2</vt:lpstr>
      <vt:lpstr>View</vt:lpstr>
      <vt:lpstr>P0361R1</vt:lpstr>
      <vt:lpstr>Motivation</vt:lpstr>
      <vt:lpstr>New Execution Policies</vt:lpstr>
      <vt:lpstr>Example</vt:lpstr>
      <vt:lpstr>Extending Parallel Algorithms (await)</vt:lpstr>
      <vt:lpstr>Implementation</vt:lpstr>
      <vt:lpstr>Discussion</vt:lpstr>
      <vt:lpstr>Discussion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P0361R2</dc:title>
  <dc:creator>Hartmut Kaiser</dc:creator>
  <cp:lastModifiedBy>Hartmut Kaiser</cp:lastModifiedBy>
  <cp:revision>8</cp:revision>
  <dcterms:created xsi:type="dcterms:W3CDTF">2016-11-07T12:25:13Z</dcterms:created>
  <dcterms:modified xsi:type="dcterms:W3CDTF">2016-11-08T16:29:04Z</dcterms:modified>
</cp:coreProperties>
</file>