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88" autoAdjust="0"/>
  </p:normalViewPr>
  <p:slideViewPr>
    <p:cSldViewPr snapToGrid="0" snapToObjects="1">
      <p:cViewPr>
        <p:scale>
          <a:sx n="96" d="100"/>
          <a:sy n="96" d="100"/>
        </p:scale>
        <p:origin x="-1160" y="-6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98210"/>
            <a:ext cx="7772400" cy="1470025"/>
          </a:xfrm>
        </p:spPr>
        <p:txBody>
          <a:bodyPr>
            <a:normAutofit/>
          </a:bodyPr>
          <a:lstStyle>
            <a:lvl1pPr>
              <a:defRPr sz="3600" b="1" i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767129"/>
            <a:ext cx="6400800" cy="1752600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Author’s Name</a:t>
            </a:r>
            <a:br>
              <a:rPr lang="en-US" dirty="0" smtClean="0"/>
            </a:br>
            <a:r>
              <a:rPr lang="en-US" dirty="0" smtClean="0"/>
              <a:t>Author’s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8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 i="0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4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6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71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6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6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5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3600" b="1" i="0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457200" indent="-4572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32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914400" indent="-4572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8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12573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7145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1717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34591"/>
            <a:ext cx="7772400" cy="1470025"/>
          </a:xfrm>
        </p:spPr>
        <p:txBody>
          <a:bodyPr>
            <a:noAutofit/>
          </a:bodyPr>
          <a:lstStyle/>
          <a:p>
            <a:r>
              <a:rPr lang="en-US" dirty="0"/>
              <a:t>Global Health Case Studies –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HIV </a:t>
            </a:r>
            <a:r>
              <a:rPr lang="en-US" dirty="0"/>
              <a:t>and Tuberculosis</a:t>
            </a:r>
            <a:br>
              <a:rPr lang="en-US" dirty="0"/>
            </a:br>
            <a:r>
              <a:rPr lang="en-US" sz="2800" dirty="0"/>
              <a:t>Clinical Pearls in Diagnosis and Management</a:t>
            </a:r>
            <a:r>
              <a:rPr lang="en-US" sz="2800" dirty="0">
                <a:solidFill>
                  <a:srgbClr val="E0EBF6"/>
                </a:solidFill>
              </a:rPr>
              <a:t/>
            </a:r>
            <a:br>
              <a:rPr lang="en-US" sz="2800" dirty="0">
                <a:solidFill>
                  <a:srgbClr val="E0EBF6"/>
                </a:solidFill>
              </a:rPr>
            </a:b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4283099"/>
            <a:ext cx="6400800" cy="1752600"/>
          </a:xfrm>
        </p:spPr>
        <p:txBody>
          <a:bodyPr/>
          <a:lstStyle/>
          <a:p>
            <a:r>
              <a:rPr lang="en-US" dirty="0" smtClean="0"/>
              <a:t>Michael </a:t>
            </a:r>
            <a:r>
              <a:rPr lang="en-US" dirty="0" err="1" smtClean="0"/>
              <a:t>Tuggy</a:t>
            </a:r>
            <a:r>
              <a:rPr lang="en-US" dirty="0" smtClean="0"/>
              <a:t>, 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09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of TB infection		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Prior to HIV – 85% of TB was pulmonary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15 % -</a:t>
            </a:r>
            <a:r>
              <a:rPr lang="en-US" dirty="0" err="1" smtClean="0">
                <a:solidFill>
                  <a:schemeClr val="tx1"/>
                </a:solidFill>
              </a:rPr>
              <a:t>extrapulmonary</a:t>
            </a:r>
            <a:r>
              <a:rPr lang="en-US" dirty="0" smtClean="0">
                <a:solidFill>
                  <a:schemeClr val="tx1"/>
                </a:solidFill>
              </a:rPr>
              <a:t> alone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 HIV + - 50% pulmonary alone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50% - </a:t>
            </a:r>
            <a:r>
              <a:rPr lang="en-US" dirty="0" err="1" smtClean="0">
                <a:solidFill>
                  <a:schemeClr val="tx1"/>
                </a:solidFill>
              </a:rPr>
              <a:t>extrapulmonary</a:t>
            </a:r>
            <a:r>
              <a:rPr lang="en-US" dirty="0" smtClean="0">
                <a:solidFill>
                  <a:schemeClr val="tx1"/>
                </a:solidFill>
              </a:rPr>
              <a:t> often with lung involvement</a:t>
            </a:r>
          </a:p>
        </p:txBody>
      </p:sp>
    </p:spTree>
    <p:extLst>
      <p:ext uri="{BB962C8B-B14F-4D97-AF65-F5344CB8AC3E}">
        <p14:creationId xmlns:p14="http://schemas.microsoft.com/office/powerpoint/2010/main" val="574846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PCP and TB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414980"/>
            <a:ext cx="8229600" cy="4525963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Do they co-exist?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In low resource settings, how do you make the diagnosis?  When do you treat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Comparison of illness features: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PCP – rapid onset of SOB (days), hypoxia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TB – slower onset (weeks to months), + sweats, anemia, weight loss.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PCP on top of TB is relatively common if very low CD4 count is found</a:t>
            </a:r>
          </a:p>
        </p:txBody>
      </p:sp>
    </p:spTree>
    <p:extLst>
      <p:ext uri="{BB962C8B-B14F-4D97-AF65-F5344CB8AC3E}">
        <p14:creationId xmlns:p14="http://schemas.microsoft.com/office/powerpoint/2010/main" val="2369283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Treatment Decisions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kind of antibiotics for TB?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What other supportive treatment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Prevention/prophylaxis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What else should you look for?</a:t>
            </a:r>
          </a:p>
        </p:txBody>
      </p:sp>
    </p:spTree>
    <p:extLst>
      <p:ext uri="{BB962C8B-B14F-4D97-AF65-F5344CB8AC3E}">
        <p14:creationId xmlns:p14="http://schemas.microsoft.com/office/powerpoint/2010/main" val="504296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Anti-TB Treatment Regimens</a:t>
            </a:r>
          </a:p>
        </p:txBody>
      </p:sp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685800" y="1437516"/>
            <a:ext cx="7239000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 b="1" dirty="0" smtClean="0"/>
              <a:t>Latent TB </a:t>
            </a:r>
            <a:r>
              <a:rPr lang="en-US" sz="2400" dirty="0" smtClean="0"/>
              <a:t>-  INH for 6 months 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400" b="1" dirty="0" smtClean="0"/>
              <a:t>Active TB </a:t>
            </a:r>
            <a:r>
              <a:rPr lang="en-US" sz="2400" dirty="0" smtClean="0"/>
              <a:t>– Preferred Regimen:</a:t>
            </a:r>
          </a:p>
          <a:p>
            <a:pPr eaLnBrk="1" hangingPunct="1">
              <a:defRPr/>
            </a:pPr>
            <a:r>
              <a:rPr lang="en-US" sz="2000" dirty="0" smtClean="0"/>
              <a:t>Initial Phase: INH, Rifampin, Pyrazinamide, </a:t>
            </a:r>
            <a:r>
              <a:rPr lang="en-US" sz="2000" dirty="0" err="1" smtClean="0"/>
              <a:t>Ethambutol</a:t>
            </a:r>
            <a:r>
              <a:rPr lang="en-US" sz="2000" dirty="0" smtClean="0"/>
              <a:t>: daily for 56 doses (8 weeks) or 5 days per week</a:t>
            </a:r>
          </a:p>
          <a:p>
            <a:pPr eaLnBrk="1" hangingPunct="1">
              <a:defRPr/>
            </a:pPr>
            <a:endParaRPr lang="en-US" sz="2000" dirty="0" smtClean="0"/>
          </a:p>
          <a:p>
            <a:pPr eaLnBrk="1" hangingPunct="1">
              <a:defRPr/>
            </a:pPr>
            <a:r>
              <a:rPr lang="en-US" sz="2000" b="1" dirty="0" smtClean="0"/>
              <a:t>Continuation Phase: </a:t>
            </a:r>
          </a:p>
          <a:p>
            <a:pPr eaLnBrk="1" hangingPunct="1">
              <a:defRPr/>
            </a:pPr>
            <a:r>
              <a:rPr lang="en-US" sz="2000" dirty="0" smtClean="0"/>
              <a:t>CD4 &lt; 100: INH + Rifampin daily for 126 doses (18 weeks) </a:t>
            </a:r>
          </a:p>
          <a:p>
            <a:pPr eaLnBrk="1" hangingPunct="1">
              <a:defRPr/>
            </a:pPr>
            <a:r>
              <a:rPr lang="en-US" sz="2000" dirty="0" smtClean="0"/>
              <a:t>CD4 &gt;100: INH + Rifampin twice weekly for 36 doses (18 weeks)</a:t>
            </a:r>
          </a:p>
          <a:p>
            <a:pPr eaLnBrk="1" hangingPunct="1">
              <a:defRPr/>
            </a:pPr>
            <a:endParaRPr lang="en-US" sz="2000" dirty="0" smtClean="0"/>
          </a:p>
          <a:p>
            <a:pPr eaLnBrk="1" hangingPunct="1">
              <a:defRPr/>
            </a:pPr>
            <a:r>
              <a:rPr lang="en-US" sz="2000" dirty="0" smtClean="0"/>
              <a:t>Modified alternative regimens – twice weekly dosing for patients with CD4 &gt;100 after the first two weeks of daily Rx.</a:t>
            </a:r>
          </a:p>
        </p:txBody>
      </p:sp>
    </p:spTree>
    <p:extLst>
      <p:ext uri="{BB962C8B-B14F-4D97-AF65-F5344CB8AC3E}">
        <p14:creationId xmlns:p14="http://schemas.microsoft.com/office/powerpoint/2010/main" val="3394685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2: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27 </a:t>
            </a:r>
            <a:r>
              <a:rPr lang="en-US" dirty="0" err="1" smtClean="0">
                <a:solidFill>
                  <a:schemeClr val="tx1"/>
                </a:solidFill>
              </a:rPr>
              <a:t>y.o</a:t>
            </a:r>
            <a:r>
              <a:rPr lang="en-US" dirty="0" smtClean="0">
                <a:solidFill>
                  <a:schemeClr val="tx1"/>
                </a:solidFill>
              </a:rPr>
              <a:t>. admitted for confusion and weight loss. </a:t>
            </a:r>
            <a:r>
              <a:rPr lang="en-US" dirty="0" smtClean="0">
                <a:solidFill>
                  <a:schemeClr val="tx1"/>
                </a:solidFill>
              </a:rPr>
              <a:t>Diagnosed </a:t>
            </a:r>
            <a:r>
              <a:rPr lang="en-US" dirty="0" smtClean="0">
                <a:solidFill>
                  <a:schemeClr val="tx1"/>
                </a:solidFill>
              </a:rPr>
              <a:t>HIV positive 3 months ago. </a:t>
            </a:r>
            <a:r>
              <a:rPr lang="en-US" dirty="0" smtClean="0">
                <a:solidFill>
                  <a:schemeClr val="tx1"/>
                </a:solidFill>
              </a:rPr>
              <a:t>Started </a:t>
            </a:r>
            <a:r>
              <a:rPr lang="en-US" dirty="0" smtClean="0">
                <a:solidFill>
                  <a:schemeClr val="tx1"/>
                </a:solidFill>
              </a:rPr>
              <a:t>HAART 7 days prior to admission. </a:t>
            </a:r>
            <a:r>
              <a:rPr lang="en-US" dirty="0" smtClean="0">
                <a:solidFill>
                  <a:schemeClr val="tx1"/>
                </a:solidFill>
              </a:rPr>
              <a:t>Fevers </a:t>
            </a:r>
            <a:r>
              <a:rPr lang="en-US" dirty="0" smtClean="0">
                <a:solidFill>
                  <a:schemeClr val="tx1"/>
                </a:solidFill>
              </a:rPr>
              <a:t>to 39 degrees noted.  + drenching night sweats for 3 months.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Denies any cough, SOB.  + 40# weight loss over the last year. </a:t>
            </a:r>
            <a:r>
              <a:rPr lang="en-US" dirty="0" smtClean="0">
                <a:solidFill>
                  <a:schemeClr val="tx1"/>
                </a:solidFill>
              </a:rPr>
              <a:t>No </a:t>
            </a:r>
            <a:r>
              <a:rPr lang="en-US" dirty="0" smtClean="0">
                <a:solidFill>
                  <a:schemeClr val="tx1"/>
                </a:solidFill>
              </a:rPr>
              <a:t>chest pain or abdominal pain. </a:t>
            </a:r>
            <a:r>
              <a:rPr lang="en-US" dirty="0" smtClean="0">
                <a:solidFill>
                  <a:schemeClr val="tx1"/>
                </a:solidFill>
              </a:rPr>
              <a:t>No </a:t>
            </a:r>
            <a:r>
              <a:rPr lang="en-US" dirty="0" smtClean="0">
                <a:solidFill>
                  <a:schemeClr val="tx1"/>
                </a:solidFill>
              </a:rPr>
              <a:t>diarrhea.</a:t>
            </a:r>
          </a:p>
        </p:txBody>
      </p:sp>
    </p:spTree>
    <p:extLst>
      <p:ext uri="{BB962C8B-B14F-4D97-AF65-F5344CB8AC3E}">
        <p14:creationId xmlns:p14="http://schemas.microsoft.com/office/powerpoint/2010/main" val="227142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Exam:	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3017837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Thin, male, oriented to self, place but not date/day.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HEENT - + diffuse </a:t>
            </a:r>
            <a:r>
              <a:rPr lang="en-US" dirty="0" err="1" smtClean="0">
                <a:solidFill>
                  <a:schemeClr val="tx1"/>
                </a:solidFill>
              </a:rPr>
              <a:t>shotty</a:t>
            </a:r>
            <a:r>
              <a:rPr lang="en-US" dirty="0" smtClean="0">
                <a:solidFill>
                  <a:schemeClr val="tx1"/>
                </a:solidFill>
              </a:rPr>
              <a:t> adenopathy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Chest – Clear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CV- RRR no murmur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Abd</a:t>
            </a:r>
            <a:r>
              <a:rPr lang="en-US" dirty="0" smtClean="0">
                <a:solidFill>
                  <a:schemeClr val="tx1"/>
                </a:solidFill>
              </a:rPr>
              <a:t> – soft, scaphoid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Ext – no edema, lesions or ulcerations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616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Labs: </a:t>
            </a: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CBC – WBC = 5.3, HCT = 31, CD4 – 32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LP – no cells, normal protein and glucose</a:t>
            </a:r>
          </a:p>
          <a:p>
            <a:endParaRPr lang="en-US" dirty="0" smtClean="0">
              <a:solidFill>
                <a:srgbClr val="E0EB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77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Case 2: </a:t>
            </a:r>
            <a:r>
              <a:rPr lang="en-US" dirty="0" err="1" smtClean="0"/>
              <a:t>Xray</a:t>
            </a:r>
            <a:endParaRPr lang="en-US" dirty="0" smtClean="0"/>
          </a:p>
        </p:txBody>
      </p:sp>
      <p:pic>
        <p:nvPicPr>
          <p:cNvPr id="4" name="Content Placeholder 3" descr="MiliaryTB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58871" y="1479730"/>
            <a:ext cx="3901028" cy="4162171"/>
          </a:xfrm>
          <a:ln w="190500" cap="sq">
            <a:solidFill>
              <a:srgbClr val="C8C6BD"/>
            </a:solidFill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892430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up with the CXR?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2865437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Miliary</a:t>
            </a:r>
            <a:r>
              <a:rPr lang="en-US" dirty="0" smtClean="0">
                <a:solidFill>
                  <a:schemeClr val="tx1"/>
                </a:solidFill>
              </a:rPr>
              <a:t> TB pattern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Globular heart (especially when compared to XR from 1 month prior)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Repeated exam while sitting - + pericardial rub noted by the attending…</a:t>
            </a:r>
          </a:p>
        </p:txBody>
      </p:sp>
    </p:spTree>
    <p:extLst>
      <p:ext uri="{BB962C8B-B14F-4D97-AF65-F5344CB8AC3E}">
        <p14:creationId xmlns:p14="http://schemas.microsoft.com/office/powerpoint/2010/main" val="104642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What else do you need to do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smtClean="0"/>
              <a:t>this patient ?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8229600" cy="347503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TB </a:t>
            </a:r>
            <a:r>
              <a:rPr lang="en-US" dirty="0" err="1" smtClean="0">
                <a:solidFill>
                  <a:schemeClr val="tx1"/>
                </a:solidFill>
              </a:rPr>
              <a:t>pericariditis</a:t>
            </a:r>
            <a:r>
              <a:rPr lang="en-US" dirty="0" smtClean="0">
                <a:solidFill>
                  <a:schemeClr val="tx1"/>
                </a:solidFill>
              </a:rPr>
              <a:t> – add NSAIDS or steroids.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What about IRIS in a patient who is not started on TB treatment shortly after starting HAART?</a:t>
            </a:r>
          </a:p>
          <a:p>
            <a:endParaRPr lang="en-US" dirty="0" smtClean="0">
              <a:solidFill>
                <a:srgbClr val="E0EB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93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TB is an indolent disease that is a two-phased infection.  In the immune-compromised patient, its presentation is quite different than in the immune competent patient.</a:t>
            </a:r>
          </a:p>
          <a:p>
            <a:r>
              <a:rPr lang="en-US" dirty="0"/>
              <a:t>Cough, X-ray changes may not be prominent in AIDS patients due to lack of inflammatory response.</a:t>
            </a:r>
          </a:p>
          <a:p>
            <a:r>
              <a:rPr lang="en-US" dirty="0"/>
              <a:t>TB commonly is </a:t>
            </a:r>
            <a:r>
              <a:rPr lang="en-US" dirty="0" err="1"/>
              <a:t>extrapulmonary</a:t>
            </a:r>
            <a:r>
              <a:rPr lang="en-US" dirty="0"/>
              <a:t> among HIV infected patients – look for other loci (CNS, </a:t>
            </a:r>
            <a:r>
              <a:rPr lang="en-US" dirty="0" err="1"/>
              <a:t>pericaridium</a:t>
            </a:r>
            <a:r>
              <a:rPr lang="en-US" dirty="0"/>
              <a:t>, bone)</a:t>
            </a:r>
          </a:p>
          <a:p>
            <a:r>
              <a:rPr lang="en-US" dirty="0"/>
              <a:t>The mainstay of treatment: RZHE x 2 months, then 4 months of RH – many variations in protocols but this is core to treatment.</a:t>
            </a:r>
          </a:p>
          <a:p>
            <a:r>
              <a:rPr lang="en-US" dirty="0"/>
              <a:t>IRIS – Immune reconstitution syndrome can be fatal if not managed properly.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504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 considerations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Initiation of RZHE for TB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Had been started on </a:t>
            </a:r>
            <a:r>
              <a:rPr lang="en-US" dirty="0" err="1" smtClean="0">
                <a:solidFill>
                  <a:schemeClr val="tx1"/>
                </a:solidFill>
              </a:rPr>
              <a:t>nevirapine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lamovidine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abacavir</a:t>
            </a:r>
            <a:r>
              <a:rPr lang="en-US" dirty="0" smtClean="0">
                <a:solidFill>
                  <a:schemeClr val="tx1"/>
                </a:solidFill>
              </a:rPr>
              <a:t>.  - d/c </a:t>
            </a:r>
            <a:r>
              <a:rPr lang="en-US" dirty="0" err="1" smtClean="0">
                <a:solidFill>
                  <a:schemeClr val="tx1"/>
                </a:solidFill>
              </a:rPr>
              <a:t>nevirapine</a:t>
            </a:r>
            <a:r>
              <a:rPr lang="en-US" dirty="0" smtClean="0">
                <a:solidFill>
                  <a:schemeClr val="tx1"/>
                </a:solidFill>
              </a:rPr>
              <a:t> and replace with </a:t>
            </a:r>
            <a:r>
              <a:rPr lang="en-US" dirty="0" err="1" smtClean="0">
                <a:solidFill>
                  <a:schemeClr val="tx1"/>
                </a:solidFill>
              </a:rPr>
              <a:t>effaverenz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Place on Bactrim prophylaxis after initial treatment (PCP not ruled out but not likely based on presentations)</a:t>
            </a:r>
          </a:p>
          <a:p>
            <a:endParaRPr lang="en-US" dirty="0" smtClean="0">
              <a:solidFill>
                <a:srgbClr val="E0EBF6"/>
              </a:solidFill>
            </a:endParaRPr>
          </a:p>
          <a:p>
            <a:endParaRPr lang="en-US" dirty="0" smtClean="0">
              <a:solidFill>
                <a:srgbClr val="E0EB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79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Learning Points</a:t>
            </a: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The most common presenting signs for TB are protracted weight loss and night sweats.  Cough may not be prominent in AIDS patients due to lack of inflammatory response.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TB commonly is </a:t>
            </a:r>
            <a:r>
              <a:rPr lang="en-US" sz="2000" dirty="0" err="1" smtClean="0">
                <a:solidFill>
                  <a:schemeClr val="tx1"/>
                </a:solidFill>
              </a:rPr>
              <a:t>extrapulmonary</a:t>
            </a:r>
            <a:r>
              <a:rPr lang="en-US" sz="2000" dirty="0" smtClean="0">
                <a:solidFill>
                  <a:schemeClr val="tx1"/>
                </a:solidFill>
              </a:rPr>
              <a:t> among HIV infected patients – look for other loci (CNS, </a:t>
            </a:r>
            <a:r>
              <a:rPr lang="en-US" sz="2000" dirty="0" err="1" smtClean="0">
                <a:solidFill>
                  <a:schemeClr val="tx1"/>
                </a:solidFill>
              </a:rPr>
              <a:t>pericaridium</a:t>
            </a:r>
            <a:r>
              <a:rPr lang="en-US" sz="2000" dirty="0" smtClean="0">
                <a:solidFill>
                  <a:schemeClr val="tx1"/>
                </a:solidFill>
              </a:rPr>
              <a:t>, bone)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CXR may be normal with PTB and only change after treatment of HIV has restored some element of immune function to cause the granulomas to form in the lung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Pericarditis is treatable with NSAIDs or Steroids but if missed can be fatal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The mainstay of treatment: RZHE x 2 months, then 4 months of RH – many variations in protocols but this is core to treatment.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MDR TB – not easy to diagnose - other than failure of treatment.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IRIS will develop in AIDS patients once HAART treatment is initiated and should be anticipated.  Always treat TB first for at least 2 weeks before initiating HAART.</a:t>
            </a:r>
          </a:p>
          <a:p>
            <a:pPr>
              <a:lnSpc>
                <a:spcPct val="80000"/>
              </a:lnSpc>
            </a:pPr>
            <a:endParaRPr lang="en-US" sz="2000" dirty="0" smtClean="0">
              <a:solidFill>
                <a:srgbClr val="E0EB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152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Shortness of Breath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1440"/>
            <a:ext cx="8229600" cy="4525963"/>
          </a:xfrm>
        </p:spPr>
        <p:txBody>
          <a:bodyPr rtlCol="0">
            <a:normAutofit fontScale="850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37 </a:t>
            </a:r>
            <a:r>
              <a:rPr lang="en-US" dirty="0" err="1" smtClean="0">
                <a:solidFill>
                  <a:schemeClr val="tx1"/>
                </a:solidFill>
              </a:rPr>
              <a:t>y.o</a:t>
            </a:r>
            <a:r>
              <a:rPr lang="en-US" dirty="0" smtClean="0">
                <a:solidFill>
                  <a:schemeClr val="tx1"/>
                </a:solidFill>
              </a:rPr>
              <a:t>. male presents with shortness of breath, tachypnea with </a:t>
            </a:r>
            <a:r>
              <a:rPr lang="en-US" dirty="0" smtClean="0">
                <a:solidFill>
                  <a:schemeClr val="tx1"/>
                </a:solidFill>
              </a:rPr>
              <a:t>marked </a:t>
            </a:r>
            <a:r>
              <a:rPr lang="en-US" dirty="0" smtClean="0">
                <a:solidFill>
                  <a:schemeClr val="tx1"/>
                </a:solidFill>
              </a:rPr>
              <a:t>work of breathing noted for the past 3 days. </a:t>
            </a:r>
            <a:r>
              <a:rPr lang="en-US" dirty="0" smtClean="0">
                <a:solidFill>
                  <a:schemeClr val="tx1"/>
                </a:solidFill>
              </a:rPr>
              <a:t>He </a:t>
            </a:r>
            <a:r>
              <a:rPr lang="en-US" dirty="0" smtClean="0">
                <a:solidFill>
                  <a:schemeClr val="tx1"/>
                </a:solidFill>
              </a:rPr>
              <a:t>also reports fatigue and weight loss for the past 3 months.  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Exam: </a:t>
            </a:r>
            <a:r>
              <a:rPr lang="en-US" dirty="0" err="1" smtClean="0">
                <a:solidFill>
                  <a:schemeClr val="tx1"/>
                </a:solidFill>
              </a:rPr>
              <a:t>afebrile</a:t>
            </a:r>
            <a:r>
              <a:rPr lang="en-US" dirty="0" smtClean="0">
                <a:solidFill>
                  <a:schemeClr val="tx1"/>
                </a:solidFill>
              </a:rPr>
              <a:t>, BP 90/72,P=110, RR 52, O2 sat = 41%</a:t>
            </a:r>
          </a:p>
          <a:p>
            <a:pPr marL="850392" lvl="1" indent="-457200">
              <a:defRPr/>
            </a:pPr>
            <a:r>
              <a:rPr lang="en-US" dirty="0" smtClean="0">
                <a:solidFill>
                  <a:schemeClr val="tx1"/>
                </a:solidFill>
              </a:rPr>
              <a:t>MS – </a:t>
            </a:r>
            <a:r>
              <a:rPr lang="en-US" dirty="0" err="1" smtClean="0">
                <a:solidFill>
                  <a:schemeClr val="tx1"/>
                </a:solidFill>
              </a:rPr>
              <a:t>arousable</a:t>
            </a:r>
            <a:r>
              <a:rPr lang="en-US" dirty="0" smtClean="0">
                <a:solidFill>
                  <a:schemeClr val="tx1"/>
                </a:solidFill>
              </a:rPr>
              <a:t>, not coherent, </a:t>
            </a:r>
          </a:p>
          <a:p>
            <a:pPr marL="850392" lvl="1" indent="-457200">
              <a:defRPr/>
            </a:pPr>
            <a:r>
              <a:rPr lang="en-US" dirty="0" smtClean="0">
                <a:solidFill>
                  <a:schemeClr val="tx1"/>
                </a:solidFill>
              </a:rPr>
              <a:t>Thin, wasted appearance</a:t>
            </a:r>
          </a:p>
          <a:p>
            <a:pPr marL="850392" lvl="1" indent="-457200">
              <a:defRPr/>
            </a:pPr>
            <a:r>
              <a:rPr lang="en-US" dirty="0" smtClean="0">
                <a:solidFill>
                  <a:schemeClr val="tx1"/>
                </a:solidFill>
              </a:rPr>
              <a:t>Chest – Bilateral </a:t>
            </a:r>
            <a:r>
              <a:rPr lang="en-US" dirty="0" err="1" smtClean="0">
                <a:solidFill>
                  <a:schemeClr val="tx1"/>
                </a:solidFill>
              </a:rPr>
              <a:t>rales</a:t>
            </a:r>
            <a:endParaRPr lang="en-US" dirty="0" smtClean="0">
              <a:solidFill>
                <a:schemeClr val="tx1"/>
              </a:solidFill>
            </a:endParaRPr>
          </a:p>
          <a:p>
            <a:pPr marL="850392" lvl="1" indent="-457200">
              <a:defRPr/>
            </a:pPr>
            <a:r>
              <a:rPr lang="en-US" dirty="0" smtClean="0">
                <a:solidFill>
                  <a:schemeClr val="tx1"/>
                </a:solidFill>
              </a:rPr>
              <a:t>CV – RRR, </a:t>
            </a:r>
            <a:r>
              <a:rPr lang="en-US" dirty="0" err="1" smtClean="0">
                <a:solidFill>
                  <a:schemeClr val="tx1"/>
                </a:solidFill>
              </a:rPr>
              <a:t>tachy</a:t>
            </a:r>
            <a:endParaRPr lang="en-US" dirty="0" smtClean="0">
              <a:solidFill>
                <a:schemeClr val="tx1"/>
              </a:solidFill>
            </a:endParaRPr>
          </a:p>
          <a:p>
            <a:pPr marL="850392" lvl="1" indent="-457200">
              <a:defRPr/>
            </a:pPr>
            <a:r>
              <a:rPr lang="en-US" dirty="0" err="1" smtClean="0">
                <a:solidFill>
                  <a:schemeClr val="tx1"/>
                </a:solidFill>
              </a:rPr>
              <a:t>Neuro</a:t>
            </a:r>
            <a:r>
              <a:rPr lang="en-US" dirty="0" smtClean="0">
                <a:solidFill>
                  <a:schemeClr val="tx1"/>
                </a:solidFill>
              </a:rPr>
              <a:t> – Normal DTR’s, no focal weakness or sensory changes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168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do you want to know?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CXR:</a:t>
            </a:r>
          </a:p>
          <a:p>
            <a:endParaRPr lang="en-US" dirty="0" smtClean="0">
              <a:solidFill>
                <a:srgbClr val="E0EBF6"/>
              </a:solidFill>
            </a:endParaRPr>
          </a:p>
        </p:txBody>
      </p:sp>
      <p:pic>
        <p:nvPicPr>
          <p:cNvPr id="6148" name="Picture 3" descr="TB-PCP-small.jpg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648" y="1305339"/>
            <a:ext cx="5072213" cy="462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253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Diagnosis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590261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CAP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TB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PCP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What features of the history are most suggestive of TB?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How </a:t>
            </a:r>
            <a:r>
              <a:rPr lang="en-US" dirty="0" smtClean="0">
                <a:solidFill>
                  <a:schemeClr val="tx1"/>
                </a:solidFill>
              </a:rPr>
              <a:t>do the physical exam and vitals signs inform your thinking?</a:t>
            </a:r>
          </a:p>
        </p:txBody>
      </p:sp>
    </p:spTree>
    <p:extLst>
      <p:ext uri="{BB962C8B-B14F-4D97-AF65-F5344CB8AC3E}">
        <p14:creationId xmlns:p14="http://schemas.microsoft.com/office/powerpoint/2010/main" val="346033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labs would you order?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8943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Labs: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CBC: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HIV: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CD4: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LP – no cells, normal protein and glucose</a:t>
            </a:r>
          </a:p>
          <a:p>
            <a:endParaRPr lang="en-US" dirty="0" smtClean="0">
              <a:solidFill>
                <a:srgbClr val="E0EBF6"/>
              </a:solidFill>
            </a:endParaRPr>
          </a:p>
          <a:p>
            <a:endParaRPr lang="en-US" dirty="0" smtClean="0">
              <a:solidFill>
                <a:srgbClr val="E0EBF6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51620" y="2418500"/>
            <a:ext cx="3983417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2800" dirty="0">
                <a:solidFill>
                  <a:schemeClr val="accent2"/>
                </a:solidFill>
                <a:latin typeface="Arial"/>
                <a:cs typeface="Arial"/>
              </a:rPr>
              <a:t>HCT =24.9, WBC = 9.2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>
                <a:solidFill>
                  <a:schemeClr val="accent2"/>
                </a:solidFill>
                <a:latin typeface="Arial"/>
                <a:cs typeface="Arial"/>
              </a:rPr>
              <a:t>POS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>
                <a:solidFill>
                  <a:schemeClr val="accent2"/>
                </a:solidFill>
                <a:latin typeface="Arial"/>
                <a:cs typeface="Arial"/>
              </a:rPr>
              <a:t>6 </a:t>
            </a:r>
          </a:p>
        </p:txBody>
      </p:sp>
    </p:spTree>
    <p:extLst>
      <p:ext uri="{BB962C8B-B14F-4D97-AF65-F5344CB8AC3E}">
        <p14:creationId xmlns:p14="http://schemas.microsoft.com/office/powerpoint/2010/main" val="1154173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What treatment would you initiate?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Oxygen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IV –D5 NS or D5LR – how much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Antibiotics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RHZE – </a:t>
            </a:r>
            <a:r>
              <a:rPr lang="en-US" dirty="0" err="1" smtClean="0">
                <a:solidFill>
                  <a:schemeClr val="tx1"/>
                </a:solidFill>
              </a:rPr>
              <a:t>rifampacin</a:t>
            </a:r>
            <a:r>
              <a:rPr lang="en-US" dirty="0" smtClean="0">
                <a:solidFill>
                  <a:schemeClr val="tx1"/>
                </a:solidFill>
              </a:rPr>
              <a:t>-based TB treatment (</a:t>
            </a:r>
            <a:r>
              <a:rPr lang="en-US" dirty="0" smtClean="0">
                <a:solidFill>
                  <a:schemeClr val="accent2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ifampin, IN</a:t>
            </a:r>
            <a:r>
              <a:rPr lang="en-US" dirty="0" smtClean="0">
                <a:solidFill>
                  <a:schemeClr val="accent2"/>
                </a:solidFill>
              </a:rPr>
              <a:t>H</a:t>
            </a:r>
            <a:r>
              <a:rPr lang="en-US" dirty="0" smtClean="0">
                <a:solidFill>
                  <a:schemeClr val="tx1"/>
                </a:solidFill>
              </a:rPr>
              <a:t>, pyra</a:t>
            </a:r>
            <a:r>
              <a:rPr lang="en-US" dirty="0" smtClean="0">
                <a:solidFill>
                  <a:schemeClr val="accent2"/>
                </a:solidFill>
              </a:rPr>
              <a:t>z</a:t>
            </a:r>
            <a:r>
              <a:rPr lang="en-US" dirty="0" smtClean="0">
                <a:solidFill>
                  <a:schemeClr val="tx1"/>
                </a:solidFill>
              </a:rPr>
              <a:t>inamide, </a:t>
            </a:r>
            <a:r>
              <a:rPr lang="en-US" dirty="0" err="1" smtClean="0">
                <a:solidFill>
                  <a:schemeClr val="accent2"/>
                </a:solidFill>
              </a:rPr>
              <a:t>e</a:t>
            </a:r>
            <a:r>
              <a:rPr lang="en-US" dirty="0" err="1" smtClean="0">
                <a:solidFill>
                  <a:schemeClr val="tx1"/>
                </a:solidFill>
              </a:rPr>
              <a:t>thambutol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Septra</a:t>
            </a:r>
            <a:r>
              <a:rPr lang="en-US" dirty="0" smtClean="0">
                <a:solidFill>
                  <a:schemeClr val="tx1"/>
                </a:solidFill>
              </a:rPr>
              <a:t> DS – 2 tabs TID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Ceftriaxone - 2gms a day</a:t>
            </a:r>
          </a:p>
        </p:txBody>
      </p:sp>
    </p:spTree>
    <p:extLst>
      <p:ext uri="{BB962C8B-B14F-4D97-AF65-F5344CB8AC3E}">
        <p14:creationId xmlns:p14="http://schemas.microsoft.com/office/powerpoint/2010/main" val="1333494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What else does this patient need?</a:t>
            </a:r>
          </a:p>
        </p:txBody>
      </p:sp>
      <p:sp>
        <p:nvSpPr>
          <p:cNvPr id="6963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If you presumptively treating PCP as well, with this degree of hypoxia?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Prednisone (or other available steroid) 40 mg a day.</a:t>
            </a:r>
          </a:p>
        </p:txBody>
      </p:sp>
    </p:spTree>
    <p:extLst>
      <p:ext uri="{BB962C8B-B14F-4D97-AF65-F5344CB8AC3E}">
        <p14:creationId xmlns:p14="http://schemas.microsoft.com/office/powerpoint/2010/main" val="3123900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Key Teaching Points: </a:t>
            </a:r>
            <a:br>
              <a:rPr lang="en-US" dirty="0" smtClean="0"/>
            </a:br>
            <a:r>
              <a:rPr lang="en-US" sz="3000" dirty="0" smtClean="0"/>
              <a:t>(</a:t>
            </a:r>
            <a:r>
              <a:rPr lang="en-US" sz="2700" dirty="0" smtClean="0"/>
              <a:t>TB in the Era of HIV- Jon Fielder, MD)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AIDS patients in Africa often (&gt;50%) have active TB at initial presentation of symptomatic HIV-infection (C3 or C4 stage is the most common phase to diagnose it).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50% of deaths in AIDS patients have TB at autopsy (somewhere) – of the cause of death.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TB is the major cause of wasting in HIV patient in Africa.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70% of patient on HAART will be diagnosed with TB within the first 3 years of treatment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The clinical course of TB with HIV can be indolent or as short as 8 weeks to severe illness.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Any sign of TB outside the lungs means that it is likely to be in the lung as well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062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CR_Powerpoi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RCR_Powerpoint.thmx</Template>
  <TotalTime>1398</TotalTime>
  <Words>1118</Words>
  <Application>Microsoft Macintosh PowerPoint</Application>
  <PresentationFormat>On-screen Show (4:3)</PresentationFormat>
  <Paragraphs>112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RCR_Powerpoint</vt:lpstr>
      <vt:lpstr>Global Health Case Studies –  HIV and Tuberculosis Clinical Pearls in Diagnosis and Management </vt:lpstr>
      <vt:lpstr>Key Concepts</vt:lpstr>
      <vt:lpstr>Case 1: Shortness of Breath</vt:lpstr>
      <vt:lpstr>What else do you want to know?</vt:lpstr>
      <vt:lpstr>Differential Diagnosis</vt:lpstr>
      <vt:lpstr>What labs would you order?</vt:lpstr>
      <vt:lpstr>What treatment would you initiate?</vt:lpstr>
      <vt:lpstr>What else does this patient need?</vt:lpstr>
      <vt:lpstr>Key Teaching Points:  (TB in the Era of HIV- Jon Fielder, MD)</vt:lpstr>
      <vt:lpstr>Patterns of TB infection  </vt:lpstr>
      <vt:lpstr>PCP and TB</vt:lpstr>
      <vt:lpstr>Next Treatment Decisions</vt:lpstr>
      <vt:lpstr>Anti-TB Treatment Regimens</vt:lpstr>
      <vt:lpstr>Case 2:</vt:lpstr>
      <vt:lpstr>Exam: </vt:lpstr>
      <vt:lpstr>Labs: </vt:lpstr>
      <vt:lpstr>Case 2: Xray</vt:lpstr>
      <vt:lpstr>What’s up with the CXR?</vt:lpstr>
      <vt:lpstr>What else do you need to do  for this patient ?</vt:lpstr>
      <vt:lpstr>Treatment considerations</vt:lpstr>
      <vt:lpstr>Key Learning Points</vt:lpstr>
    </vt:vector>
  </TitlesOfParts>
  <Company>STFM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Abuel</dc:creator>
  <cp:lastModifiedBy>Melissa Abuel</cp:lastModifiedBy>
  <cp:revision>15</cp:revision>
  <dcterms:created xsi:type="dcterms:W3CDTF">2012-09-21T13:52:24Z</dcterms:created>
  <dcterms:modified xsi:type="dcterms:W3CDTF">2012-10-09T13:54:04Z</dcterms:modified>
</cp:coreProperties>
</file>