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6494-E339-464D-AA4C-EE2CC1D6443C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1EFF-0DE5-4C1B-ACCC-B84FA8BAE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7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CCBFDB-9A91-4605-84CB-A62FE4873D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5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CCBFDB-9A91-4605-84CB-A62FE4873D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90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CCBFDB-9A91-4605-84CB-A62FE4873D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67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CCBFDB-9A91-4605-84CB-A62FE4873D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76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0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9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6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0A006B2B-1289-48C8-B538-EB4DF646224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929BA74-4706-495E-96B5-230FC8B7E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3589"/>
            <a:ext cx="10560676" cy="978794"/>
          </a:xfrm>
        </p:spPr>
        <p:txBody>
          <a:bodyPr>
            <a:norm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Must Have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754602"/>
            <a:ext cx="9126245" cy="5335480"/>
          </a:xfrm>
        </p:spPr>
        <p:txBody>
          <a:bodyPr>
            <a:normAutofit lnSpcReduction="10000"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Codebase – CRUD functionality for </a:t>
            </a:r>
            <a:r>
              <a:rPr lang="en-GB" b="1" i="1" dirty="0">
                <a:solidFill>
                  <a:schemeClr val="bg1"/>
                </a:solidFill>
              </a:rPr>
              <a:t>Customers, Items and Orders. Java Database Connectivity (JDBC). </a:t>
            </a:r>
            <a:r>
              <a:rPr lang="en-GB" dirty="0">
                <a:solidFill>
                  <a:schemeClr val="bg1"/>
                </a:solidFill>
              </a:rPr>
              <a:t>A package structure that makes sense and an adherence to good </a:t>
            </a:r>
            <a:r>
              <a:rPr lang="en-GB" b="1" i="1" dirty="0">
                <a:solidFill>
                  <a:schemeClr val="bg1"/>
                </a:solidFill>
              </a:rPr>
              <a:t>OOP Principles, Refactoring, etc. 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Testing – At least an </a:t>
            </a:r>
            <a:r>
              <a:rPr lang="en-GB" b="1" i="1" dirty="0">
                <a:solidFill>
                  <a:schemeClr val="bg1"/>
                </a:solidFill>
              </a:rPr>
              <a:t>80% Test Coverage. 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CI – </a:t>
            </a:r>
            <a:r>
              <a:rPr lang="en-GB" b="1" dirty="0">
                <a:solidFill>
                  <a:schemeClr val="bg1"/>
                </a:solidFill>
              </a:rPr>
              <a:t>feature-branch </a:t>
            </a:r>
            <a:r>
              <a:rPr lang="en-GB" dirty="0">
                <a:solidFill>
                  <a:schemeClr val="bg1"/>
                </a:solidFill>
              </a:rPr>
              <a:t>on GITHUB, compile-able </a:t>
            </a:r>
            <a:r>
              <a:rPr lang="en-GB" b="1" dirty="0">
                <a:solidFill>
                  <a:schemeClr val="bg1"/>
                </a:solidFill>
              </a:rPr>
              <a:t>main</a:t>
            </a:r>
            <a:r>
              <a:rPr lang="en-GB" dirty="0">
                <a:solidFill>
                  <a:schemeClr val="bg1"/>
                </a:solidFill>
              </a:rPr>
              <a:t>, a </a:t>
            </a:r>
            <a:r>
              <a:rPr lang="en-GB" b="1" dirty="0">
                <a:solidFill>
                  <a:schemeClr val="bg1"/>
                </a:solidFill>
              </a:rPr>
              <a:t>build</a:t>
            </a:r>
            <a:r>
              <a:rPr lang="en-GB" dirty="0">
                <a:solidFill>
                  <a:schemeClr val="bg1"/>
                </a:solidFill>
              </a:rPr>
              <a:t> of the completed project in the </a:t>
            </a:r>
            <a:r>
              <a:rPr lang="en-GB" b="1" dirty="0">
                <a:solidFill>
                  <a:schemeClr val="bg1"/>
                </a:solidFill>
              </a:rPr>
              <a:t>repo</a:t>
            </a:r>
            <a:r>
              <a:rPr lang="en-GB" dirty="0">
                <a:solidFill>
                  <a:schemeClr val="bg1"/>
                </a:solidFill>
              </a:rPr>
              <a:t> &amp; a </a:t>
            </a:r>
            <a:r>
              <a:rPr lang="en-GB" b="1" dirty="0">
                <a:solidFill>
                  <a:schemeClr val="bg1"/>
                </a:solidFill>
              </a:rPr>
              <a:t>fat .jar</a:t>
            </a:r>
            <a:r>
              <a:rPr lang="en-GB" dirty="0">
                <a:solidFill>
                  <a:schemeClr val="bg1"/>
                </a:solidFill>
              </a:rPr>
              <a:t>, deployable from </a:t>
            </a:r>
            <a:r>
              <a:rPr lang="en-GB" b="1" dirty="0">
                <a:solidFill>
                  <a:schemeClr val="bg1"/>
                </a:solidFill>
              </a:rPr>
              <a:t>CLI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Repo + Documentation – </a:t>
            </a:r>
            <a:r>
              <a:rPr lang="en-GB" b="1" dirty="0">
                <a:solidFill>
                  <a:schemeClr val="bg1"/>
                </a:solidFill>
              </a:rPr>
              <a:t>Project management </a:t>
            </a:r>
            <a:r>
              <a:rPr lang="en-GB" dirty="0">
                <a:solidFill>
                  <a:schemeClr val="bg1"/>
                </a:solidFill>
              </a:rPr>
              <a:t>board,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gitignore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readme.MD</a:t>
            </a:r>
            <a:r>
              <a:rPr lang="en-GB" dirty="0">
                <a:solidFill>
                  <a:schemeClr val="bg1"/>
                </a:solidFill>
              </a:rPr>
              <a:t>, documentation of </a:t>
            </a:r>
            <a:r>
              <a:rPr lang="en-GB" b="1" dirty="0">
                <a:solidFill>
                  <a:schemeClr val="bg1"/>
                </a:solidFill>
              </a:rPr>
              <a:t>risk assessment </a:t>
            </a:r>
            <a:r>
              <a:rPr lang="en-GB" dirty="0">
                <a:solidFill>
                  <a:schemeClr val="bg1"/>
                </a:solidFill>
              </a:rPr>
              <a:t>PDF, </a:t>
            </a:r>
            <a:r>
              <a:rPr lang="en-GB" b="1" dirty="0">
                <a:solidFill>
                  <a:schemeClr val="bg1"/>
                </a:solidFill>
              </a:rPr>
              <a:t>ERD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b="1" dirty="0">
                <a:solidFill>
                  <a:schemeClr val="bg1"/>
                </a:solidFill>
              </a:rPr>
              <a:t> UML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Presentation – </a:t>
            </a:r>
            <a:r>
              <a:rPr lang="en-GB" b="1" dirty="0">
                <a:solidFill>
                  <a:schemeClr val="bg1"/>
                </a:solidFill>
              </a:rPr>
              <a:t>a 15 minute </a:t>
            </a:r>
            <a:r>
              <a:rPr lang="en-GB" dirty="0">
                <a:solidFill>
                  <a:schemeClr val="bg1"/>
                </a:solidFill>
              </a:rPr>
              <a:t>presentation covering what was </a:t>
            </a:r>
            <a:r>
              <a:rPr lang="en-GB" b="1" dirty="0">
                <a:solidFill>
                  <a:schemeClr val="bg1"/>
                </a:solidFill>
              </a:rPr>
              <a:t>learned, CI, Testing, Demonstration</a:t>
            </a:r>
            <a:r>
              <a:rPr lang="en-GB" dirty="0">
                <a:solidFill>
                  <a:schemeClr val="bg1"/>
                </a:solidFill>
              </a:rPr>
              <a:t> of user stories, </a:t>
            </a:r>
            <a:r>
              <a:rPr lang="en-GB" b="1" dirty="0">
                <a:solidFill>
                  <a:schemeClr val="bg1"/>
                </a:solidFill>
              </a:rPr>
              <a:t>Sprint</a:t>
            </a:r>
            <a:r>
              <a:rPr lang="en-GB" dirty="0">
                <a:solidFill>
                  <a:schemeClr val="bg1"/>
                </a:solidFill>
              </a:rPr>
              <a:t> &amp; time for </a:t>
            </a:r>
            <a:r>
              <a:rPr lang="en-GB" b="1" dirty="0">
                <a:solidFill>
                  <a:schemeClr val="bg1"/>
                </a:solidFill>
              </a:rPr>
              <a:t>questions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D0C72-5C7B-4F45-9ADD-3865CEB18A46}"/>
              </a:ext>
            </a:extLst>
          </p:cNvPr>
          <p:cNvSpPr txBox="1"/>
          <p:nvPr/>
        </p:nvSpPr>
        <p:spPr>
          <a:xfrm>
            <a:off x="9420225" y="1104900"/>
            <a:ext cx="2771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1.Non-negotiable</a:t>
            </a:r>
          </a:p>
          <a:p>
            <a:r>
              <a:rPr lang="en-GB" dirty="0"/>
              <a:t>2.MVP</a:t>
            </a:r>
          </a:p>
          <a:p>
            <a:r>
              <a:rPr lang="en-GB" dirty="0"/>
              <a:t>3.Without it, can’t deliver product</a:t>
            </a:r>
          </a:p>
          <a:p>
            <a:r>
              <a:rPr lang="en-GB" dirty="0"/>
              <a:t>4.Unviable/unsafe/illegal without it</a:t>
            </a:r>
          </a:p>
          <a:p>
            <a:r>
              <a:rPr lang="en-GB" dirty="0"/>
              <a:t>5.The most vital parts of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7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1214"/>
            <a:ext cx="10560676" cy="978794"/>
          </a:xfrm>
        </p:spPr>
        <p:txBody>
          <a:bodyPr>
            <a:norm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Should Have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72359"/>
            <a:ext cx="9144000" cy="5335478"/>
          </a:xfrm>
        </p:spPr>
        <p:txBody>
          <a:bodyPr>
            <a:normAutofit fontScale="92500"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Codebase – Functioning code that’s also </a:t>
            </a:r>
            <a:r>
              <a:rPr lang="en-GB" b="1" dirty="0">
                <a:solidFill>
                  <a:schemeClr val="bg1"/>
                </a:solidFill>
              </a:rPr>
              <a:t>easy to understand</a:t>
            </a:r>
            <a:r>
              <a:rPr lang="en-GB" dirty="0">
                <a:solidFill>
                  <a:schemeClr val="bg1"/>
                </a:solidFill>
              </a:rPr>
              <a:t>, or if not, a good use of </a:t>
            </a:r>
            <a:r>
              <a:rPr lang="en-GB" b="1" dirty="0">
                <a:solidFill>
                  <a:schemeClr val="bg1"/>
                </a:solidFill>
              </a:rPr>
              <a:t>comments</a:t>
            </a:r>
            <a:r>
              <a:rPr lang="en-GB" dirty="0">
                <a:solidFill>
                  <a:schemeClr val="bg1"/>
                </a:solidFill>
              </a:rPr>
              <a:t> to help understand what’s happening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Testing – </a:t>
            </a:r>
            <a:r>
              <a:rPr lang="en-GB" b="1" dirty="0">
                <a:solidFill>
                  <a:schemeClr val="bg1"/>
                </a:solidFill>
              </a:rPr>
              <a:t>Greater than the minimum </a:t>
            </a:r>
            <a:r>
              <a:rPr lang="en-GB" dirty="0">
                <a:solidFill>
                  <a:schemeClr val="bg1"/>
                </a:solidFill>
              </a:rPr>
              <a:t>of 80% test coverage</a:t>
            </a:r>
            <a:r>
              <a:rPr lang="en-GB" b="1" i="1" dirty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CI – </a:t>
            </a:r>
            <a:r>
              <a:rPr lang="en-GB" b="1" dirty="0">
                <a:solidFill>
                  <a:schemeClr val="bg1"/>
                </a:solidFill>
              </a:rPr>
              <a:t>clear commits, </a:t>
            </a:r>
            <a:r>
              <a:rPr lang="en-GB" dirty="0">
                <a:solidFill>
                  <a:schemeClr val="bg1"/>
                </a:solidFill>
              </a:rPr>
              <a:t>with each commit paired with the </a:t>
            </a:r>
            <a:r>
              <a:rPr lang="en-GB" b="1" dirty="0">
                <a:solidFill>
                  <a:schemeClr val="bg1"/>
                </a:solidFill>
              </a:rPr>
              <a:t>initials </a:t>
            </a:r>
            <a:r>
              <a:rPr lang="en-GB" dirty="0">
                <a:solidFill>
                  <a:schemeClr val="bg1"/>
                </a:solidFill>
              </a:rPr>
              <a:t>of those committing (</a:t>
            </a:r>
            <a:r>
              <a:rPr lang="en-GB" dirty="0" err="1">
                <a:solidFill>
                  <a:schemeClr val="bg1"/>
                </a:solidFill>
              </a:rPr>
              <a:t>e.g</a:t>
            </a:r>
            <a:r>
              <a:rPr lang="en-GB" dirty="0">
                <a:solidFill>
                  <a:schemeClr val="bg1"/>
                </a:solidFill>
              </a:rPr>
              <a:t> SG)</a:t>
            </a:r>
            <a:endParaRPr lang="en-GB" b="1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Repo + Documentation – Adherence to </a:t>
            </a:r>
            <a:r>
              <a:rPr lang="en-GB" b="1" dirty="0">
                <a:solidFill>
                  <a:schemeClr val="bg1"/>
                </a:solidFill>
              </a:rPr>
              <a:t>good project management principles</a:t>
            </a:r>
            <a:r>
              <a:rPr lang="en-GB" dirty="0">
                <a:solidFill>
                  <a:schemeClr val="bg1"/>
                </a:solidFill>
              </a:rPr>
              <a:t>, well-structured </a:t>
            </a:r>
            <a:r>
              <a:rPr lang="en-GB" b="1" dirty="0">
                <a:solidFill>
                  <a:schemeClr val="bg1"/>
                </a:solidFill>
              </a:rPr>
              <a:t>readme.MD</a:t>
            </a:r>
            <a:r>
              <a:rPr lang="en-GB" dirty="0">
                <a:solidFill>
                  <a:schemeClr val="bg1"/>
                </a:solidFill>
              </a:rPr>
              <a:t>, in-depth and thorough </a:t>
            </a:r>
            <a:r>
              <a:rPr lang="en-GB" b="1" dirty="0">
                <a:solidFill>
                  <a:schemeClr val="bg1"/>
                </a:solidFill>
              </a:rPr>
              <a:t>risk assessment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Presentation – Ensure that the presentation </a:t>
            </a:r>
            <a:r>
              <a:rPr lang="en-GB" b="1" dirty="0">
                <a:solidFill>
                  <a:schemeClr val="bg1"/>
                </a:solidFill>
              </a:rPr>
              <a:t>doesn’t go over 15 minutes, </a:t>
            </a:r>
            <a:r>
              <a:rPr lang="en-GB" dirty="0">
                <a:solidFill>
                  <a:schemeClr val="bg1"/>
                </a:solidFill>
              </a:rPr>
              <a:t>ensure that </a:t>
            </a:r>
            <a:r>
              <a:rPr lang="en-GB" b="1" dirty="0">
                <a:solidFill>
                  <a:schemeClr val="bg1"/>
                </a:solidFill>
              </a:rPr>
              <a:t>likely questions </a:t>
            </a:r>
            <a:r>
              <a:rPr lang="en-GB" dirty="0">
                <a:solidFill>
                  <a:schemeClr val="bg1"/>
                </a:solidFill>
              </a:rPr>
              <a:t>have been prepared for, </a:t>
            </a:r>
            <a:r>
              <a:rPr lang="en-GB" b="1" dirty="0">
                <a:solidFill>
                  <a:schemeClr val="bg1"/>
                </a:solidFill>
              </a:rPr>
              <a:t>rehearse </a:t>
            </a:r>
            <a:r>
              <a:rPr lang="en-GB" dirty="0">
                <a:solidFill>
                  <a:schemeClr val="bg1"/>
                </a:solidFill>
              </a:rPr>
              <a:t>the presentation to know what will be said, how to say it,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BF5E4-E55A-49EF-B1EC-81752E6B949F}"/>
              </a:ext>
            </a:extLst>
          </p:cNvPr>
          <p:cNvSpPr txBox="1"/>
          <p:nvPr/>
        </p:nvSpPr>
        <p:spPr>
          <a:xfrm>
            <a:off x="9268287" y="772358"/>
            <a:ext cx="2923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Very important, but not vital</a:t>
            </a:r>
          </a:p>
          <a:p>
            <a:r>
              <a:rPr lang="en-GB" dirty="0"/>
              <a:t>2. Final product will be functional without it, but would suffer in quality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3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11214"/>
            <a:ext cx="10560676" cy="97879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Could Have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72357"/>
            <a:ext cx="9135122" cy="532660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Codebase – Additional functionality outside the scope of the MVP.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Testing – </a:t>
            </a:r>
            <a:r>
              <a:rPr lang="en-GB" b="1" dirty="0">
                <a:solidFill>
                  <a:schemeClr val="bg1"/>
                </a:solidFill>
              </a:rPr>
              <a:t>Very high level of testing</a:t>
            </a:r>
            <a:r>
              <a:rPr lang="en-GB" dirty="0">
                <a:solidFill>
                  <a:schemeClr val="bg1"/>
                </a:solidFill>
              </a:rPr>
              <a:t> (&gt;90% test coverage)</a:t>
            </a:r>
            <a:r>
              <a:rPr lang="en-GB" b="1" i="1" dirty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  <a:p>
            <a:pPr>
              <a:buClrTx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Presentation – </a:t>
            </a:r>
            <a:r>
              <a:rPr lang="en-GB" b="1" dirty="0">
                <a:solidFill>
                  <a:schemeClr val="bg1"/>
                </a:solidFill>
              </a:rPr>
              <a:t>Illustrations/other media </a:t>
            </a:r>
            <a:r>
              <a:rPr lang="en-GB" dirty="0">
                <a:solidFill>
                  <a:schemeClr val="bg1"/>
                </a:solidFill>
              </a:rPr>
              <a:t>that </a:t>
            </a:r>
            <a:r>
              <a:rPr lang="en-GB" b="1" dirty="0">
                <a:solidFill>
                  <a:schemeClr val="bg1"/>
                </a:solidFill>
              </a:rPr>
              <a:t>improve</a:t>
            </a:r>
            <a:r>
              <a:rPr lang="en-GB" dirty="0">
                <a:solidFill>
                  <a:schemeClr val="bg1"/>
                </a:solidFill>
              </a:rPr>
              <a:t> the presentation, </a:t>
            </a:r>
            <a:r>
              <a:rPr lang="en-GB" b="1" dirty="0">
                <a:solidFill>
                  <a:schemeClr val="bg1"/>
                </a:solidFill>
              </a:rPr>
              <a:t>help us </a:t>
            </a:r>
            <a:r>
              <a:rPr lang="en-GB" dirty="0">
                <a:solidFill>
                  <a:schemeClr val="bg1"/>
                </a:solidFill>
              </a:rPr>
              <a:t>deliver our points, or otherwise </a:t>
            </a:r>
            <a:r>
              <a:rPr lang="en-GB" b="1" dirty="0">
                <a:solidFill>
                  <a:schemeClr val="bg1"/>
                </a:solidFill>
              </a:rPr>
              <a:t>make presenting easier </a:t>
            </a:r>
            <a:r>
              <a:rPr lang="en-GB" dirty="0">
                <a:solidFill>
                  <a:schemeClr val="bg1"/>
                </a:solidFill>
              </a:rPr>
              <a:t>for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38F72-9FED-4EC9-9E87-D079C66665B0}"/>
              </a:ext>
            </a:extLst>
          </p:cNvPr>
          <p:cNvSpPr txBox="1"/>
          <p:nvPr/>
        </p:nvSpPr>
        <p:spPr>
          <a:xfrm>
            <a:off x="9286043" y="772357"/>
            <a:ext cx="2905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Desirable, but less so than Should Have</a:t>
            </a:r>
          </a:p>
          <a:p>
            <a:pPr marL="342900" indent="-342900">
              <a:buAutoNum type="arabicPeriod"/>
            </a:pPr>
            <a:r>
              <a:rPr lang="en-GB" dirty="0"/>
              <a:t>Can pursue if we have extra time</a:t>
            </a:r>
          </a:p>
          <a:p>
            <a:pPr marL="342900" indent="-342900">
              <a:buAutoNum type="arabicPeriod"/>
            </a:pPr>
            <a:r>
              <a:rPr lang="en-GB" dirty="0"/>
              <a:t>They are nice to have but not essential</a:t>
            </a:r>
          </a:p>
        </p:txBody>
      </p:sp>
    </p:spTree>
    <p:extLst>
      <p:ext uri="{BB962C8B-B14F-4D97-AF65-F5344CB8AC3E}">
        <p14:creationId xmlns:p14="http://schemas.microsoft.com/office/powerpoint/2010/main" val="181127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4539"/>
            <a:ext cx="10560676" cy="978794"/>
          </a:xfrm>
        </p:spPr>
        <p:txBody>
          <a:bodyPr>
            <a:norm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Won’t Have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754603"/>
            <a:ext cx="9161755" cy="5344356"/>
          </a:xfrm>
        </p:spPr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RACI Matrix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GUI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Anything that </a:t>
            </a:r>
            <a:r>
              <a:rPr lang="en-GB" b="1" dirty="0">
                <a:solidFill>
                  <a:schemeClr val="bg1"/>
                </a:solidFill>
              </a:rPr>
              <a:t>cannot be created </a:t>
            </a:r>
            <a:r>
              <a:rPr lang="en-GB" dirty="0">
                <a:solidFill>
                  <a:schemeClr val="bg1"/>
                </a:solidFill>
              </a:rPr>
              <a:t>in the following: Git, GitHub, Jira, MySQL, Java, Spring, HTML, CSS, JavaScript, Maven, SonarQube, Junit, Mockito &amp; Selenium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9F6A9-EB10-44AF-BA13-275E9D57E248}"/>
              </a:ext>
            </a:extLst>
          </p:cNvPr>
          <p:cNvSpPr txBox="1"/>
          <p:nvPr/>
        </p:nvSpPr>
        <p:spPr>
          <a:xfrm>
            <a:off x="9268287" y="754603"/>
            <a:ext cx="2923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Won’t have time, resources etc. for it</a:t>
            </a:r>
          </a:p>
          <a:p>
            <a:pPr marL="342900" indent="-342900">
              <a:buAutoNum type="arabicPeriod"/>
            </a:pPr>
            <a:r>
              <a:rPr lang="en-GB" dirty="0"/>
              <a:t>Would be good to have but unnecessary</a:t>
            </a:r>
          </a:p>
          <a:p>
            <a:pPr marL="342900" indent="-342900">
              <a:buAutoNum type="arabicPeriod"/>
            </a:pPr>
            <a:r>
              <a:rPr lang="en-GB" dirty="0"/>
              <a:t>Little to not value to spend time working on</a:t>
            </a:r>
          </a:p>
        </p:txBody>
      </p:sp>
    </p:spTree>
    <p:extLst>
      <p:ext uri="{BB962C8B-B14F-4D97-AF65-F5344CB8AC3E}">
        <p14:creationId xmlns:p14="http://schemas.microsoft.com/office/powerpoint/2010/main" val="28504810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439</Words>
  <Application>Microsoft Office PowerPoint</Application>
  <PresentationFormat>Widescreen</PresentationFormat>
  <Paragraphs>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Corbel</vt:lpstr>
      <vt:lpstr>Wingdings 2</vt:lpstr>
      <vt:lpstr>Frame</vt:lpstr>
      <vt:lpstr>Must Have</vt:lpstr>
      <vt:lpstr>Should Have</vt:lpstr>
      <vt:lpstr>Could Have</vt:lpstr>
      <vt:lpstr>Won’t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Have</dc:title>
  <dc:creator>Sam Goodland</dc:creator>
  <cp:lastModifiedBy>Sam Goodland</cp:lastModifiedBy>
  <cp:revision>36</cp:revision>
  <dcterms:created xsi:type="dcterms:W3CDTF">2020-11-12T16:35:22Z</dcterms:created>
  <dcterms:modified xsi:type="dcterms:W3CDTF">2020-12-17T01:08:27Z</dcterms:modified>
</cp:coreProperties>
</file>