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9"/>
  </p:notesMasterIdLst>
  <p:sldIdLst>
    <p:sldId id="256" r:id="rId2"/>
    <p:sldId id="257" r:id="rId3"/>
    <p:sldId id="266" r:id="rId4"/>
    <p:sldId id="273" r:id="rId5"/>
    <p:sldId id="284" r:id="rId6"/>
    <p:sldId id="274" r:id="rId7"/>
    <p:sldId id="269" r:id="rId8"/>
    <p:sldId id="285" r:id="rId9"/>
    <p:sldId id="286" r:id="rId10"/>
    <p:sldId id="275" r:id="rId11"/>
    <p:sldId id="282" r:id="rId12"/>
    <p:sldId id="287" r:id="rId13"/>
    <p:sldId id="288" r:id="rId14"/>
    <p:sldId id="270" r:id="rId15"/>
    <p:sldId id="271" r:id="rId16"/>
    <p:sldId id="276"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082" autoAdjust="0"/>
  </p:normalViewPr>
  <p:slideViewPr>
    <p:cSldViewPr snapToGrid="0">
      <p:cViewPr varScale="1">
        <p:scale>
          <a:sx n="83" d="100"/>
          <a:sy n="83" d="100"/>
        </p:scale>
        <p:origin x="1674"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0C295-6A0C-4E66-823C-17D797C2BB65}" type="datetimeFigureOut">
              <a:rPr lang="en-GB" smtClean="0"/>
              <a:t>18/12/2020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CBFDB-9A91-4605-84CB-A62FE4873D73}" type="slidenum">
              <a:rPr lang="en-GB" smtClean="0"/>
              <a:t>‹#›</a:t>
            </a:fld>
            <a:endParaRPr lang="en-GB"/>
          </a:p>
        </p:txBody>
      </p:sp>
    </p:spTree>
    <p:extLst>
      <p:ext uri="{BB962C8B-B14F-4D97-AF65-F5344CB8AC3E}">
        <p14:creationId xmlns:p14="http://schemas.microsoft.com/office/powerpoint/2010/main" val="267710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rgbClr val="FF0000"/>
              </a:solidFill>
            </a:endParaRPr>
          </a:p>
        </p:txBody>
      </p:sp>
      <p:sp>
        <p:nvSpPr>
          <p:cNvPr id="4" name="Slide Number Placeholder 3"/>
          <p:cNvSpPr>
            <a:spLocks noGrp="1"/>
          </p:cNvSpPr>
          <p:nvPr>
            <p:ph type="sldNum" sz="quarter" idx="10"/>
          </p:nvPr>
        </p:nvSpPr>
        <p:spPr/>
        <p:txBody>
          <a:bodyPr/>
          <a:lstStyle/>
          <a:p>
            <a:fld id="{B8CCBFDB-9A91-4605-84CB-A62FE4873D73}" type="slidenum">
              <a:rPr lang="en-GB" smtClean="0"/>
              <a:t>1</a:t>
            </a:fld>
            <a:endParaRPr lang="en-GB"/>
          </a:p>
        </p:txBody>
      </p:sp>
    </p:spTree>
    <p:extLst>
      <p:ext uri="{BB962C8B-B14F-4D97-AF65-F5344CB8AC3E}">
        <p14:creationId xmlns:p14="http://schemas.microsoft.com/office/powerpoint/2010/main" val="2216591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As it stands, there is complete CRUD functionality on the customers, items and orders in my project.</a:t>
            </a:r>
          </a:p>
          <a:p>
            <a:endParaRPr lang="en-GB" baseline="0" dirty="0"/>
          </a:p>
          <a:p>
            <a:r>
              <a:rPr lang="en-GB" baseline="0" dirty="0"/>
              <a:t>All </a:t>
            </a:r>
            <a:r>
              <a:rPr lang="en-GB" baseline="0" dirty="0" err="1"/>
              <a:t>diagreams</a:t>
            </a:r>
            <a:r>
              <a:rPr lang="en-GB" baseline="0" dirty="0"/>
              <a:t> such as ERDs, UMLs and necessary docs such as risk assessment were completed and included with no issue. </a:t>
            </a:r>
          </a:p>
          <a:p>
            <a:endParaRPr lang="en-GB" baseline="0" dirty="0"/>
          </a:p>
          <a:p>
            <a:r>
              <a:rPr lang="en-GB" baseline="0" dirty="0"/>
              <a:t>The majority of continuous integration aspects. A feature-branch model within the repo, for example. It was however lacking in other areas, we’ll move onto that in…</a:t>
            </a:r>
          </a:p>
        </p:txBody>
      </p:sp>
      <p:sp>
        <p:nvSpPr>
          <p:cNvPr id="4" name="Slide Number Placeholder 3"/>
          <p:cNvSpPr>
            <a:spLocks noGrp="1"/>
          </p:cNvSpPr>
          <p:nvPr>
            <p:ph type="sldNum" sz="quarter" idx="10"/>
          </p:nvPr>
        </p:nvSpPr>
        <p:spPr/>
        <p:txBody>
          <a:bodyPr/>
          <a:lstStyle/>
          <a:p>
            <a:fld id="{B8CCBFDB-9A91-4605-84CB-A62FE4873D73}" type="slidenum">
              <a:rPr lang="en-GB" smtClean="0"/>
              <a:t>10</a:t>
            </a:fld>
            <a:endParaRPr lang="en-GB"/>
          </a:p>
        </p:txBody>
      </p:sp>
    </p:spTree>
    <p:extLst>
      <p:ext uri="{BB962C8B-B14F-4D97-AF65-F5344CB8AC3E}">
        <p14:creationId xmlns:p14="http://schemas.microsoft.com/office/powerpoint/2010/main" val="2269759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Above is my method for calculating the cost. I was unfortunately unable to figure out how to implement it. </a:t>
            </a:r>
          </a:p>
          <a:p>
            <a:endParaRPr lang="en-GB" baseline="0" dirty="0"/>
          </a:p>
          <a:p>
            <a:r>
              <a:rPr lang="en-GB" baseline="0" dirty="0"/>
              <a:t>As already stated, due to scope creep and time limitations, I was unable to get the test coverage up to the 80% threshold, only achieving 20%. </a:t>
            </a:r>
          </a:p>
        </p:txBody>
      </p:sp>
      <p:sp>
        <p:nvSpPr>
          <p:cNvPr id="4" name="Slide Number Placeholder 3"/>
          <p:cNvSpPr>
            <a:spLocks noGrp="1"/>
          </p:cNvSpPr>
          <p:nvPr>
            <p:ph type="sldNum" sz="quarter" idx="10"/>
          </p:nvPr>
        </p:nvSpPr>
        <p:spPr/>
        <p:txBody>
          <a:bodyPr/>
          <a:lstStyle/>
          <a:p>
            <a:fld id="{B8CCBFDB-9A91-4605-84CB-A62FE4873D73}" type="slidenum">
              <a:rPr lang="en-GB" smtClean="0"/>
              <a:t>11</a:t>
            </a:fld>
            <a:endParaRPr lang="en-GB"/>
          </a:p>
        </p:txBody>
      </p:sp>
    </p:spTree>
    <p:extLst>
      <p:ext uri="{BB962C8B-B14F-4D97-AF65-F5344CB8AC3E}">
        <p14:creationId xmlns:p14="http://schemas.microsoft.com/office/powerpoint/2010/main" val="55916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Another aspect of the project that had to be abandoned was the .jar build, despite the fact that I ran the commands necessary to create it in normal circumstances. Unfortunately, even after speaking to a colleague and a trainer, I was unable to get it functioning. </a:t>
            </a:r>
          </a:p>
        </p:txBody>
      </p:sp>
      <p:sp>
        <p:nvSpPr>
          <p:cNvPr id="4" name="Slide Number Placeholder 3"/>
          <p:cNvSpPr>
            <a:spLocks noGrp="1"/>
          </p:cNvSpPr>
          <p:nvPr>
            <p:ph type="sldNum" sz="quarter" idx="10"/>
          </p:nvPr>
        </p:nvSpPr>
        <p:spPr/>
        <p:txBody>
          <a:bodyPr/>
          <a:lstStyle/>
          <a:p>
            <a:fld id="{B8CCBFDB-9A91-4605-84CB-A62FE4873D73}" type="slidenum">
              <a:rPr lang="en-GB" smtClean="0"/>
              <a:t>12</a:t>
            </a:fld>
            <a:endParaRPr lang="en-GB"/>
          </a:p>
        </p:txBody>
      </p:sp>
    </p:spTree>
    <p:extLst>
      <p:ext uri="{BB962C8B-B14F-4D97-AF65-F5344CB8AC3E}">
        <p14:creationId xmlns:p14="http://schemas.microsoft.com/office/powerpoint/2010/main" val="414378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8CCBFDB-9A91-4605-84CB-A62FE4873D73}" type="slidenum">
              <a:rPr lang="en-GB" smtClean="0"/>
              <a:t>13</a:t>
            </a:fld>
            <a:endParaRPr lang="en-GB"/>
          </a:p>
        </p:txBody>
      </p:sp>
    </p:spTree>
    <p:extLst>
      <p:ext uri="{BB962C8B-B14F-4D97-AF65-F5344CB8AC3E}">
        <p14:creationId xmlns:p14="http://schemas.microsoft.com/office/powerpoint/2010/main" val="2122213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SQL queries are great, Java went well even though I prefer other less verbose languages such as Python. </a:t>
            </a:r>
          </a:p>
          <a:p>
            <a:endParaRPr lang="en-GB" baseline="0" dirty="0"/>
          </a:p>
          <a:p>
            <a:r>
              <a:rPr lang="en-GB" baseline="0" dirty="0"/>
              <a:t>Git went well, both in keeping organised branches, committing often and being able to illustrate how the project was gradually completed and the different features added in the respective branches. </a:t>
            </a:r>
          </a:p>
        </p:txBody>
      </p:sp>
      <p:sp>
        <p:nvSpPr>
          <p:cNvPr id="4" name="Slide Number Placeholder 3"/>
          <p:cNvSpPr>
            <a:spLocks noGrp="1"/>
          </p:cNvSpPr>
          <p:nvPr>
            <p:ph type="sldNum" sz="quarter" idx="10"/>
          </p:nvPr>
        </p:nvSpPr>
        <p:spPr/>
        <p:txBody>
          <a:bodyPr/>
          <a:lstStyle/>
          <a:p>
            <a:fld id="{B8CCBFDB-9A91-4605-84CB-A62FE4873D73}" type="slidenum">
              <a:rPr lang="en-GB" smtClean="0"/>
              <a:t>14</a:t>
            </a:fld>
            <a:endParaRPr lang="en-GB"/>
          </a:p>
        </p:txBody>
      </p:sp>
    </p:spTree>
    <p:extLst>
      <p:ext uri="{BB962C8B-B14F-4D97-AF65-F5344CB8AC3E}">
        <p14:creationId xmlns:p14="http://schemas.microsoft.com/office/powerpoint/2010/main" val="165070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As already hinted at, blah blah blah. </a:t>
            </a:r>
          </a:p>
        </p:txBody>
      </p:sp>
      <p:sp>
        <p:nvSpPr>
          <p:cNvPr id="4" name="Slide Number Placeholder 3"/>
          <p:cNvSpPr>
            <a:spLocks noGrp="1"/>
          </p:cNvSpPr>
          <p:nvPr>
            <p:ph type="sldNum" sz="quarter" idx="10"/>
          </p:nvPr>
        </p:nvSpPr>
        <p:spPr/>
        <p:txBody>
          <a:bodyPr/>
          <a:lstStyle/>
          <a:p>
            <a:fld id="{B8CCBFDB-9A91-4605-84CB-A62FE4873D73}" type="slidenum">
              <a:rPr lang="en-GB" smtClean="0"/>
              <a:t>15</a:t>
            </a:fld>
            <a:endParaRPr lang="en-GB"/>
          </a:p>
        </p:txBody>
      </p:sp>
    </p:spTree>
    <p:extLst>
      <p:ext uri="{BB962C8B-B14F-4D97-AF65-F5344CB8AC3E}">
        <p14:creationId xmlns:p14="http://schemas.microsoft.com/office/powerpoint/2010/main" val="103576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CCBFDB-9A91-4605-84CB-A62FE4873D73}" type="slidenum">
              <a:rPr lang="en-GB" smtClean="0"/>
              <a:t>16</a:t>
            </a:fld>
            <a:endParaRPr lang="en-GB"/>
          </a:p>
        </p:txBody>
      </p:sp>
    </p:spTree>
    <p:extLst>
      <p:ext uri="{BB962C8B-B14F-4D97-AF65-F5344CB8AC3E}">
        <p14:creationId xmlns:p14="http://schemas.microsoft.com/office/powerpoint/2010/main" val="1749150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CCBFDB-9A91-4605-84CB-A62FE4873D73}" type="slidenum">
              <a:rPr lang="en-GB" smtClean="0"/>
              <a:t>17</a:t>
            </a:fld>
            <a:endParaRPr lang="en-GB"/>
          </a:p>
        </p:txBody>
      </p:sp>
    </p:spTree>
    <p:extLst>
      <p:ext uri="{BB962C8B-B14F-4D97-AF65-F5344CB8AC3E}">
        <p14:creationId xmlns:p14="http://schemas.microsoft.com/office/powerpoint/2010/main" val="147233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My course didn’t delve deeply into theory you’d see in Computer Science, but rather focused on the coding and day-to-day applications of programming, hence the name. </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B8CCBFDB-9A91-4605-84CB-A62FE4873D73}" type="slidenum">
              <a:rPr lang="en-GB" smtClean="0"/>
              <a:t>2</a:t>
            </a:fld>
            <a:endParaRPr lang="en-GB"/>
          </a:p>
        </p:txBody>
      </p:sp>
    </p:spTree>
    <p:extLst>
      <p:ext uri="{BB962C8B-B14F-4D97-AF65-F5344CB8AC3E}">
        <p14:creationId xmlns:p14="http://schemas.microsoft.com/office/powerpoint/2010/main" val="368544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 used Java in university, though I don’t like it. SQL is my favourite, I was very glad to get to work with it again. </a:t>
            </a:r>
          </a:p>
          <a:p>
            <a:endParaRPr lang="en-GB" baseline="0" dirty="0"/>
          </a:p>
          <a:p>
            <a:r>
              <a:rPr lang="en-GB" baseline="0" dirty="0"/>
              <a:t>Had used GitHub in the past but hadn’t truly gotten a grip with it until the project started.</a:t>
            </a:r>
          </a:p>
          <a:p>
            <a:endParaRPr lang="en-GB" baseline="0" dirty="0"/>
          </a:p>
          <a:p>
            <a:r>
              <a:rPr lang="en-GB" baseline="0" dirty="0"/>
              <a:t>I’d never used Jira, Maven or Junit before, so this proved the most challenging part of the project. </a:t>
            </a:r>
          </a:p>
        </p:txBody>
      </p:sp>
      <p:sp>
        <p:nvSpPr>
          <p:cNvPr id="4" name="Slide Number Placeholder 3"/>
          <p:cNvSpPr>
            <a:spLocks noGrp="1"/>
          </p:cNvSpPr>
          <p:nvPr>
            <p:ph type="sldNum" sz="quarter" idx="10"/>
          </p:nvPr>
        </p:nvSpPr>
        <p:spPr/>
        <p:txBody>
          <a:bodyPr/>
          <a:lstStyle/>
          <a:p>
            <a:fld id="{B8CCBFDB-9A91-4605-84CB-A62FE4873D73}" type="slidenum">
              <a:rPr lang="en-GB" smtClean="0"/>
              <a:t>3</a:t>
            </a:fld>
            <a:endParaRPr lang="en-GB"/>
          </a:p>
        </p:txBody>
      </p:sp>
    </p:spTree>
    <p:extLst>
      <p:ext uri="{BB962C8B-B14F-4D97-AF65-F5344CB8AC3E}">
        <p14:creationId xmlns:p14="http://schemas.microsoft.com/office/powerpoint/2010/main" val="3999747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As per requirements, I utilised GitHub for simple version control. Pushed and committed often, &amp; file/package structures sensible and meeting industry standards. </a:t>
            </a:r>
          </a:p>
        </p:txBody>
      </p:sp>
      <p:sp>
        <p:nvSpPr>
          <p:cNvPr id="4" name="Slide Number Placeholder 3"/>
          <p:cNvSpPr>
            <a:spLocks noGrp="1"/>
          </p:cNvSpPr>
          <p:nvPr>
            <p:ph type="sldNum" sz="quarter" idx="10"/>
          </p:nvPr>
        </p:nvSpPr>
        <p:spPr/>
        <p:txBody>
          <a:bodyPr/>
          <a:lstStyle/>
          <a:p>
            <a:fld id="{B8CCBFDB-9A91-4605-84CB-A62FE4873D73}" type="slidenum">
              <a:rPr lang="en-GB" smtClean="0"/>
              <a:t>4</a:t>
            </a:fld>
            <a:endParaRPr lang="en-GB"/>
          </a:p>
        </p:txBody>
      </p:sp>
    </p:spTree>
    <p:extLst>
      <p:ext uri="{BB962C8B-B14F-4D97-AF65-F5344CB8AC3E}">
        <p14:creationId xmlns:p14="http://schemas.microsoft.com/office/powerpoint/2010/main" val="36033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 also employed the feature-dev-main branches. </a:t>
            </a:r>
          </a:p>
          <a:p>
            <a:endParaRPr lang="en-GB" baseline="0" dirty="0"/>
          </a:p>
          <a:p>
            <a:r>
              <a:rPr lang="en-GB" baseline="0" dirty="0"/>
              <a:t>Something I had not done prior was give the names of features more clear names. For example, feature-</a:t>
            </a:r>
            <a:r>
              <a:rPr lang="en-GB" baseline="0" dirty="0" err="1"/>
              <a:t>orderitem</a:t>
            </a:r>
            <a:r>
              <a:rPr lang="en-GB" baseline="0" dirty="0"/>
              <a:t> is much clearer than feature-2. </a:t>
            </a:r>
          </a:p>
        </p:txBody>
      </p:sp>
      <p:sp>
        <p:nvSpPr>
          <p:cNvPr id="4" name="Slide Number Placeholder 3"/>
          <p:cNvSpPr>
            <a:spLocks noGrp="1"/>
          </p:cNvSpPr>
          <p:nvPr>
            <p:ph type="sldNum" sz="quarter" idx="10"/>
          </p:nvPr>
        </p:nvSpPr>
        <p:spPr/>
        <p:txBody>
          <a:bodyPr/>
          <a:lstStyle/>
          <a:p>
            <a:fld id="{B8CCBFDB-9A91-4605-84CB-A62FE4873D73}" type="slidenum">
              <a:rPr lang="en-GB" smtClean="0"/>
              <a:t>5</a:t>
            </a:fld>
            <a:endParaRPr lang="en-GB"/>
          </a:p>
        </p:txBody>
      </p:sp>
    </p:spTree>
    <p:extLst>
      <p:ext uri="{BB962C8B-B14F-4D97-AF65-F5344CB8AC3E}">
        <p14:creationId xmlns:p14="http://schemas.microsoft.com/office/powerpoint/2010/main" val="337846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Testing was the part of the project that caught me out. </a:t>
            </a:r>
          </a:p>
          <a:p>
            <a:endParaRPr lang="en-GB" baseline="0" dirty="0"/>
          </a:p>
          <a:p>
            <a:r>
              <a:rPr lang="en-GB" baseline="0" dirty="0"/>
              <a:t>I had little to not experience with testing, and less time than I had planned to do it as a result of a miscommunication.</a:t>
            </a:r>
          </a:p>
          <a:p>
            <a:endParaRPr lang="en-GB" baseline="0" dirty="0"/>
          </a:p>
          <a:p>
            <a:r>
              <a:rPr lang="en-GB" baseline="0" dirty="0"/>
              <a:t>I had not realised the importance of the IMS starter, and this as a result required additional time to remake the project and transfer my materials into the new file space, refactor appropriately and get acquainted with unforeseen requirements relating to working in the IMS starter, such as adjusting the Utils table and </a:t>
            </a:r>
            <a:r>
              <a:rPr lang="en-GB" baseline="0"/>
              <a:t>writing both the data &amp; schema </a:t>
            </a:r>
            <a:r>
              <a:rPr lang="en-GB" baseline="0" dirty="0"/>
              <a:t>for SQL. </a:t>
            </a:r>
          </a:p>
        </p:txBody>
      </p:sp>
      <p:sp>
        <p:nvSpPr>
          <p:cNvPr id="4" name="Slide Number Placeholder 3"/>
          <p:cNvSpPr>
            <a:spLocks noGrp="1"/>
          </p:cNvSpPr>
          <p:nvPr>
            <p:ph type="sldNum" sz="quarter" idx="10"/>
          </p:nvPr>
        </p:nvSpPr>
        <p:spPr/>
        <p:txBody>
          <a:bodyPr/>
          <a:lstStyle/>
          <a:p>
            <a:fld id="{B8CCBFDB-9A91-4605-84CB-A62FE4873D73}" type="slidenum">
              <a:rPr lang="en-GB" smtClean="0"/>
              <a:t>6</a:t>
            </a:fld>
            <a:endParaRPr lang="en-GB"/>
          </a:p>
        </p:txBody>
      </p:sp>
    </p:spTree>
    <p:extLst>
      <p:ext uri="{BB962C8B-B14F-4D97-AF65-F5344CB8AC3E}">
        <p14:creationId xmlns:p14="http://schemas.microsoft.com/office/powerpoint/2010/main" val="78466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8CCBFDB-9A91-4605-84CB-A62FE4873D73}" type="slidenum">
              <a:rPr lang="en-GB" smtClean="0"/>
              <a:t>7</a:t>
            </a:fld>
            <a:endParaRPr lang="en-GB"/>
          </a:p>
        </p:txBody>
      </p:sp>
    </p:spTree>
    <p:extLst>
      <p:ext uri="{BB962C8B-B14F-4D97-AF65-F5344CB8AC3E}">
        <p14:creationId xmlns:p14="http://schemas.microsoft.com/office/powerpoint/2010/main" val="2862075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8CCBFDB-9A91-4605-84CB-A62FE4873D73}" type="slidenum">
              <a:rPr lang="en-GB" smtClean="0"/>
              <a:t>8</a:t>
            </a:fld>
            <a:endParaRPr lang="en-GB"/>
          </a:p>
        </p:txBody>
      </p:sp>
    </p:spTree>
    <p:extLst>
      <p:ext uri="{BB962C8B-B14F-4D97-AF65-F5344CB8AC3E}">
        <p14:creationId xmlns:p14="http://schemas.microsoft.com/office/powerpoint/2010/main" val="2341388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8CCBFDB-9A91-4605-84CB-A62FE4873D73}" type="slidenum">
              <a:rPr lang="en-GB" smtClean="0"/>
              <a:t>9</a:t>
            </a:fld>
            <a:endParaRPr lang="en-GB"/>
          </a:p>
        </p:txBody>
      </p:sp>
    </p:spTree>
    <p:extLst>
      <p:ext uri="{BB962C8B-B14F-4D97-AF65-F5344CB8AC3E}">
        <p14:creationId xmlns:p14="http://schemas.microsoft.com/office/powerpoint/2010/main" val="253171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06B2B-1289-48C8-B538-EB4DF6462242}" type="datetimeFigureOut">
              <a:rPr lang="en-GB" smtClean="0"/>
              <a:t>18/12/2020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3917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06B2B-1289-48C8-B538-EB4DF6462242}" type="datetimeFigureOut">
              <a:rPr lang="en-GB" smtClean="0"/>
              <a:t>18/12/2020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402080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06B2B-1289-48C8-B538-EB4DF6462242}" type="datetimeFigureOut">
              <a:rPr lang="en-GB" smtClean="0"/>
              <a:t>18/12/2020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103897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06B2B-1289-48C8-B538-EB4DF6462242}" type="datetimeFigureOut">
              <a:rPr lang="en-GB" smtClean="0"/>
              <a:t>18/12/2020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238698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006B2B-1289-48C8-B538-EB4DF6462242}" type="datetimeFigureOut">
              <a:rPr lang="en-GB" smtClean="0"/>
              <a:t>18/12/2020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236001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A006B2B-1289-48C8-B538-EB4DF6462242}" type="datetimeFigureOut">
              <a:rPr lang="en-GB" smtClean="0"/>
              <a:t>18/12/2020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161194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A006B2B-1289-48C8-B538-EB4DF6462242}" type="datetimeFigureOut">
              <a:rPr lang="en-GB" smtClean="0"/>
              <a:t>18/12/2020</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161487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A006B2B-1289-48C8-B538-EB4DF6462242}" type="datetimeFigureOut">
              <a:rPr lang="en-GB" smtClean="0"/>
              <a:t>18/12/2020</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340319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006B2B-1289-48C8-B538-EB4DF6462242}" type="datetimeFigureOut">
              <a:rPr lang="en-GB" smtClean="0"/>
              <a:t>18/12/2020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301292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0A006B2B-1289-48C8-B538-EB4DF6462242}" type="datetimeFigureOut">
              <a:rPr lang="en-GB" smtClean="0"/>
              <a:t>18/12/2020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20619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0A006B2B-1289-48C8-B538-EB4DF6462242}" type="datetimeFigureOut">
              <a:rPr lang="en-GB" smtClean="0"/>
              <a:t>18/12/2020</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294096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0A006B2B-1289-48C8-B538-EB4DF6462242}" type="datetimeFigureOut">
              <a:rPr lang="en-GB" smtClean="0"/>
              <a:t>18/12/2020</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929BA74-4706-495E-96B5-230FC8B7E182}" type="slidenum">
              <a:rPr lang="en-GB" smtClean="0"/>
              <a:t>‹#›</a:t>
            </a:fld>
            <a:endParaRPr lang="en-GB"/>
          </a:p>
        </p:txBody>
      </p:sp>
    </p:spTree>
    <p:extLst>
      <p:ext uri="{BB962C8B-B14F-4D97-AF65-F5344CB8AC3E}">
        <p14:creationId xmlns:p14="http://schemas.microsoft.com/office/powerpoint/2010/main" val="2441561207"/>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37839"/>
            <a:ext cx="10560676" cy="978794"/>
          </a:xfrm>
        </p:spPr>
        <p:txBody>
          <a:bodyPr>
            <a:noAutofit/>
          </a:bodyPr>
          <a:lstStyle/>
          <a:p>
            <a:r>
              <a:rPr lang="en-US" sz="4800" dirty="0">
                <a:latin typeface="Century Gothic" panose="020B0502020202020204" pitchFamily="34" charset="0"/>
              </a:rPr>
              <a:t>Fundamental Project Specification:</a:t>
            </a:r>
            <a:br>
              <a:rPr lang="en-US" sz="4800" dirty="0">
                <a:latin typeface="Century Gothic" panose="020B0502020202020204" pitchFamily="34" charset="0"/>
              </a:rPr>
            </a:br>
            <a:r>
              <a:rPr lang="en-US" sz="4800" dirty="0">
                <a:latin typeface="Century Gothic" panose="020B0502020202020204" pitchFamily="34" charset="0"/>
              </a:rPr>
              <a:t>To-Do List Web Application (TDL)</a:t>
            </a:r>
          </a:p>
        </p:txBody>
      </p:sp>
      <p:sp>
        <p:nvSpPr>
          <p:cNvPr id="3" name="Subtitle 2"/>
          <p:cNvSpPr>
            <a:spLocks noGrp="1"/>
          </p:cNvSpPr>
          <p:nvPr>
            <p:ph type="subTitle" idx="1"/>
          </p:nvPr>
        </p:nvSpPr>
        <p:spPr>
          <a:xfrm>
            <a:off x="0" y="2931598"/>
            <a:ext cx="7315200" cy="914400"/>
          </a:xfrm>
        </p:spPr>
        <p:txBody>
          <a:bodyPr/>
          <a:lstStyle/>
          <a:p>
            <a:pPr algn="ctr"/>
            <a:r>
              <a:rPr lang="en-GB" dirty="0"/>
              <a:t>Sam Goodland</a:t>
            </a:r>
          </a:p>
        </p:txBody>
      </p:sp>
    </p:spTree>
    <p:extLst>
      <p:ext uri="{BB962C8B-B14F-4D97-AF65-F5344CB8AC3E}">
        <p14:creationId xmlns:p14="http://schemas.microsoft.com/office/powerpoint/2010/main" val="95274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a:t>
            </a:r>
            <a:r>
              <a:rPr lang="en-US"/>
              <a:t>– What </a:t>
            </a:r>
            <a:r>
              <a:rPr lang="en-US" dirty="0"/>
              <a:t>was completed</a:t>
            </a:r>
            <a:endParaRPr lang="en-GB" dirty="0"/>
          </a:p>
        </p:txBody>
      </p:sp>
      <p:sp>
        <p:nvSpPr>
          <p:cNvPr id="4" name="Content Placeholder 3">
            <a:extLst>
              <a:ext uri="{FF2B5EF4-FFF2-40B4-BE49-F238E27FC236}">
                <a16:creationId xmlns:a16="http://schemas.microsoft.com/office/drawing/2014/main" id="{8A63D6AF-67C1-4CF6-B7AB-4C171F448D4F}"/>
              </a:ext>
            </a:extLst>
          </p:cNvPr>
          <p:cNvSpPr>
            <a:spLocks noGrp="1"/>
          </p:cNvSpPr>
          <p:nvPr>
            <p:ph idx="1"/>
          </p:nvPr>
        </p:nvSpPr>
        <p:spPr>
          <a:xfrm>
            <a:off x="3426208" y="750986"/>
            <a:ext cx="7315200" cy="5120640"/>
          </a:xfrm>
        </p:spPr>
        <p:txBody>
          <a:bodyPr/>
          <a:lstStyle/>
          <a:p>
            <a:pPr marL="0" indent="0">
              <a:buNone/>
            </a:pPr>
            <a:endParaRPr lang="en-GB" dirty="0"/>
          </a:p>
          <a:p>
            <a:r>
              <a:rPr lang="en-GB" dirty="0"/>
              <a:t>All Codebase aspects, save the calculation of the total cost</a:t>
            </a:r>
          </a:p>
          <a:p>
            <a:endParaRPr lang="en-GB" dirty="0"/>
          </a:p>
          <a:p>
            <a:r>
              <a:rPr lang="en-GB" dirty="0"/>
              <a:t>All Repository &amp; Documentation aspects</a:t>
            </a:r>
          </a:p>
          <a:p>
            <a:endParaRPr lang="en-GB" dirty="0"/>
          </a:p>
          <a:p>
            <a:r>
              <a:rPr lang="en-GB" dirty="0"/>
              <a:t>Continuous Integration aspects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47324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 What was abandoned</a:t>
            </a:r>
            <a:endParaRPr lang="en-GB" dirty="0"/>
          </a:p>
        </p:txBody>
      </p:sp>
      <p:sp>
        <p:nvSpPr>
          <p:cNvPr id="4" name="Content Placeholder 3">
            <a:extLst>
              <a:ext uri="{FF2B5EF4-FFF2-40B4-BE49-F238E27FC236}">
                <a16:creationId xmlns:a16="http://schemas.microsoft.com/office/drawing/2014/main" id="{8A63D6AF-67C1-4CF6-B7AB-4C171F448D4F}"/>
              </a:ext>
            </a:extLst>
          </p:cNvPr>
          <p:cNvSpPr>
            <a:spLocks noGrp="1"/>
          </p:cNvSpPr>
          <p:nvPr>
            <p:ph idx="1"/>
          </p:nvPr>
        </p:nvSpPr>
        <p:spPr>
          <a:xfrm>
            <a:off x="3426208" y="1665386"/>
            <a:ext cx="7315200" cy="5120640"/>
          </a:xfrm>
        </p:spPr>
        <p:txBody>
          <a:bodyPr/>
          <a:lstStyle/>
          <a:p>
            <a:r>
              <a:rPr lang="en-GB" dirty="0"/>
              <a:t>The total calculation of a cost</a:t>
            </a:r>
          </a:p>
          <a:p>
            <a:r>
              <a:rPr lang="en-GB" dirty="0"/>
              <a:t>The test coverage 80% </a:t>
            </a:r>
            <a:r>
              <a:rPr lang="en-GB" dirty="0" err="1"/>
              <a:t>threshhold</a:t>
            </a:r>
            <a:endParaRPr lang="en-GB" dirty="0"/>
          </a:p>
        </p:txBody>
      </p:sp>
      <p:pic>
        <p:nvPicPr>
          <p:cNvPr id="3" name="Picture 2">
            <a:extLst>
              <a:ext uri="{FF2B5EF4-FFF2-40B4-BE49-F238E27FC236}">
                <a16:creationId xmlns:a16="http://schemas.microsoft.com/office/drawing/2014/main" id="{07752575-857E-44E8-BA77-7DDB3AD62EC1}"/>
              </a:ext>
            </a:extLst>
          </p:cNvPr>
          <p:cNvPicPr>
            <a:picLocks noChangeAspect="1"/>
          </p:cNvPicPr>
          <p:nvPr/>
        </p:nvPicPr>
        <p:blipFill>
          <a:blip r:embed="rId3"/>
          <a:stretch>
            <a:fillRect/>
          </a:stretch>
        </p:blipFill>
        <p:spPr>
          <a:xfrm>
            <a:off x="3559065" y="1123837"/>
            <a:ext cx="5657505" cy="2553522"/>
          </a:xfrm>
          <a:prstGeom prst="rect">
            <a:avLst/>
          </a:prstGeom>
        </p:spPr>
      </p:pic>
    </p:spTree>
    <p:extLst>
      <p:ext uri="{BB962C8B-B14F-4D97-AF65-F5344CB8AC3E}">
        <p14:creationId xmlns:p14="http://schemas.microsoft.com/office/powerpoint/2010/main" val="321674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 What was abandoned</a:t>
            </a:r>
            <a:endParaRPr lang="en-GB" dirty="0"/>
          </a:p>
        </p:txBody>
      </p:sp>
      <p:sp>
        <p:nvSpPr>
          <p:cNvPr id="4" name="Content Placeholder 3">
            <a:extLst>
              <a:ext uri="{FF2B5EF4-FFF2-40B4-BE49-F238E27FC236}">
                <a16:creationId xmlns:a16="http://schemas.microsoft.com/office/drawing/2014/main" id="{8A63D6AF-67C1-4CF6-B7AB-4C171F448D4F}"/>
              </a:ext>
            </a:extLst>
          </p:cNvPr>
          <p:cNvSpPr>
            <a:spLocks noGrp="1"/>
          </p:cNvSpPr>
          <p:nvPr>
            <p:ph idx="1"/>
          </p:nvPr>
        </p:nvSpPr>
        <p:spPr>
          <a:xfrm>
            <a:off x="3426208" y="4325256"/>
            <a:ext cx="7315200" cy="2460769"/>
          </a:xfrm>
        </p:spPr>
        <p:txBody>
          <a:bodyPr/>
          <a:lstStyle/>
          <a:p>
            <a:r>
              <a:rPr lang="en-GB" dirty="0"/>
              <a:t>The .jar build of the project</a:t>
            </a:r>
          </a:p>
        </p:txBody>
      </p:sp>
      <p:pic>
        <p:nvPicPr>
          <p:cNvPr id="5" name="Picture 4">
            <a:extLst>
              <a:ext uri="{FF2B5EF4-FFF2-40B4-BE49-F238E27FC236}">
                <a16:creationId xmlns:a16="http://schemas.microsoft.com/office/drawing/2014/main" id="{49A2D029-1A29-4C14-A14E-3A444643FD1E}"/>
              </a:ext>
            </a:extLst>
          </p:cNvPr>
          <p:cNvPicPr>
            <a:picLocks noChangeAspect="1"/>
          </p:cNvPicPr>
          <p:nvPr/>
        </p:nvPicPr>
        <p:blipFill>
          <a:blip r:embed="rId3"/>
          <a:stretch>
            <a:fillRect/>
          </a:stretch>
        </p:blipFill>
        <p:spPr>
          <a:xfrm>
            <a:off x="3494743" y="818244"/>
            <a:ext cx="8697257" cy="3429000"/>
          </a:xfrm>
          <a:prstGeom prst="rect">
            <a:avLst/>
          </a:prstGeom>
        </p:spPr>
      </p:pic>
    </p:spTree>
    <p:extLst>
      <p:ext uri="{BB962C8B-B14F-4D97-AF65-F5344CB8AC3E}">
        <p14:creationId xmlns:p14="http://schemas.microsoft.com/office/powerpoint/2010/main" val="157801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 What was abandoned</a:t>
            </a:r>
            <a:endParaRPr lang="en-GB" dirty="0"/>
          </a:p>
        </p:txBody>
      </p:sp>
      <p:sp>
        <p:nvSpPr>
          <p:cNvPr id="4" name="Content Placeholder 3">
            <a:extLst>
              <a:ext uri="{FF2B5EF4-FFF2-40B4-BE49-F238E27FC236}">
                <a16:creationId xmlns:a16="http://schemas.microsoft.com/office/drawing/2014/main" id="{8A63D6AF-67C1-4CF6-B7AB-4C171F448D4F}"/>
              </a:ext>
            </a:extLst>
          </p:cNvPr>
          <p:cNvSpPr>
            <a:spLocks noGrp="1"/>
          </p:cNvSpPr>
          <p:nvPr>
            <p:ph idx="1"/>
          </p:nvPr>
        </p:nvSpPr>
        <p:spPr>
          <a:xfrm>
            <a:off x="3426208" y="4325256"/>
            <a:ext cx="7315200" cy="2460769"/>
          </a:xfrm>
        </p:spPr>
        <p:txBody>
          <a:bodyPr/>
          <a:lstStyle/>
          <a:p>
            <a:r>
              <a:rPr lang="en-GB" dirty="0"/>
              <a:t>Despite containing the correct pom.xml material…</a:t>
            </a:r>
          </a:p>
        </p:txBody>
      </p:sp>
      <p:pic>
        <p:nvPicPr>
          <p:cNvPr id="6" name="Picture 5">
            <a:extLst>
              <a:ext uri="{FF2B5EF4-FFF2-40B4-BE49-F238E27FC236}">
                <a16:creationId xmlns:a16="http://schemas.microsoft.com/office/drawing/2014/main" id="{B277C2DC-6C09-49E5-92CB-8C12234EDA75}"/>
              </a:ext>
            </a:extLst>
          </p:cNvPr>
          <p:cNvPicPr>
            <a:picLocks noChangeAspect="1"/>
          </p:cNvPicPr>
          <p:nvPr/>
        </p:nvPicPr>
        <p:blipFill>
          <a:blip r:embed="rId3"/>
          <a:stretch>
            <a:fillRect/>
          </a:stretch>
        </p:blipFill>
        <p:spPr>
          <a:xfrm>
            <a:off x="3426208" y="1943971"/>
            <a:ext cx="6581047" cy="3228308"/>
          </a:xfrm>
          <a:prstGeom prst="rect">
            <a:avLst/>
          </a:prstGeom>
        </p:spPr>
      </p:pic>
      <p:pic>
        <p:nvPicPr>
          <p:cNvPr id="3" name="Picture 2">
            <a:extLst>
              <a:ext uri="{FF2B5EF4-FFF2-40B4-BE49-F238E27FC236}">
                <a16:creationId xmlns:a16="http://schemas.microsoft.com/office/drawing/2014/main" id="{C5914AE1-F253-4303-86AE-6F46BA4C1CBC}"/>
              </a:ext>
            </a:extLst>
          </p:cNvPr>
          <p:cNvPicPr>
            <a:picLocks noChangeAspect="1"/>
          </p:cNvPicPr>
          <p:nvPr/>
        </p:nvPicPr>
        <p:blipFill>
          <a:blip r:embed="rId4"/>
          <a:stretch>
            <a:fillRect/>
          </a:stretch>
        </p:blipFill>
        <p:spPr>
          <a:xfrm>
            <a:off x="3426208" y="1094807"/>
            <a:ext cx="3915321" cy="905001"/>
          </a:xfrm>
          <a:prstGeom prst="rect">
            <a:avLst/>
          </a:prstGeom>
        </p:spPr>
      </p:pic>
    </p:spTree>
    <p:extLst>
      <p:ext uri="{BB962C8B-B14F-4D97-AF65-F5344CB8AC3E}">
        <p14:creationId xmlns:p14="http://schemas.microsoft.com/office/powerpoint/2010/main" val="22664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Sprint retrospective – what went well</a:t>
            </a:r>
          </a:p>
        </p:txBody>
      </p:sp>
      <p:sp>
        <p:nvSpPr>
          <p:cNvPr id="5" name="Content Placeholder 4">
            <a:extLst>
              <a:ext uri="{FF2B5EF4-FFF2-40B4-BE49-F238E27FC236}">
                <a16:creationId xmlns:a16="http://schemas.microsoft.com/office/drawing/2014/main" id="{7CB021C8-966B-4156-8C1C-1686E36B0B64}"/>
              </a:ext>
            </a:extLst>
          </p:cNvPr>
          <p:cNvSpPr>
            <a:spLocks noGrp="1"/>
          </p:cNvSpPr>
          <p:nvPr>
            <p:ph idx="1"/>
          </p:nvPr>
        </p:nvSpPr>
        <p:spPr/>
        <p:txBody>
          <a:bodyPr/>
          <a:lstStyle/>
          <a:p>
            <a:r>
              <a:rPr lang="en-GB" dirty="0"/>
              <a:t>MySQL </a:t>
            </a:r>
          </a:p>
          <a:p>
            <a:r>
              <a:rPr lang="en-GB" dirty="0"/>
              <a:t>Java</a:t>
            </a:r>
          </a:p>
          <a:p>
            <a:r>
              <a:rPr lang="en-GB" dirty="0"/>
              <a:t>Git</a:t>
            </a:r>
          </a:p>
          <a:p>
            <a:r>
              <a:rPr lang="en-GB" dirty="0"/>
              <a:t>GitHub</a:t>
            </a:r>
          </a:p>
          <a:p>
            <a:endParaRPr lang="en-GB" dirty="0"/>
          </a:p>
        </p:txBody>
      </p:sp>
    </p:spTree>
    <p:extLst>
      <p:ext uri="{BB962C8B-B14F-4D97-AF65-F5344CB8AC3E}">
        <p14:creationId xmlns:p14="http://schemas.microsoft.com/office/powerpoint/2010/main" val="394179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 – what could have been done better</a:t>
            </a:r>
            <a:endParaRPr lang="en-GB" dirty="0"/>
          </a:p>
        </p:txBody>
      </p:sp>
      <p:sp>
        <p:nvSpPr>
          <p:cNvPr id="3" name="Content Placeholder 2"/>
          <p:cNvSpPr>
            <a:spLocks noGrp="1"/>
          </p:cNvSpPr>
          <p:nvPr>
            <p:ph idx="1"/>
          </p:nvPr>
        </p:nvSpPr>
        <p:spPr>
          <a:xfrm>
            <a:off x="3445212" y="1583955"/>
            <a:ext cx="7315200" cy="5120640"/>
          </a:xfrm>
        </p:spPr>
        <p:txBody>
          <a:bodyPr>
            <a:normAutofit/>
          </a:bodyPr>
          <a:lstStyle/>
          <a:p>
            <a:r>
              <a:rPr lang="en-GB" sz="3200" baseline="30000" dirty="0"/>
              <a:t>Junit</a:t>
            </a:r>
          </a:p>
          <a:p>
            <a:r>
              <a:rPr lang="en-GB" sz="3200" baseline="30000" dirty="0"/>
              <a:t>Maven</a:t>
            </a:r>
          </a:p>
          <a:p>
            <a:r>
              <a:rPr lang="en-GB" sz="3200" baseline="30000" dirty="0"/>
              <a:t>Jira</a:t>
            </a:r>
          </a:p>
        </p:txBody>
      </p:sp>
    </p:spTree>
    <p:extLst>
      <p:ext uri="{BB962C8B-B14F-4D97-AF65-F5344CB8AC3E}">
        <p14:creationId xmlns:p14="http://schemas.microsoft.com/office/powerpoint/2010/main" val="274370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 drawn</a:t>
            </a:r>
          </a:p>
        </p:txBody>
      </p:sp>
      <p:sp>
        <p:nvSpPr>
          <p:cNvPr id="5" name="Content Placeholder 4">
            <a:extLst>
              <a:ext uri="{FF2B5EF4-FFF2-40B4-BE49-F238E27FC236}">
                <a16:creationId xmlns:a16="http://schemas.microsoft.com/office/drawing/2014/main" id="{DB369E6E-40BA-416C-8274-4141D9EDA165}"/>
              </a:ext>
            </a:extLst>
          </p:cNvPr>
          <p:cNvSpPr>
            <a:spLocks noGrp="1"/>
          </p:cNvSpPr>
          <p:nvPr>
            <p:ph idx="1"/>
          </p:nvPr>
        </p:nvSpPr>
        <p:spPr/>
        <p:txBody>
          <a:bodyPr/>
          <a:lstStyle/>
          <a:p>
            <a:pPr marL="0" indent="0">
              <a:buNone/>
            </a:pPr>
            <a:endParaRPr lang="en-GB" dirty="0"/>
          </a:p>
          <a:p>
            <a:r>
              <a:rPr lang="en-GB" b="1" dirty="0"/>
              <a:t>1. Time allocation is key</a:t>
            </a:r>
          </a:p>
          <a:p>
            <a:endParaRPr lang="en-GB" b="1" dirty="0"/>
          </a:p>
          <a:p>
            <a:r>
              <a:rPr lang="en-GB" b="1" dirty="0"/>
              <a:t>2.  Knowledge of Java, GitHub, Git &amp; SQL currently meets or is close to meeting expected standards</a:t>
            </a:r>
          </a:p>
          <a:p>
            <a:endParaRPr lang="en-GB" b="1" dirty="0"/>
          </a:p>
          <a:p>
            <a:r>
              <a:rPr lang="en-GB" b="1" dirty="0"/>
              <a:t>3.  Additional JUnit practising will need to be conducted in spare time</a:t>
            </a:r>
          </a:p>
          <a:p>
            <a:endParaRPr lang="en-GB" b="1" dirty="0"/>
          </a:p>
          <a:p>
            <a:r>
              <a:rPr lang="en-GB" b="1" dirty="0"/>
              <a:t>4.  Scope creep was biggest reason for project shortcomings</a:t>
            </a:r>
          </a:p>
          <a:p>
            <a:endParaRPr lang="en-GB" dirty="0"/>
          </a:p>
        </p:txBody>
      </p:sp>
    </p:spTree>
    <p:extLst>
      <p:ext uri="{BB962C8B-B14F-4D97-AF65-F5344CB8AC3E}">
        <p14:creationId xmlns:p14="http://schemas.microsoft.com/office/powerpoint/2010/main" val="342376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Content Placeholder 4">
            <a:extLst>
              <a:ext uri="{FF2B5EF4-FFF2-40B4-BE49-F238E27FC236}">
                <a16:creationId xmlns:a16="http://schemas.microsoft.com/office/drawing/2014/main" id="{DB369E6E-40BA-416C-8274-4141D9EDA165}"/>
              </a:ext>
            </a:extLst>
          </p:cNvPr>
          <p:cNvSpPr>
            <a:spLocks noGrp="1"/>
          </p:cNvSpPr>
          <p:nvPr>
            <p:ph idx="1"/>
          </p:nvPr>
        </p:nvSpPr>
        <p:spPr/>
        <p:txBody>
          <a:bodyPr/>
          <a:lstStyle/>
          <a:p>
            <a:r>
              <a:rPr lang="en-GB" b="1" dirty="0"/>
              <a:t>Thank you for listening!</a:t>
            </a:r>
          </a:p>
          <a:p>
            <a:endParaRPr lang="en-GB" b="1" dirty="0"/>
          </a:p>
          <a:p>
            <a:r>
              <a:rPr lang="en-GB" b="1" dirty="0"/>
              <a:t>Are there any questions?</a:t>
            </a:r>
          </a:p>
        </p:txBody>
      </p:sp>
    </p:spTree>
    <p:extLst>
      <p:ext uri="{BB962C8B-B14F-4D97-AF65-F5344CB8AC3E}">
        <p14:creationId xmlns:p14="http://schemas.microsoft.com/office/powerpoint/2010/main" val="421248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3445212" y="1583955"/>
            <a:ext cx="7315200" cy="5120640"/>
          </a:xfrm>
        </p:spPr>
        <p:txBody>
          <a:bodyPr>
            <a:normAutofit/>
          </a:bodyPr>
          <a:lstStyle/>
          <a:p>
            <a:r>
              <a:rPr lang="en-GB" sz="2400" dirty="0"/>
              <a:t>Hello! </a:t>
            </a:r>
          </a:p>
          <a:p>
            <a:endParaRPr lang="en-GB" sz="2400" dirty="0"/>
          </a:p>
          <a:p>
            <a:r>
              <a:rPr lang="en-GB" sz="2400" dirty="0"/>
              <a:t>BSc Grad. Applied Computing</a:t>
            </a:r>
          </a:p>
          <a:p>
            <a:pPr marL="0" indent="0">
              <a:buNone/>
            </a:pPr>
            <a:endParaRPr lang="en-GB" sz="2400" dirty="0"/>
          </a:p>
          <a:p>
            <a:r>
              <a:rPr lang="en-GB" sz="2400" dirty="0"/>
              <a:t>Through focusing on the requirements </a:t>
            </a:r>
          </a:p>
          <a:p>
            <a:pPr marL="0" indent="0">
              <a:buNone/>
            </a:pPr>
            <a:r>
              <a:rPr lang="en-GB" sz="2400" dirty="0"/>
              <a:t> </a:t>
            </a:r>
            <a:endParaRPr lang="en-GB" sz="2400" baseline="30000" dirty="0"/>
          </a:p>
        </p:txBody>
      </p:sp>
    </p:spTree>
    <p:extLst>
      <p:ext uri="{BB962C8B-B14F-4D97-AF65-F5344CB8AC3E}">
        <p14:creationId xmlns:p14="http://schemas.microsoft.com/office/powerpoint/2010/main" val="129238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Consultant Journey</a:t>
            </a:r>
          </a:p>
        </p:txBody>
      </p:sp>
      <p:sp>
        <p:nvSpPr>
          <p:cNvPr id="3" name="Content Placeholder 2"/>
          <p:cNvSpPr>
            <a:spLocks noGrp="1"/>
          </p:cNvSpPr>
          <p:nvPr>
            <p:ph idx="1"/>
          </p:nvPr>
        </p:nvSpPr>
        <p:spPr>
          <a:xfrm>
            <a:off x="3445212" y="1583955"/>
            <a:ext cx="7315200" cy="5120640"/>
          </a:xfrm>
        </p:spPr>
        <p:txBody>
          <a:bodyPr>
            <a:normAutofit/>
          </a:bodyPr>
          <a:lstStyle/>
          <a:p>
            <a:r>
              <a:rPr lang="en-GB" dirty="0"/>
              <a:t>Technologies I was already familiar with: Java, SQL, HTML &amp; CSS</a:t>
            </a:r>
          </a:p>
          <a:p>
            <a:endParaRPr lang="en-GB" dirty="0"/>
          </a:p>
          <a:p>
            <a:r>
              <a:rPr lang="en-GB" dirty="0"/>
              <a:t>Technologies I’d used but not mastered: Git, GitHub, JavaScript, Jira, Maven, JUnit</a:t>
            </a:r>
          </a:p>
          <a:p>
            <a:endParaRPr lang="en-GB" dirty="0"/>
          </a:p>
          <a:p>
            <a:r>
              <a:rPr lang="en-GB" dirty="0"/>
              <a:t>Technologies I’d never used before: Spring, SonarQube, Selenium</a:t>
            </a:r>
          </a:p>
          <a:p>
            <a:endParaRPr lang="en-US" dirty="0"/>
          </a:p>
          <a:p>
            <a:pPr marL="0" indent="0">
              <a:buNone/>
            </a:pPr>
            <a:endParaRPr lang="en-GB" sz="2400" baseline="30000" dirty="0"/>
          </a:p>
        </p:txBody>
      </p:sp>
    </p:spTree>
    <p:extLst>
      <p:ext uri="{BB962C8B-B14F-4D97-AF65-F5344CB8AC3E}">
        <p14:creationId xmlns:p14="http://schemas.microsoft.com/office/powerpoint/2010/main" val="18458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Continuous Integration (CI)</a:t>
            </a:r>
          </a:p>
        </p:txBody>
      </p:sp>
      <p:sp>
        <p:nvSpPr>
          <p:cNvPr id="5" name="Content Placeholder 4">
            <a:extLst>
              <a:ext uri="{FF2B5EF4-FFF2-40B4-BE49-F238E27FC236}">
                <a16:creationId xmlns:a16="http://schemas.microsoft.com/office/drawing/2014/main" id="{E69B6396-C133-4371-A324-35DED18C6D3B}"/>
              </a:ext>
            </a:extLst>
          </p:cNvPr>
          <p:cNvSpPr>
            <a:spLocks noGrp="1"/>
          </p:cNvSpPr>
          <p:nvPr>
            <p:ph idx="1"/>
          </p:nvPr>
        </p:nvSpPr>
        <p:spPr>
          <a:xfrm>
            <a:off x="3869268" y="324089"/>
            <a:ext cx="7315200" cy="2234551"/>
          </a:xfrm>
        </p:spPr>
        <p:txBody>
          <a:bodyPr/>
          <a:lstStyle/>
          <a:p>
            <a:r>
              <a:rPr lang="en-GB" dirty="0"/>
              <a:t>Version control was approached with industry standards in mind</a:t>
            </a:r>
          </a:p>
        </p:txBody>
      </p:sp>
      <p:pic>
        <p:nvPicPr>
          <p:cNvPr id="3" name="Picture 2">
            <a:extLst>
              <a:ext uri="{FF2B5EF4-FFF2-40B4-BE49-F238E27FC236}">
                <a16:creationId xmlns:a16="http://schemas.microsoft.com/office/drawing/2014/main" id="{BD406D58-6096-44D0-BFD1-CE0EADC459EA}"/>
              </a:ext>
            </a:extLst>
          </p:cNvPr>
          <p:cNvPicPr>
            <a:picLocks noChangeAspect="1"/>
          </p:cNvPicPr>
          <p:nvPr/>
        </p:nvPicPr>
        <p:blipFill>
          <a:blip r:embed="rId3"/>
          <a:stretch>
            <a:fillRect/>
          </a:stretch>
        </p:blipFill>
        <p:spPr>
          <a:xfrm>
            <a:off x="3684607" y="1688056"/>
            <a:ext cx="7315200" cy="3727386"/>
          </a:xfrm>
          <a:prstGeom prst="rect">
            <a:avLst/>
          </a:prstGeom>
        </p:spPr>
      </p:pic>
    </p:spTree>
    <p:extLst>
      <p:ext uri="{BB962C8B-B14F-4D97-AF65-F5344CB8AC3E}">
        <p14:creationId xmlns:p14="http://schemas.microsoft.com/office/powerpoint/2010/main" val="319678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Continuous Integration (CI) – cont.</a:t>
            </a:r>
          </a:p>
        </p:txBody>
      </p:sp>
      <p:sp>
        <p:nvSpPr>
          <p:cNvPr id="5" name="Content Placeholder 4">
            <a:extLst>
              <a:ext uri="{FF2B5EF4-FFF2-40B4-BE49-F238E27FC236}">
                <a16:creationId xmlns:a16="http://schemas.microsoft.com/office/drawing/2014/main" id="{E69B6396-C133-4371-A324-35DED18C6D3B}"/>
              </a:ext>
            </a:extLst>
          </p:cNvPr>
          <p:cNvSpPr>
            <a:spLocks noGrp="1"/>
          </p:cNvSpPr>
          <p:nvPr>
            <p:ph idx="1"/>
          </p:nvPr>
        </p:nvSpPr>
        <p:spPr>
          <a:xfrm>
            <a:off x="3869268" y="324089"/>
            <a:ext cx="7315200" cy="2234551"/>
          </a:xfrm>
        </p:spPr>
        <p:txBody>
          <a:bodyPr/>
          <a:lstStyle/>
          <a:p>
            <a:r>
              <a:rPr lang="en-GB" dirty="0"/>
              <a:t>Feature-dev-main branches utilised; new feature for every new part</a:t>
            </a:r>
          </a:p>
        </p:txBody>
      </p:sp>
      <p:pic>
        <p:nvPicPr>
          <p:cNvPr id="4" name="Picture 3">
            <a:extLst>
              <a:ext uri="{FF2B5EF4-FFF2-40B4-BE49-F238E27FC236}">
                <a16:creationId xmlns:a16="http://schemas.microsoft.com/office/drawing/2014/main" id="{F1C28CAE-ED00-4FCA-9CC8-9E7A3B2924B6}"/>
              </a:ext>
            </a:extLst>
          </p:cNvPr>
          <p:cNvPicPr>
            <a:picLocks noChangeAspect="1"/>
          </p:cNvPicPr>
          <p:nvPr/>
        </p:nvPicPr>
        <p:blipFill>
          <a:blip r:embed="rId3"/>
          <a:stretch>
            <a:fillRect/>
          </a:stretch>
        </p:blipFill>
        <p:spPr>
          <a:xfrm>
            <a:off x="3869268" y="1801281"/>
            <a:ext cx="4324551" cy="4540779"/>
          </a:xfrm>
          <a:prstGeom prst="rect">
            <a:avLst/>
          </a:prstGeom>
        </p:spPr>
      </p:pic>
    </p:spTree>
    <p:extLst>
      <p:ext uri="{BB962C8B-B14F-4D97-AF65-F5344CB8AC3E}">
        <p14:creationId xmlns:p14="http://schemas.microsoft.com/office/powerpoint/2010/main" val="387164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5" name="Content Placeholder 4">
            <a:extLst>
              <a:ext uri="{FF2B5EF4-FFF2-40B4-BE49-F238E27FC236}">
                <a16:creationId xmlns:a16="http://schemas.microsoft.com/office/drawing/2014/main" id="{E69B6396-C133-4371-A324-35DED18C6D3B}"/>
              </a:ext>
            </a:extLst>
          </p:cNvPr>
          <p:cNvSpPr>
            <a:spLocks noGrp="1"/>
          </p:cNvSpPr>
          <p:nvPr>
            <p:ph idx="1"/>
          </p:nvPr>
        </p:nvSpPr>
        <p:spPr/>
        <p:txBody>
          <a:bodyPr/>
          <a:lstStyle/>
          <a:p>
            <a:r>
              <a:rPr lang="en-GB" dirty="0"/>
              <a:t>Hardest part of the project</a:t>
            </a:r>
          </a:p>
          <a:p>
            <a:endParaRPr lang="en-GB" dirty="0"/>
          </a:p>
          <a:p>
            <a:r>
              <a:rPr lang="en-GB" dirty="0"/>
              <a:t>Had the least amount of experience with</a:t>
            </a:r>
          </a:p>
          <a:p>
            <a:endParaRPr lang="en-GB" dirty="0"/>
          </a:p>
          <a:p>
            <a:r>
              <a:rPr lang="en-GB" dirty="0"/>
              <a:t>Scope creep seriously hampered testing</a:t>
            </a:r>
          </a:p>
        </p:txBody>
      </p:sp>
      <p:pic>
        <p:nvPicPr>
          <p:cNvPr id="3" name="Picture 2">
            <a:extLst>
              <a:ext uri="{FF2B5EF4-FFF2-40B4-BE49-F238E27FC236}">
                <a16:creationId xmlns:a16="http://schemas.microsoft.com/office/drawing/2014/main" id="{9A529CC8-29AC-43B6-ABA3-C96DA6A88EC5}"/>
              </a:ext>
            </a:extLst>
          </p:cNvPr>
          <p:cNvPicPr>
            <a:picLocks noChangeAspect="1"/>
          </p:cNvPicPr>
          <p:nvPr/>
        </p:nvPicPr>
        <p:blipFill>
          <a:blip r:embed="rId3"/>
          <a:stretch>
            <a:fillRect/>
          </a:stretch>
        </p:blipFill>
        <p:spPr>
          <a:xfrm>
            <a:off x="3446696" y="824194"/>
            <a:ext cx="8323241" cy="1164263"/>
          </a:xfrm>
          <a:prstGeom prst="rect">
            <a:avLst/>
          </a:prstGeom>
        </p:spPr>
      </p:pic>
    </p:spTree>
    <p:extLst>
      <p:ext uri="{BB962C8B-B14F-4D97-AF65-F5344CB8AC3E}">
        <p14:creationId xmlns:p14="http://schemas.microsoft.com/office/powerpoint/2010/main" val="86384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599727" cy="4601183"/>
          </a:xfrm>
        </p:spPr>
        <p:txBody>
          <a:bodyPr/>
          <a:lstStyle/>
          <a:p>
            <a:r>
              <a:rPr lang="en-US" dirty="0"/>
              <a:t>Demonstration – the Codebase</a:t>
            </a:r>
            <a:endParaRPr lang="en-GB" dirty="0"/>
          </a:p>
        </p:txBody>
      </p:sp>
      <p:sp>
        <p:nvSpPr>
          <p:cNvPr id="8" name="Content Placeholder 3">
            <a:extLst>
              <a:ext uri="{FF2B5EF4-FFF2-40B4-BE49-F238E27FC236}">
                <a16:creationId xmlns:a16="http://schemas.microsoft.com/office/drawing/2014/main" id="{465FAF36-D962-4579-AF60-FE84A4DA471F}"/>
              </a:ext>
            </a:extLst>
          </p:cNvPr>
          <p:cNvSpPr txBox="1">
            <a:spLocks/>
          </p:cNvSpPr>
          <p:nvPr/>
        </p:nvSpPr>
        <p:spPr>
          <a:xfrm>
            <a:off x="3689629" y="231266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endParaRPr lang="en-GB" dirty="0"/>
          </a:p>
        </p:txBody>
      </p:sp>
      <p:pic>
        <p:nvPicPr>
          <p:cNvPr id="5" name="Picture 4">
            <a:extLst>
              <a:ext uri="{FF2B5EF4-FFF2-40B4-BE49-F238E27FC236}">
                <a16:creationId xmlns:a16="http://schemas.microsoft.com/office/drawing/2014/main" id="{7D04A61B-EEF5-44CA-B94B-0A60225E9F26}"/>
              </a:ext>
            </a:extLst>
          </p:cNvPr>
          <p:cNvPicPr>
            <a:picLocks noChangeAspect="1"/>
          </p:cNvPicPr>
          <p:nvPr/>
        </p:nvPicPr>
        <p:blipFill>
          <a:blip r:embed="rId3"/>
          <a:stretch>
            <a:fillRect/>
          </a:stretch>
        </p:blipFill>
        <p:spPr>
          <a:xfrm>
            <a:off x="3487303" y="323915"/>
            <a:ext cx="8322732" cy="4380942"/>
          </a:xfrm>
          <a:prstGeom prst="rect">
            <a:avLst/>
          </a:prstGeom>
        </p:spPr>
      </p:pic>
      <p:pic>
        <p:nvPicPr>
          <p:cNvPr id="6" name="Picture 5">
            <a:extLst>
              <a:ext uri="{FF2B5EF4-FFF2-40B4-BE49-F238E27FC236}">
                <a16:creationId xmlns:a16="http://schemas.microsoft.com/office/drawing/2014/main" id="{0045095A-1791-423F-B604-9BCB0EE2473D}"/>
              </a:ext>
            </a:extLst>
          </p:cNvPr>
          <p:cNvPicPr>
            <a:picLocks noChangeAspect="1"/>
          </p:cNvPicPr>
          <p:nvPr/>
        </p:nvPicPr>
        <p:blipFill>
          <a:blip r:embed="rId4"/>
          <a:stretch>
            <a:fillRect/>
          </a:stretch>
        </p:blipFill>
        <p:spPr>
          <a:xfrm>
            <a:off x="3591742" y="4826738"/>
            <a:ext cx="8113853" cy="1796563"/>
          </a:xfrm>
          <a:prstGeom prst="rect">
            <a:avLst/>
          </a:prstGeom>
        </p:spPr>
      </p:pic>
    </p:spTree>
    <p:extLst>
      <p:ext uri="{BB962C8B-B14F-4D97-AF65-F5344CB8AC3E}">
        <p14:creationId xmlns:p14="http://schemas.microsoft.com/office/powerpoint/2010/main" val="342883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599727" cy="4601183"/>
          </a:xfrm>
        </p:spPr>
        <p:txBody>
          <a:bodyPr/>
          <a:lstStyle/>
          <a:p>
            <a:r>
              <a:rPr lang="en-US" dirty="0"/>
              <a:t>Demonstration – the IMS repo</a:t>
            </a:r>
            <a:endParaRPr lang="en-GB" dirty="0"/>
          </a:p>
        </p:txBody>
      </p:sp>
      <p:sp>
        <p:nvSpPr>
          <p:cNvPr id="8" name="Content Placeholder 3">
            <a:extLst>
              <a:ext uri="{FF2B5EF4-FFF2-40B4-BE49-F238E27FC236}">
                <a16:creationId xmlns:a16="http://schemas.microsoft.com/office/drawing/2014/main" id="{465FAF36-D962-4579-AF60-FE84A4DA471F}"/>
              </a:ext>
            </a:extLst>
          </p:cNvPr>
          <p:cNvSpPr txBox="1">
            <a:spLocks/>
          </p:cNvSpPr>
          <p:nvPr/>
        </p:nvSpPr>
        <p:spPr>
          <a:xfrm>
            <a:off x="3689629" y="231266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endParaRPr lang="en-GB" dirty="0"/>
          </a:p>
        </p:txBody>
      </p:sp>
      <p:pic>
        <p:nvPicPr>
          <p:cNvPr id="4" name="Picture 3">
            <a:extLst>
              <a:ext uri="{FF2B5EF4-FFF2-40B4-BE49-F238E27FC236}">
                <a16:creationId xmlns:a16="http://schemas.microsoft.com/office/drawing/2014/main" id="{A4932966-5064-4F5D-A3A5-BE6896A55E3A}"/>
              </a:ext>
            </a:extLst>
          </p:cNvPr>
          <p:cNvPicPr>
            <a:picLocks noChangeAspect="1"/>
          </p:cNvPicPr>
          <p:nvPr/>
        </p:nvPicPr>
        <p:blipFill>
          <a:blip r:embed="rId3"/>
          <a:stretch>
            <a:fillRect/>
          </a:stretch>
        </p:blipFill>
        <p:spPr>
          <a:xfrm>
            <a:off x="3599727" y="5233763"/>
            <a:ext cx="8300127" cy="1520268"/>
          </a:xfrm>
          <a:prstGeom prst="rect">
            <a:avLst/>
          </a:prstGeom>
        </p:spPr>
      </p:pic>
      <p:pic>
        <p:nvPicPr>
          <p:cNvPr id="6" name="Picture 5">
            <a:extLst>
              <a:ext uri="{FF2B5EF4-FFF2-40B4-BE49-F238E27FC236}">
                <a16:creationId xmlns:a16="http://schemas.microsoft.com/office/drawing/2014/main" id="{3401CB4E-6124-41FF-943C-F2D1FC6F338F}"/>
              </a:ext>
            </a:extLst>
          </p:cNvPr>
          <p:cNvPicPr>
            <a:picLocks noChangeAspect="1"/>
          </p:cNvPicPr>
          <p:nvPr/>
        </p:nvPicPr>
        <p:blipFill rotWithShape="1">
          <a:blip r:embed="rId4"/>
          <a:srcRect b="21562"/>
          <a:stretch/>
        </p:blipFill>
        <p:spPr>
          <a:xfrm>
            <a:off x="3490037" y="722751"/>
            <a:ext cx="3599728" cy="1747907"/>
          </a:xfrm>
          <a:prstGeom prst="rect">
            <a:avLst/>
          </a:prstGeom>
        </p:spPr>
      </p:pic>
      <p:pic>
        <p:nvPicPr>
          <p:cNvPr id="7" name="Picture 6">
            <a:extLst>
              <a:ext uri="{FF2B5EF4-FFF2-40B4-BE49-F238E27FC236}">
                <a16:creationId xmlns:a16="http://schemas.microsoft.com/office/drawing/2014/main" id="{E874F2B3-6572-4A21-995C-2107D221C958}"/>
              </a:ext>
            </a:extLst>
          </p:cNvPr>
          <p:cNvPicPr>
            <a:picLocks noChangeAspect="1"/>
          </p:cNvPicPr>
          <p:nvPr/>
        </p:nvPicPr>
        <p:blipFill>
          <a:blip r:embed="rId5"/>
          <a:stretch>
            <a:fillRect/>
          </a:stretch>
        </p:blipFill>
        <p:spPr>
          <a:xfrm>
            <a:off x="7179667" y="722751"/>
            <a:ext cx="3684953" cy="1747907"/>
          </a:xfrm>
          <a:prstGeom prst="rect">
            <a:avLst/>
          </a:prstGeom>
        </p:spPr>
      </p:pic>
      <p:pic>
        <p:nvPicPr>
          <p:cNvPr id="9" name="Picture 8">
            <a:extLst>
              <a:ext uri="{FF2B5EF4-FFF2-40B4-BE49-F238E27FC236}">
                <a16:creationId xmlns:a16="http://schemas.microsoft.com/office/drawing/2014/main" id="{C14B2BC5-E4BD-408C-850C-FF52EA1F505E}"/>
              </a:ext>
            </a:extLst>
          </p:cNvPr>
          <p:cNvPicPr>
            <a:picLocks noChangeAspect="1"/>
          </p:cNvPicPr>
          <p:nvPr/>
        </p:nvPicPr>
        <p:blipFill>
          <a:blip r:embed="rId6"/>
          <a:stretch>
            <a:fillRect/>
          </a:stretch>
        </p:blipFill>
        <p:spPr>
          <a:xfrm>
            <a:off x="3490037" y="2688674"/>
            <a:ext cx="3599727" cy="1796869"/>
          </a:xfrm>
          <a:prstGeom prst="rect">
            <a:avLst/>
          </a:prstGeom>
        </p:spPr>
      </p:pic>
      <p:pic>
        <p:nvPicPr>
          <p:cNvPr id="10" name="Picture 9">
            <a:extLst>
              <a:ext uri="{FF2B5EF4-FFF2-40B4-BE49-F238E27FC236}">
                <a16:creationId xmlns:a16="http://schemas.microsoft.com/office/drawing/2014/main" id="{5C9FCD4B-533B-4CB2-B49D-615950BB324B}"/>
              </a:ext>
            </a:extLst>
          </p:cNvPr>
          <p:cNvPicPr>
            <a:picLocks noChangeAspect="1"/>
          </p:cNvPicPr>
          <p:nvPr/>
        </p:nvPicPr>
        <p:blipFill>
          <a:blip r:embed="rId7"/>
          <a:stretch>
            <a:fillRect/>
          </a:stretch>
        </p:blipFill>
        <p:spPr>
          <a:xfrm>
            <a:off x="7179666" y="2688674"/>
            <a:ext cx="4161220" cy="1650014"/>
          </a:xfrm>
          <a:prstGeom prst="rect">
            <a:avLst/>
          </a:prstGeom>
        </p:spPr>
      </p:pic>
    </p:spTree>
    <p:extLst>
      <p:ext uri="{BB962C8B-B14F-4D97-AF65-F5344CB8AC3E}">
        <p14:creationId xmlns:p14="http://schemas.microsoft.com/office/powerpoint/2010/main" val="428033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599727" cy="4601183"/>
          </a:xfrm>
        </p:spPr>
        <p:txBody>
          <a:bodyPr/>
          <a:lstStyle/>
          <a:p>
            <a:r>
              <a:rPr lang="en-US" dirty="0"/>
              <a:t>Demonstration – the Documentation</a:t>
            </a:r>
            <a:endParaRPr lang="en-GB" dirty="0"/>
          </a:p>
        </p:txBody>
      </p:sp>
      <p:sp>
        <p:nvSpPr>
          <p:cNvPr id="8" name="Content Placeholder 3">
            <a:extLst>
              <a:ext uri="{FF2B5EF4-FFF2-40B4-BE49-F238E27FC236}">
                <a16:creationId xmlns:a16="http://schemas.microsoft.com/office/drawing/2014/main" id="{465FAF36-D962-4579-AF60-FE84A4DA471F}"/>
              </a:ext>
            </a:extLst>
          </p:cNvPr>
          <p:cNvSpPr txBox="1">
            <a:spLocks/>
          </p:cNvSpPr>
          <p:nvPr/>
        </p:nvSpPr>
        <p:spPr>
          <a:xfrm>
            <a:off x="3689629" y="231266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endParaRPr lang="en-GB" dirty="0"/>
          </a:p>
        </p:txBody>
      </p:sp>
      <p:pic>
        <p:nvPicPr>
          <p:cNvPr id="3" name="Picture 2">
            <a:extLst>
              <a:ext uri="{FF2B5EF4-FFF2-40B4-BE49-F238E27FC236}">
                <a16:creationId xmlns:a16="http://schemas.microsoft.com/office/drawing/2014/main" id="{635092CD-38CD-4473-8E96-EDE0EE5422A5}"/>
              </a:ext>
            </a:extLst>
          </p:cNvPr>
          <p:cNvPicPr>
            <a:picLocks noChangeAspect="1"/>
          </p:cNvPicPr>
          <p:nvPr/>
        </p:nvPicPr>
        <p:blipFill>
          <a:blip r:embed="rId3"/>
          <a:stretch>
            <a:fillRect/>
          </a:stretch>
        </p:blipFill>
        <p:spPr>
          <a:xfrm>
            <a:off x="3599727" y="716427"/>
            <a:ext cx="8092251" cy="3986202"/>
          </a:xfrm>
          <a:prstGeom prst="rect">
            <a:avLst/>
          </a:prstGeom>
        </p:spPr>
      </p:pic>
      <p:pic>
        <p:nvPicPr>
          <p:cNvPr id="4" name="Picture 3">
            <a:extLst>
              <a:ext uri="{FF2B5EF4-FFF2-40B4-BE49-F238E27FC236}">
                <a16:creationId xmlns:a16="http://schemas.microsoft.com/office/drawing/2014/main" id="{13D4B6D9-AD04-47FE-B0A2-A7DF235509E2}"/>
              </a:ext>
            </a:extLst>
          </p:cNvPr>
          <p:cNvPicPr>
            <a:picLocks noChangeAspect="1"/>
          </p:cNvPicPr>
          <p:nvPr/>
        </p:nvPicPr>
        <p:blipFill>
          <a:blip r:embed="rId4"/>
          <a:stretch>
            <a:fillRect/>
          </a:stretch>
        </p:blipFill>
        <p:spPr>
          <a:xfrm>
            <a:off x="3599727" y="4734903"/>
            <a:ext cx="8092251" cy="1406670"/>
          </a:xfrm>
          <a:prstGeom prst="rect">
            <a:avLst/>
          </a:prstGeom>
        </p:spPr>
      </p:pic>
    </p:spTree>
    <p:extLst>
      <p:ext uri="{BB962C8B-B14F-4D97-AF65-F5344CB8AC3E}">
        <p14:creationId xmlns:p14="http://schemas.microsoft.com/office/powerpoint/2010/main" val="43350940"/>
      </p:ext>
    </p:extLst>
  </p:cSld>
  <p:clrMapOvr>
    <a:masterClrMapping/>
  </p:clrMapOvr>
</p:sld>
</file>

<file path=ppt/theme/theme1.xml><?xml version="1.0" encoding="utf-8"?>
<a:theme xmlns:a="http://schemas.openxmlformats.org/drawingml/2006/main" name="Fra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25380</TotalTime>
  <Words>809</Words>
  <Application>Microsoft Office PowerPoint</Application>
  <PresentationFormat>Widescreen</PresentationFormat>
  <Paragraphs>111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Corbel</vt:lpstr>
      <vt:lpstr>Wingdings 2</vt:lpstr>
      <vt:lpstr>Frame</vt:lpstr>
      <vt:lpstr>Fundamental Project Specification: To-Do List Web Application (TDL)</vt:lpstr>
      <vt:lpstr>Introduction</vt:lpstr>
      <vt:lpstr>Consultant Journey</vt:lpstr>
      <vt:lpstr>Continuous Integration (CI)</vt:lpstr>
      <vt:lpstr>Continuous Integration (CI) – cont.</vt:lpstr>
      <vt:lpstr>Testing</vt:lpstr>
      <vt:lpstr>Demonstration – the Codebase</vt:lpstr>
      <vt:lpstr>Demonstration – the IMS repo</vt:lpstr>
      <vt:lpstr>Demonstration – the Documentation</vt:lpstr>
      <vt:lpstr>Sprint Review – What was completed</vt:lpstr>
      <vt:lpstr>Sprint Review – What was abandoned</vt:lpstr>
      <vt:lpstr>Sprint Review – What was abandoned</vt:lpstr>
      <vt:lpstr>Sprint Review – What was abandoned</vt:lpstr>
      <vt:lpstr>Sprint retrospective – what went well</vt:lpstr>
      <vt:lpstr>Sprint retrospective – what could have been done better</vt:lpstr>
      <vt:lpstr>Conclusions drawn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 a presentation (AKA LP10380)</dc:title>
  <dc:creator>Sammy</dc:creator>
  <cp:lastModifiedBy>Sam Goodland</cp:lastModifiedBy>
  <cp:revision>557</cp:revision>
  <dcterms:created xsi:type="dcterms:W3CDTF">2017-09-22T13:52:29Z</dcterms:created>
  <dcterms:modified xsi:type="dcterms:W3CDTF">2020-12-18T09:23:16Z</dcterms:modified>
</cp:coreProperties>
</file>