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2" r:id="rId4"/>
  </p:sldMasterIdLst>
  <p:notesMasterIdLst>
    <p:notesMasterId r:id="rId5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9" r:id="rId14"/>
    <p:sldId id="265" r:id="rId15"/>
    <p:sldId id="266" r:id="rId16"/>
    <p:sldId id="267" r:id="rId17"/>
    <p:sldId id="278" r:id="rId18"/>
    <p:sldId id="268" r:id="rId19"/>
    <p:sldId id="269" r:id="rId20"/>
    <p:sldId id="270" r:id="rId21"/>
    <p:sldId id="271" r:id="rId22"/>
    <p:sldId id="272" r:id="rId23"/>
    <p:sldId id="306" r:id="rId24"/>
    <p:sldId id="273" r:id="rId25"/>
    <p:sldId id="275" r:id="rId26"/>
    <p:sldId id="274" r:id="rId27"/>
    <p:sldId id="276" r:id="rId28"/>
    <p:sldId id="277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3" r:id="rId43"/>
    <p:sldId id="295" r:id="rId44"/>
    <p:sldId id="296" r:id="rId45"/>
    <p:sldId id="297" r:id="rId46"/>
    <p:sldId id="298" r:id="rId47"/>
    <p:sldId id="307" r:id="rId48"/>
    <p:sldId id="299" r:id="rId49"/>
    <p:sldId id="300" r:id="rId50"/>
    <p:sldId id="301" r:id="rId51"/>
    <p:sldId id="302" r:id="rId52"/>
    <p:sldId id="304" r:id="rId53"/>
    <p:sldId id="303" r:id="rId54"/>
    <p:sldId id="305" r:id="rId5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BCB"/>
    <a:srgbClr val="D52D42"/>
    <a:srgbClr val="888888"/>
    <a:srgbClr val="000000"/>
    <a:srgbClr val="B74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DDDD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52D42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0"/>
    <p:restoredTop sz="94658"/>
  </p:normalViewPr>
  <p:slideViewPr>
    <p:cSldViewPr snapToGrid="0">
      <p:cViewPr>
        <p:scale>
          <a:sx n="66" d="100"/>
          <a:sy n="66" d="100"/>
        </p:scale>
        <p:origin x="234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j-lt"/>
        <a:ea typeface="+mj-ea"/>
        <a:cs typeface="+mj-cs"/>
        <a:sym typeface="Calibri"/>
      </a:defRPr>
    </a:lvl1pPr>
    <a:lvl2pPr indent="228600" defTabSz="1828800" latinLnBrk="0">
      <a:defRPr sz="2400">
        <a:latin typeface="+mj-lt"/>
        <a:ea typeface="+mj-ea"/>
        <a:cs typeface="+mj-cs"/>
        <a:sym typeface="Calibri"/>
      </a:defRPr>
    </a:lvl2pPr>
    <a:lvl3pPr indent="457200" defTabSz="1828800" latinLnBrk="0">
      <a:defRPr sz="2400">
        <a:latin typeface="+mj-lt"/>
        <a:ea typeface="+mj-ea"/>
        <a:cs typeface="+mj-cs"/>
        <a:sym typeface="Calibri"/>
      </a:defRPr>
    </a:lvl3pPr>
    <a:lvl4pPr indent="685800" defTabSz="1828800" latinLnBrk="0">
      <a:defRPr sz="2400">
        <a:latin typeface="+mj-lt"/>
        <a:ea typeface="+mj-ea"/>
        <a:cs typeface="+mj-cs"/>
        <a:sym typeface="Calibri"/>
      </a:defRPr>
    </a:lvl4pPr>
    <a:lvl5pPr indent="914400" defTabSz="1828800" latinLnBrk="0">
      <a:defRPr sz="2400">
        <a:latin typeface="+mj-lt"/>
        <a:ea typeface="+mj-ea"/>
        <a:cs typeface="+mj-cs"/>
        <a:sym typeface="Calibri"/>
      </a:defRPr>
    </a:lvl5pPr>
    <a:lvl6pPr indent="1143000" defTabSz="1828800" latinLnBrk="0">
      <a:defRPr sz="2400">
        <a:latin typeface="+mj-lt"/>
        <a:ea typeface="+mj-ea"/>
        <a:cs typeface="+mj-cs"/>
        <a:sym typeface="Calibri"/>
      </a:defRPr>
    </a:lvl6pPr>
    <a:lvl7pPr indent="1371600" defTabSz="1828800" latinLnBrk="0">
      <a:defRPr sz="2400">
        <a:latin typeface="+mj-lt"/>
        <a:ea typeface="+mj-ea"/>
        <a:cs typeface="+mj-cs"/>
        <a:sym typeface="Calibri"/>
      </a:defRPr>
    </a:lvl7pPr>
    <a:lvl8pPr indent="1600200" defTabSz="1828800" latinLnBrk="0">
      <a:defRPr sz="2400">
        <a:latin typeface="+mj-lt"/>
        <a:ea typeface="+mj-ea"/>
        <a:cs typeface="+mj-cs"/>
        <a:sym typeface="Calibri"/>
      </a:defRPr>
    </a:lvl8pPr>
    <a:lvl9pPr indent="1828800" defTabSz="1828800" latinLnBrk="0">
      <a:defRPr sz="24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549B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486A601-D950-CC0B-C9BB-94B083FEA9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2" b="492"/>
          <a:stretch/>
        </p:blipFill>
        <p:spPr>
          <a:xfrm>
            <a:off x="0" y="0"/>
            <a:ext cx="24384000" cy="4308847"/>
          </a:xfrm>
          <a:prstGeom prst="rect">
            <a:avLst/>
          </a:prstGeom>
        </p:spPr>
      </p:pic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710411" y="2943652"/>
            <a:ext cx="22963178" cy="3904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9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710411" y="7015623"/>
            <a:ext cx="22963178" cy="45751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6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457200" algn="ctr">
              <a:buClrTx/>
              <a:buSzTx/>
              <a:buFontTx/>
              <a:buNone/>
              <a:defRPr sz="5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914400" algn="ctr">
              <a:buClrTx/>
              <a:buSzTx/>
              <a:buFontTx/>
              <a:buNone/>
              <a:defRPr sz="48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1371600" algn="ctr">
              <a:buSzTx/>
              <a:buFontTx/>
              <a:buNone/>
              <a:defRPr sz="4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1828800" algn="ctr">
              <a:buSzTx/>
              <a:buFontTx/>
              <a:buNone/>
              <a:defRPr sz="36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dirty="0" err="1"/>
              <a:t>Nível</a:t>
            </a:r>
            <a:r>
              <a:rPr dirty="0"/>
              <a:t> de Corpo Um</a:t>
            </a:r>
          </a:p>
          <a:p>
            <a:pPr lvl="1"/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Corpo Quatro</a:t>
            </a:r>
          </a:p>
          <a:p>
            <a:pPr lvl="4"/>
            <a:r>
              <a:rPr dirty="0" err="1"/>
              <a:t>Nível</a:t>
            </a:r>
            <a:r>
              <a:rPr dirty="0"/>
              <a:t> de Corpo Cinco</a:t>
            </a:r>
          </a:p>
        </p:txBody>
      </p:sp>
      <p:sp>
        <p:nvSpPr>
          <p:cNvPr id="2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2745700" y="399336"/>
            <a:ext cx="927889" cy="703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Retângulo">
            <a:extLst>
              <a:ext uri="{FF2B5EF4-FFF2-40B4-BE49-F238E27FC236}">
                <a16:creationId xmlns:a16="http://schemas.microsoft.com/office/drawing/2014/main" id="{BD39D69C-732F-2081-537D-2F91B03A5213}"/>
              </a:ext>
            </a:extLst>
          </p:cNvPr>
          <p:cNvSpPr/>
          <p:nvPr userDrawn="1"/>
        </p:nvSpPr>
        <p:spPr>
          <a:xfrm>
            <a:off x="0" y="12809180"/>
            <a:ext cx="24384000" cy="93687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D87ADC-E57C-A936-4FEA-3C955BCECD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75627" y="12882953"/>
            <a:ext cx="5108373" cy="7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06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49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Mack_FundoBranco@3x.png" descr="Mack_FundoBranco@3x.png"/>
          <p:cNvPicPr>
            <a:picLocks noChangeAspect="1"/>
          </p:cNvPicPr>
          <p:nvPr/>
        </p:nvPicPr>
        <p:blipFill>
          <a:blip r:embed="rId2">
            <a:alphaModFix amt="5342"/>
          </a:blip>
          <a:stretch>
            <a:fillRect/>
          </a:stretch>
        </p:blipFill>
        <p:spPr>
          <a:xfrm>
            <a:off x="5704851" y="-59319"/>
            <a:ext cx="12974298" cy="1297429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Número do Slide">
            <a:extLst>
              <a:ext uri="{FF2B5EF4-FFF2-40B4-BE49-F238E27FC236}">
                <a16:creationId xmlns:a16="http://schemas.microsoft.com/office/drawing/2014/main" id="{F9E53B09-375C-7D1F-1D39-6EBFE7CA970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2745700" y="399336"/>
            <a:ext cx="927889" cy="703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Retângulo">
            <a:extLst>
              <a:ext uri="{FF2B5EF4-FFF2-40B4-BE49-F238E27FC236}">
                <a16:creationId xmlns:a16="http://schemas.microsoft.com/office/drawing/2014/main" id="{A0E88EB5-D509-114C-3599-D324B7A85352}"/>
              </a:ext>
            </a:extLst>
          </p:cNvPr>
          <p:cNvSpPr/>
          <p:nvPr userDrawn="1"/>
        </p:nvSpPr>
        <p:spPr>
          <a:xfrm>
            <a:off x="0" y="12809180"/>
            <a:ext cx="24384000" cy="936876"/>
          </a:xfrm>
          <a:prstGeom prst="rect">
            <a:avLst/>
          </a:prstGeom>
          <a:solidFill>
            <a:srgbClr val="549BCB"/>
          </a:solidFill>
          <a:ln w="12700" cap="flat">
            <a:noFill/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Imagem 5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1217950E-A74F-9527-D990-B6581E47C0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627" y="12882640"/>
            <a:ext cx="5108373" cy="7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5124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8D22BB26-D89E-8790-8571-FB22D12DBE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68597"/>
          <a:stretch/>
        </p:blipFill>
        <p:spPr>
          <a:xfrm>
            <a:off x="0" y="0"/>
            <a:ext cx="24384000" cy="2756686"/>
          </a:xfrm>
          <a:prstGeom prst="rect">
            <a:avLst/>
          </a:prstGeom>
        </p:spPr>
      </p:pic>
      <p:sp>
        <p:nvSpPr>
          <p:cNvPr id="127" name="Texto do Título"/>
          <p:cNvSpPr txBox="1">
            <a:spLocks noGrp="1"/>
          </p:cNvSpPr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3962400" y="3200400"/>
            <a:ext cx="6016627" cy="9051926"/>
          </a:xfrm>
          <a:prstGeom prst="rect">
            <a:avLst/>
          </a:prstGeom>
          <a:ln w="12700"/>
        </p:spPr>
        <p:txBody>
          <a:bodyPr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/>
            </a:pPr>
            <a:endParaRPr/>
          </a:p>
        </p:txBody>
      </p:sp>
      <p:sp>
        <p:nvSpPr>
          <p:cNvPr id="4" name="Número do Slide">
            <a:extLst>
              <a:ext uri="{FF2B5EF4-FFF2-40B4-BE49-F238E27FC236}">
                <a16:creationId xmlns:a16="http://schemas.microsoft.com/office/drawing/2014/main" id="{03B993C1-0353-B647-9709-3DD69AB91D6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2745700" y="399336"/>
            <a:ext cx="927889" cy="703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Nível de Corpo Um…">
            <a:extLst>
              <a:ext uri="{FF2B5EF4-FFF2-40B4-BE49-F238E27FC236}">
                <a16:creationId xmlns:a16="http://schemas.microsoft.com/office/drawing/2014/main" id="{3046A393-DEC4-4DF6-F0AA-D6EA19DE811F}"/>
              </a:ext>
            </a:extLst>
          </p:cNvPr>
          <p:cNvSpPr txBox="1">
            <a:spLocks noGrp="1"/>
          </p:cNvSpPr>
          <p:nvPr userDrawn="1"/>
        </p:nvSpPr>
        <p:spPr>
          <a:xfrm>
            <a:off x="10332718" y="3267668"/>
            <a:ext cx="13289281" cy="90519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tIns="91439" bIns="91439">
            <a:normAutofit/>
          </a:bodyPr>
          <a:lstStyle>
            <a:lvl1pPr marL="578643" marR="0" indent="-578643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1pPr>
            <a:lvl2pPr marL="1008289" marR="0" indent="-551089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52D42"/>
              </a:buClr>
              <a:buSzPct val="100000"/>
              <a:buFont typeface="Arial"/>
              <a:buChar char="–"/>
              <a:tabLst/>
              <a:defRPr sz="48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2pPr>
            <a:lvl3pPr marL="1428750" marR="0" indent="-51435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52D42"/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3pPr>
            <a:lvl4pPr marL="19888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4pPr>
            <a:lvl5pPr marL="24460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6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5pPr>
            <a:lvl6pPr marL="29032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3604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8176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2748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Um</a:t>
            </a:r>
          </a:p>
          <a:p>
            <a:pPr lvl="1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Dois</a:t>
            </a:r>
            <a:endParaRPr dirty="0"/>
          </a:p>
          <a:p>
            <a:pPr lvl="2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Três</a:t>
            </a:r>
            <a:endParaRPr dirty="0"/>
          </a:p>
          <a:p>
            <a:pPr lvl="3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Quatro</a:t>
            </a:r>
          </a:p>
          <a:p>
            <a:pPr lvl="4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Cinco</a:t>
            </a:r>
          </a:p>
        </p:txBody>
      </p:sp>
      <p:sp>
        <p:nvSpPr>
          <p:cNvPr id="9" name="Retângulo">
            <a:extLst>
              <a:ext uri="{FF2B5EF4-FFF2-40B4-BE49-F238E27FC236}">
                <a16:creationId xmlns:a16="http://schemas.microsoft.com/office/drawing/2014/main" id="{9DD36623-8135-E3D9-6B71-A8576D08FB70}"/>
              </a:ext>
            </a:extLst>
          </p:cNvPr>
          <p:cNvSpPr/>
          <p:nvPr userDrawn="1"/>
        </p:nvSpPr>
        <p:spPr>
          <a:xfrm>
            <a:off x="0" y="12809180"/>
            <a:ext cx="24384000" cy="936876"/>
          </a:xfrm>
          <a:prstGeom prst="rect">
            <a:avLst/>
          </a:prstGeom>
          <a:solidFill>
            <a:srgbClr val="549BCB"/>
          </a:solidFill>
          <a:ln w="12700" cap="flat">
            <a:noFill/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" name="Imagem 9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D431D0D1-3B14-497E-B270-A8A2A22110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627" y="12882640"/>
            <a:ext cx="5108373" cy="7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9398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127AB75-6AF9-3C59-3F65-A3CA317A76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68597"/>
          <a:stretch/>
        </p:blipFill>
        <p:spPr>
          <a:xfrm>
            <a:off x="0" y="0"/>
            <a:ext cx="24384000" cy="2756686"/>
          </a:xfrm>
          <a:prstGeom prst="rect">
            <a:avLst/>
          </a:prstGeom>
        </p:spPr>
      </p:pic>
      <p:sp>
        <p:nvSpPr>
          <p:cNvPr id="144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8976" y="8683879"/>
            <a:ext cx="22860001" cy="871601"/>
          </a:xfrm>
          <a:prstGeom prst="rect">
            <a:avLst/>
          </a:prstGeom>
        </p:spPr>
        <p:txBody>
          <a:bodyPr anchor="ctr"/>
          <a:lstStyle>
            <a:lvl1pPr>
              <a:defRPr sz="4000" b="1"/>
            </a:lvl1pPr>
          </a:lstStyle>
          <a:p>
            <a:r>
              <a:t>Texto do Título</a:t>
            </a:r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6935788" y="1"/>
            <a:ext cx="10512424" cy="845374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 dirty="0"/>
          </a:p>
        </p:txBody>
      </p:sp>
      <p:sp>
        <p:nvSpPr>
          <p:cNvPr id="146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976" y="9785618"/>
            <a:ext cx="22860001" cy="280584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FontTx/>
              <a:buNone/>
              <a:defRPr sz="4000" b="1">
                <a:solidFill>
                  <a:srgbClr val="535353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z="3600" b="1"/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z="32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8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r>
              <a:rPr dirty="0" err="1"/>
              <a:t>Nível</a:t>
            </a:r>
            <a:r>
              <a:rPr dirty="0"/>
              <a:t> de Corpo Um</a:t>
            </a:r>
          </a:p>
          <a:p>
            <a:pPr lvl="1"/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Corpo Quatro</a:t>
            </a:r>
          </a:p>
          <a:p>
            <a:pPr lvl="4"/>
            <a:r>
              <a:rPr dirty="0" err="1"/>
              <a:t>Nível</a:t>
            </a:r>
            <a:r>
              <a:rPr dirty="0"/>
              <a:t> de Corpo Cinco</a:t>
            </a:r>
          </a:p>
        </p:txBody>
      </p:sp>
      <p:sp>
        <p:nvSpPr>
          <p:cNvPr id="5" name="Número do Slide">
            <a:extLst>
              <a:ext uri="{FF2B5EF4-FFF2-40B4-BE49-F238E27FC236}">
                <a16:creationId xmlns:a16="http://schemas.microsoft.com/office/drawing/2014/main" id="{3A5945B8-FB36-8DF6-D3D2-FA62CBCC61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2745700" y="399336"/>
            <a:ext cx="927889" cy="703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Retângulo">
            <a:extLst>
              <a:ext uri="{FF2B5EF4-FFF2-40B4-BE49-F238E27FC236}">
                <a16:creationId xmlns:a16="http://schemas.microsoft.com/office/drawing/2014/main" id="{55D1F752-9049-76BE-9878-6A7AE7582D40}"/>
              </a:ext>
            </a:extLst>
          </p:cNvPr>
          <p:cNvSpPr/>
          <p:nvPr userDrawn="1"/>
        </p:nvSpPr>
        <p:spPr>
          <a:xfrm>
            <a:off x="0" y="12809180"/>
            <a:ext cx="24384000" cy="936876"/>
          </a:xfrm>
          <a:prstGeom prst="rect">
            <a:avLst/>
          </a:prstGeom>
          <a:solidFill>
            <a:srgbClr val="549BCB"/>
          </a:solidFill>
          <a:ln w="12700" cap="flat">
            <a:noFill/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Imagem 6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CCE83F23-1F39-C344-D52A-822FB38E80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627" y="12882640"/>
            <a:ext cx="5108373" cy="7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0726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2CC69B8-8085-DE72-18D2-4421705A73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68597"/>
          <a:stretch/>
        </p:blipFill>
        <p:spPr>
          <a:xfrm>
            <a:off x="0" y="0"/>
            <a:ext cx="24384000" cy="2756686"/>
          </a:xfrm>
          <a:prstGeom prst="rect">
            <a:avLst/>
          </a:prstGeom>
        </p:spPr>
      </p:pic>
      <p:sp>
        <p:nvSpPr>
          <p:cNvPr id="2" name="Texto do Título">
            <a:extLst>
              <a:ext uri="{FF2B5EF4-FFF2-40B4-BE49-F238E27FC236}">
                <a16:creationId xmlns:a16="http://schemas.microsoft.com/office/drawing/2014/main" id="{4E22321F-D370-87DD-02F3-1067D1DDC5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77665" y="492082"/>
            <a:ext cx="16028670" cy="22860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CDD0EB4F-AA12-BACB-5E3B-69750AABA11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2745700" y="399336"/>
            <a:ext cx="927889" cy="703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Nível de Corpo Um…">
            <a:extLst>
              <a:ext uri="{FF2B5EF4-FFF2-40B4-BE49-F238E27FC236}">
                <a16:creationId xmlns:a16="http://schemas.microsoft.com/office/drawing/2014/main" id="{88833DE2-85D0-E789-12FB-0631A69F637A}"/>
              </a:ext>
            </a:extLst>
          </p:cNvPr>
          <p:cNvSpPr txBox="1">
            <a:spLocks noGrp="1"/>
          </p:cNvSpPr>
          <p:nvPr userDrawn="1"/>
        </p:nvSpPr>
        <p:spPr>
          <a:xfrm>
            <a:off x="4177666" y="3267668"/>
            <a:ext cx="16028669" cy="90519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tIns="91439" bIns="91439">
            <a:normAutofit/>
          </a:bodyPr>
          <a:lstStyle>
            <a:lvl1pPr marL="578643" marR="0" indent="-578643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1pPr>
            <a:lvl2pPr marL="1008289" marR="0" indent="-551089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52D42"/>
              </a:buClr>
              <a:buSzPct val="100000"/>
              <a:buFont typeface="Arial"/>
              <a:buChar char="–"/>
              <a:tabLst/>
              <a:defRPr sz="48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2pPr>
            <a:lvl3pPr marL="1428750" marR="0" indent="-51435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52D42"/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3pPr>
            <a:lvl4pPr marL="19888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4pPr>
            <a:lvl5pPr marL="24460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6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5pPr>
            <a:lvl6pPr marL="29032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3604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8176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2748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Um</a:t>
            </a:r>
          </a:p>
          <a:p>
            <a:pPr lvl="1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Dois</a:t>
            </a:r>
            <a:endParaRPr dirty="0"/>
          </a:p>
          <a:p>
            <a:pPr lvl="2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Três</a:t>
            </a:r>
            <a:endParaRPr dirty="0"/>
          </a:p>
          <a:p>
            <a:pPr lvl="3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Quatro</a:t>
            </a:r>
          </a:p>
          <a:p>
            <a:pPr lvl="4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Cinco</a:t>
            </a:r>
          </a:p>
        </p:txBody>
      </p:sp>
      <p:sp>
        <p:nvSpPr>
          <p:cNvPr id="9" name="Retângulo">
            <a:extLst>
              <a:ext uri="{FF2B5EF4-FFF2-40B4-BE49-F238E27FC236}">
                <a16:creationId xmlns:a16="http://schemas.microsoft.com/office/drawing/2014/main" id="{64F2D9F4-E23E-1A3A-44C3-B6D8CD8A8108}"/>
              </a:ext>
            </a:extLst>
          </p:cNvPr>
          <p:cNvSpPr/>
          <p:nvPr userDrawn="1"/>
        </p:nvSpPr>
        <p:spPr>
          <a:xfrm>
            <a:off x="0" y="12809180"/>
            <a:ext cx="24384000" cy="936876"/>
          </a:xfrm>
          <a:prstGeom prst="rect">
            <a:avLst/>
          </a:prstGeom>
          <a:solidFill>
            <a:srgbClr val="549BCB"/>
          </a:solidFill>
          <a:ln w="12700" cap="flat">
            <a:noFill/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" name="Imagem 9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190231DE-ED4D-14F1-3669-FB153EEFE9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627" y="12882640"/>
            <a:ext cx="5108373" cy="7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177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E5634A7-4FA7-4208-A46C-946049139A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68597"/>
          <a:stretch/>
        </p:blipFill>
        <p:spPr>
          <a:xfrm>
            <a:off x="0" y="0"/>
            <a:ext cx="24384000" cy="2756686"/>
          </a:xfrm>
          <a:prstGeom prst="rect">
            <a:avLst/>
          </a:prstGeom>
        </p:spPr>
      </p:pic>
      <p:sp>
        <p:nvSpPr>
          <p:cNvPr id="177" name="Texto do Título"/>
          <p:cNvSpPr txBox="1">
            <a:spLocks noGrp="1"/>
          </p:cNvSpPr>
          <p:nvPr>
            <p:ph type="title"/>
          </p:nvPr>
        </p:nvSpPr>
        <p:spPr>
          <a:xfrm>
            <a:off x="16306800" y="1660965"/>
            <a:ext cx="4114800" cy="10591362"/>
          </a:xfrm>
          <a:prstGeom prst="rect">
            <a:avLst/>
          </a:prstGeom>
        </p:spPr>
        <p:txBody>
          <a:bodyPr/>
          <a:lstStyle>
            <a:lvl1pPr>
              <a:defRPr sz="8600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8C94ED7C-3602-D7E9-895D-9C971D8A9D4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2745700" y="399336"/>
            <a:ext cx="927889" cy="703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Nível de Corpo Um…">
            <a:extLst>
              <a:ext uri="{FF2B5EF4-FFF2-40B4-BE49-F238E27FC236}">
                <a16:creationId xmlns:a16="http://schemas.microsoft.com/office/drawing/2014/main" id="{8F1603CE-BDFB-FB77-1F23-BEE61F543BAB}"/>
              </a:ext>
            </a:extLst>
          </p:cNvPr>
          <p:cNvSpPr txBox="1">
            <a:spLocks noGrp="1"/>
          </p:cNvSpPr>
          <p:nvPr userDrawn="1"/>
        </p:nvSpPr>
        <p:spPr>
          <a:xfrm>
            <a:off x="3962401" y="1660965"/>
            <a:ext cx="11925300" cy="106586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tIns="91439" bIns="91439">
            <a:normAutofit/>
          </a:bodyPr>
          <a:lstStyle>
            <a:lvl1pPr marL="578643" marR="0" indent="-578643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1pPr>
            <a:lvl2pPr marL="1008289" marR="0" indent="-551089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52D42"/>
              </a:buClr>
              <a:buSzPct val="100000"/>
              <a:buFont typeface="Arial"/>
              <a:buChar char="–"/>
              <a:tabLst/>
              <a:defRPr sz="48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2pPr>
            <a:lvl3pPr marL="1428750" marR="0" indent="-51435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52D42"/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3pPr>
            <a:lvl4pPr marL="19888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4pPr>
            <a:lvl5pPr marL="24460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6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5pPr>
            <a:lvl6pPr marL="29032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3604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8176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2748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Um</a:t>
            </a:r>
          </a:p>
          <a:p>
            <a:pPr lvl="1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Dois</a:t>
            </a:r>
            <a:endParaRPr dirty="0"/>
          </a:p>
          <a:p>
            <a:pPr lvl="2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Três</a:t>
            </a:r>
            <a:endParaRPr dirty="0"/>
          </a:p>
          <a:p>
            <a:pPr lvl="3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Quatro</a:t>
            </a:r>
          </a:p>
          <a:p>
            <a:pPr lvl="4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Cinco</a:t>
            </a:r>
          </a:p>
        </p:txBody>
      </p:sp>
      <p:sp>
        <p:nvSpPr>
          <p:cNvPr id="8" name="Retângulo">
            <a:extLst>
              <a:ext uri="{FF2B5EF4-FFF2-40B4-BE49-F238E27FC236}">
                <a16:creationId xmlns:a16="http://schemas.microsoft.com/office/drawing/2014/main" id="{CEC24142-D14F-FCB4-1ABE-CA3D3B9447C6}"/>
              </a:ext>
            </a:extLst>
          </p:cNvPr>
          <p:cNvSpPr/>
          <p:nvPr userDrawn="1"/>
        </p:nvSpPr>
        <p:spPr>
          <a:xfrm>
            <a:off x="0" y="12809180"/>
            <a:ext cx="24384000" cy="936876"/>
          </a:xfrm>
          <a:prstGeom prst="rect">
            <a:avLst/>
          </a:prstGeom>
          <a:solidFill>
            <a:srgbClr val="549BCB"/>
          </a:solidFill>
          <a:ln w="12700" cap="flat">
            <a:noFill/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Imagem 8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B24E6A17-4C73-F6FC-EB2F-CE24DAB4B2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627" y="12882640"/>
            <a:ext cx="5108373" cy="7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70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486A601-D950-CC0B-C9BB-94B083FEA9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50916"/>
          <a:stretch/>
        </p:blipFill>
        <p:spPr>
          <a:xfrm>
            <a:off x="0" y="0"/>
            <a:ext cx="24384000" cy="4308847"/>
          </a:xfrm>
          <a:prstGeom prst="rect">
            <a:avLst/>
          </a:prstGeom>
        </p:spPr>
      </p:pic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710411" y="2943652"/>
            <a:ext cx="22963178" cy="3904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9600" b="1" i="0">
                <a:solidFill>
                  <a:srgbClr val="549BC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710411" y="7015623"/>
            <a:ext cx="22963178" cy="45751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600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457200" algn="ctr">
              <a:buClrTx/>
              <a:buSzTx/>
              <a:buFontTx/>
              <a:buNone/>
              <a:defRPr sz="540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914400" algn="ctr">
              <a:buClrTx/>
              <a:buSzTx/>
              <a:buFontTx/>
              <a:buNone/>
              <a:defRPr sz="480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1371600" algn="ctr">
              <a:buSzTx/>
              <a:buFontTx/>
              <a:buNone/>
              <a:defRPr sz="400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1828800" algn="ctr">
              <a:buSzTx/>
              <a:buFontTx/>
              <a:buNone/>
              <a:defRPr sz="360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dirty="0" err="1"/>
              <a:t>Nível</a:t>
            </a:r>
            <a:r>
              <a:rPr dirty="0"/>
              <a:t> de Corpo Um</a:t>
            </a:r>
          </a:p>
          <a:p>
            <a:pPr lvl="1"/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Corpo Quatro</a:t>
            </a:r>
          </a:p>
          <a:p>
            <a:pPr lvl="4"/>
            <a:r>
              <a:rPr dirty="0" err="1"/>
              <a:t>Nível</a:t>
            </a:r>
            <a:r>
              <a:rPr dirty="0"/>
              <a:t> de Corpo Cinco</a:t>
            </a:r>
          </a:p>
        </p:txBody>
      </p:sp>
      <p:sp>
        <p:nvSpPr>
          <p:cNvPr id="2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2745700" y="399336"/>
            <a:ext cx="927889" cy="703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Retângulo">
            <a:extLst>
              <a:ext uri="{FF2B5EF4-FFF2-40B4-BE49-F238E27FC236}">
                <a16:creationId xmlns:a16="http://schemas.microsoft.com/office/drawing/2014/main" id="{BD39D69C-732F-2081-537D-2F91B03A5213}"/>
              </a:ext>
            </a:extLst>
          </p:cNvPr>
          <p:cNvSpPr/>
          <p:nvPr userDrawn="1"/>
        </p:nvSpPr>
        <p:spPr>
          <a:xfrm>
            <a:off x="0" y="12809180"/>
            <a:ext cx="24384000" cy="936876"/>
          </a:xfrm>
          <a:prstGeom prst="rect">
            <a:avLst/>
          </a:prstGeom>
          <a:solidFill>
            <a:srgbClr val="549BCB"/>
          </a:solidFill>
          <a:ln w="12700" cap="flat">
            <a:noFill/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Imagem 2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0FD87ADC-E57C-A936-4FEA-3C955BCECD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627" y="12882640"/>
            <a:ext cx="5108373" cy="7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6560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149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8960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549BC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90500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 Header">
    <p:bg>
      <p:bgPr>
        <a:solidFill>
          <a:srgbClr val="549B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62000" y="8763348"/>
            <a:ext cx="22860000" cy="2724151"/>
          </a:xfrm>
          <a:prstGeom prst="rect">
            <a:avLst/>
          </a:prstGeom>
        </p:spPr>
        <p:txBody>
          <a:bodyPr anchor="t"/>
          <a:lstStyle>
            <a:lvl1pPr algn="l">
              <a:defRPr sz="8000" b="1" cap="none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4688079"/>
            <a:ext cx="22860000" cy="37929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chemeClr val="bg1">
                    <a:lumMod val="85000"/>
                  </a:schemeClr>
                </a:solidFill>
              </a:defRPr>
            </a:lvl1pPr>
            <a:lvl2pPr marL="0" indent="457200">
              <a:spcBef>
                <a:spcPts val="900"/>
              </a:spcBef>
              <a:buClrTx/>
              <a:buSzTx/>
              <a:buFontTx/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 marL="0" indent="914400">
              <a:spcBef>
                <a:spcPts val="900"/>
              </a:spcBef>
              <a:buClrTx/>
              <a:buSzTx/>
              <a:buFontTx/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3pPr>
            <a:lvl4pPr marL="0" indent="1371600">
              <a:spcBef>
                <a:spcPts val="900"/>
              </a:spcBef>
              <a:buSzTx/>
              <a:buFontTx/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4pPr>
            <a:lvl5pPr marL="0" indent="1828800">
              <a:spcBef>
                <a:spcPts val="900"/>
              </a:spcBef>
              <a:buSzTx/>
              <a:buFontTx/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Corpo Um</a:t>
            </a:r>
          </a:p>
          <a:p>
            <a:pPr lvl="1"/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Corpo Quatro</a:t>
            </a:r>
          </a:p>
          <a:p>
            <a:pPr lvl="4"/>
            <a:r>
              <a:rPr dirty="0" err="1"/>
              <a:t>Nível</a:t>
            </a:r>
            <a:r>
              <a:rPr dirty="0"/>
              <a:t> de Corpo Cinco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4600596-E4EE-8843-FC93-CB30EE1C0A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2" b="492"/>
          <a:stretch/>
        </p:blipFill>
        <p:spPr>
          <a:xfrm>
            <a:off x="0" y="0"/>
            <a:ext cx="24384000" cy="4308847"/>
          </a:xfrm>
          <a:prstGeom prst="rect">
            <a:avLst/>
          </a:prstGeom>
        </p:spPr>
      </p:pic>
      <p:sp>
        <p:nvSpPr>
          <p:cNvPr id="10" name="Número do Slide">
            <a:extLst>
              <a:ext uri="{FF2B5EF4-FFF2-40B4-BE49-F238E27FC236}">
                <a16:creationId xmlns:a16="http://schemas.microsoft.com/office/drawing/2014/main" id="{1C366610-D01F-5DFB-DBBB-5A2352257FA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745700" y="399336"/>
            <a:ext cx="927889" cy="703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0104BF6D-6626-8356-5B22-D64C31E87C59}"/>
              </a:ext>
            </a:extLst>
          </p:cNvPr>
          <p:cNvSpPr/>
          <p:nvPr userDrawn="1"/>
        </p:nvSpPr>
        <p:spPr>
          <a:xfrm>
            <a:off x="0" y="12809180"/>
            <a:ext cx="24384000" cy="93687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D7692F4-BDFD-E8D1-5448-C00298D149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75627" y="12882953"/>
            <a:ext cx="5108373" cy="7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25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AEA2A4B-C27D-B80C-8863-420762892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50916"/>
          <a:stretch/>
        </p:blipFill>
        <p:spPr>
          <a:xfrm>
            <a:off x="0" y="0"/>
            <a:ext cx="24384000" cy="4308847"/>
          </a:xfrm>
          <a:prstGeom prst="rect">
            <a:avLst/>
          </a:prstGeom>
        </p:spPr>
      </p:pic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62000" y="8763348"/>
            <a:ext cx="22860000" cy="2724151"/>
          </a:xfrm>
          <a:prstGeom prst="rect">
            <a:avLst/>
          </a:prstGeom>
        </p:spPr>
        <p:txBody>
          <a:bodyPr anchor="t"/>
          <a:lstStyle>
            <a:lvl1pPr algn="l">
              <a:defRPr sz="8000" b="1" cap="none"/>
            </a:lvl1pPr>
          </a:lstStyle>
          <a:p>
            <a:r>
              <a:rPr lang="pt-BR" dirty="0"/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4688079"/>
            <a:ext cx="22860000" cy="37929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1pPr>
            <a:lvl2pPr marL="0" indent="457200">
              <a:spcBef>
                <a:spcPts val="900"/>
              </a:spcBef>
              <a:buClrTx/>
              <a:buSzTx/>
              <a:buFontTx/>
              <a:buNone/>
              <a:defRPr sz="3600">
                <a:solidFill>
                  <a:srgbClr val="888888"/>
                </a:solidFill>
              </a:defRPr>
            </a:lvl2pPr>
            <a:lvl3pPr marL="0" indent="914400">
              <a:spcBef>
                <a:spcPts val="9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</a:defRPr>
            </a:lvl3pPr>
            <a:lvl4pPr marL="0" indent="1371600">
              <a:spcBef>
                <a:spcPts val="9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828800">
              <a:spcBef>
                <a:spcPts val="9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Corpo Um</a:t>
            </a:r>
          </a:p>
          <a:p>
            <a:pPr lvl="1"/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Corpo Quatro</a:t>
            </a:r>
          </a:p>
          <a:p>
            <a:pPr lvl="4"/>
            <a:r>
              <a:rPr dirty="0" err="1"/>
              <a:t>Nível</a:t>
            </a:r>
            <a:r>
              <a:rPr dirty="0"/>
              <a:t> de Corpo Cinco</a:t>
            </a:r>
          </a:p>
        </p:txBody>
      </p:sp>
      <p:sp>
        <p:nvSpPr>
          <p:cNvPr id="5" name="Número do Slide">
            <a:extLst>
              <a:ext uri="{FF2B5EF4-FFF2-40B4-BE49-F238E27FC236}">
                <a16:creationId xmlns:a16="http://schemas.microsoft.com/office/drawing/2014/main" id="{C42B0D3F-DC8D-9FD0-D75A-A0DB600245F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2745700" y="399336"/>
            <a:ext cx="927889" cy="703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1EB23867-D55F-A99A-E451-2E52884A4F2B}"/>
              </a:ext>
            </a:extLst>
          </p:cNvPr>
          <p:cNvSpPr/>
          <p:nvPr userDrawn="1"/>
        </p:nvSpPr>
        <p:spPr>
          <a:xfrm>
            <a:off x="0" y="12809180"/>
            <a:ext cx="24384000" cy="936876"/>
          </a:xfrm>
          <a:prstGeom prst="rect">
            <a:avLst/>
          </a:prstGeom>
          <a:solidFill>
            <a:srgbClr val="549BCB"/>
          </a:solidFill>
          <a:ln w="12700" cap="flat">
            <a:noFill/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Imagem 6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7FA0FBD6-3A18-5E97-2CB4-EA9F8693F6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627" y="12882640"/>
            <a:ext cx="5108373" cy="7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05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B16BC4BE-C1CF-41F1-4CB1-D090DDFD1B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68597"/>
          <a:stretch/>
        </p:blipFill>
        <p:spPr>
          <a:xfrm>
            <a:off x="0" y="0"/>
            <a:ext cx="24384000" cy="2756686"/>
          </a:xfrm>
          <a:prstGeom prst="rect">
            <a:avLst/>
          </a:prstGeom>
        </p:spPr>
      </p:pic>
      <p:sp>
        <p:nvSpPr>
          <p:cNvPr id="63" name="Texto do Título"/>
          <p:cNvSpPr txBox="1">
            <a:spLocks noGrp="1"/>
          </p:cNvSpPr>
          <p:nvPr>
            <p:ph type="title"/>
          </p:nvPr>
        </p:nvSpPr>
        <p:spPr>
          <a:xfrm>
            <a:off x="761999" y="515641"/>
            <a:ext cx="12885421" cy="228600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69" name="Imagem"/>
          <p:cNvSpPr>
            <a:spLocks noGrp="1"/>
          </p:cNvSpPr>
          <p:nvPr>
            <p:ph type="pic" idx="21"/>
          </p:nvPr>
        </p:nvSpPr>
        <p:spPr>
          <a:xfrm>
            <a:off x="14538960" y="0"/>
            <a:ext cx="9845040" cy="12779124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 dirty="0"/>
          </a:p>
        </p:txBody>
      </p:sp>
      <p:sp>
        <p:nvSpPr>
          <p:cNvPr id="4" name="Número do Slide">
            <a:extLst>
              <a:ext uri="{FF2B5EF4-FFF2-40B4-BE49-F238E27FC236}">
                <a16:creationId xmlns:a16="http://schemas.microsoft.com/office/drawing/2014/main" id="{FC76C342-D9EB-0ED7-074D-CE468A42C4B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2745700" y="399336"/>
            <a:ext cx="927889" cy="703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tângulo">
            <a:extLst>
              <a:ext uri="{FF2B5EF4-FFF2-40B4-BE49-F238E27FC236}">
                <a16:creationId xmlns:a16="http://schemas.microsoft.com/office/drawing/2014/main" id="{DBF7AF82-5EED-5B36-20BB-647D3E0941FF}"/>
              </a:ext>
            </a:extLst>
          </p:cNvPr>
          <p:cNvSpPr/>
          <p:nvPr userDrawn="1"/>
        </p:nvSpPr>
        <p:spPr>
          <a:xfrm>
            <a:off x="0" y="12809180"/>
            <a:ext cx="24384000" cy="936876"/>
          </a:xfrm>
          <a:prstGeom prst="rect">
            <a:avLst/>
          </a:prstGeom>
          <a:solidFill>
            <a:srgbClr val="549BCB"/>
          </a:solidFill>
          <a:ln w="12700" cap="flat">
            <a:noFill/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Imagem 8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96FE393B-3267-222D-04B9-EB1D311C23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627" y="12882640"/>
            <a:ext cx="5108373" cy="7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65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EB161D3-1E48-5180-0098-2850A2C295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68597"/>
          <a:stretch/>
        </p:blipFill>
        <p:spPr>
          <a:xfrm>
            <a:off x="0" y="0"/>
            <a:ext cx="24384000" cy="2756686"/>
          </a:xfrm>
          <a:prstGeom prst="rect">
            <a:avLst/>
          </a:prstGeom>
        </p:spPr>
      </p:pic>
      <p:sp>
        <p:nvSpPr>
          <p:cNvPr id="82" name="Text Placeholder 4"/>
          <p:cNvSpPr>
            <a:spLocks noGrp="1"/>
          </p:cNvSpPr>
          <p:nvPr>
            <p:ph type="body" sz="half" idx="21"/>
          </p:nvPr>
        </p:nvSpPr>
        <p:spPr>
          <a:xfrm>
            <a:off x="12338050" y="3267668"/>
            <a:ext cx="11280776" cy="9078288"/>
          </a:xfrm>
          <a:prstGeom prst="rect">
            <a:avLst/>
          </a:prstGeom>
          <a:ln w="12700"/>
        </p:spPr>
        <p:txBody>
          <a:bodyPr anchor="t"/>
          <a:lstStyle>
            <a:lvl1pPr>
              <a:defRPr b="0"/>
            </a:lvl1pPr>
          </a:lstStyle>
          <a:p>
            <a:pPr marL="0" indent="0">
              <a:spcBef>
                <a:spcPts val="1100"/>
              </a:spcBef>
              <a:buSzTx/>
              <a:buFontTx/>
              <a:buNone/>
              <a:defRPr sz="4800" b="1"/>
            </a:pPr>
            <a:endParaRPr dirty="0"/>
          </a:p>
        </p:txBody>
      </p:sp>
      <p:sp>
        <p:nvSpPr>
          <p:cNvPr id="4" name="Número do Slide">
            <a:extLst>
              <a:ext uri="{FF2B5EF4-FFF2-40B4-BE49-F238E27FC236}">
                <a16:creationId xmlns:a16="http://schemas.microsoft.com/office/drawing/2014/main" id="{CBF4C998-8DE0-72D3-B661-E54DE7EF676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2745700" y="399336"/>
            <a:ext cx="927889" cy="703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exto do Título">
            <a:extLst>
              <a:ext uri="{FF2B5EF4-FFF2-40B4-BE49-F238E27FC236}">
                <a16:creationId xmlns:a16="http://schemas.microsoft.com/office/drawing/2014/main" id="{77A92C74-2056-DCA8-2EB5-2FD05B4F3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92082"/>
            <a:ext cx="22860000" cy="22860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" name="Nível de Corpo Um…">
            <a:extLst>
              <a:ext uri="{FF2B5EF4-FFF2-40B4-BE49-F238E27FC236}">
                <a16:creationId xmlns:a16="http://schemas.microsoft.com/office/drawing/2014/main" id="{0A4EBDE9-039E-D7EF-3313-32AE09072457}"/>
              </a:ext>
            </a:extLst>
          </p:cNvPr>
          <p:cNvSpPr txBox="1">
            <a:spLocks noGrp="1"/>
          </p:cNvSpPr>
          <p:nvPr userDrawn="1"/>
        </p:nvSpPr>
        <p:spPr>
          <a:xfrm>
            <a:off x="762000" y="3267668"/>
            <a:ext cx="11102340" cy="90519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tIns="91439" bIns="91439">
            <a:normAutofit/>
          </a:bodyPr>
          <a:lstStyle>
            <a:lvl1pPr marL="578643" marR="0" indent="-578643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1pPr>
            <a:lvl2pPr marL="1008289" marR="0" indent="-551089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52D42"/>
              </a:buClr>
              <a:buSzPct val="100000"/>
              <a:buFont typeface="Arial"/>
              <a:buChar char="–"/>
              <a:tabLst/>
              <a:defRPr sz="48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2pPr>
            <a:lvl3pPr marL="1428750" marR="0" indent="-51435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52D42"/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3pPr>
            <a:lvl4pPr marL="19888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4pPr>
            <a:lvl5pPr marL="24460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6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5pPr>
            <a:lvl6pPr marL="29032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3604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8176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2748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Um</a:t>
            </a:r>
          </a:p>
          <a:p>
            <a:pPr lvl="1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Dois</a:t>
            </a:r>
            <a:endParaRPr dirty="0"/>
          </a:p>
          <a:p>
            <a:pPr lvl="2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Três</a:t>
            </a:r>
            <a:endParaRPr dirty="0"/>
          </a:p>
          <a:p>
            <a:pPr lvl="3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Quatro</a:t>
            </a:r>
          </a:p>
          <a:p>
            <a:pPr lvl="4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Cinco</a:t>
            </a:r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B84301E0-F7C2-D1F4-7D22-23CDD7B8D994}"/>
              </a:ext>
            </a:extLst>
          </p:cNvPr>
          <p:cNvSpPr/>
          <p:nvPr userDrawn="1"/>
        </p:nvSpPr>
        <p:spPr>
          <a:xfrm>
            <a:off x="0" y="12809180"/>
            <a:ext cx="24384000" cy="936876"/>
          </a:xfrm>
          <a:prstGeom prst="rect">
            <a:avLst/>
          </a:prstGeom>
          <a:solidFill>
            <a:srgbClr val="549BCB"/>
          </a:solidFill>
          <a:ln w="12700" cap="flat">
            <a:noFill/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Imagem 11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C043B1E6-CA3E-87E0-A580-7BE6EA2E27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627" y="12882640"/>
            <a:ext cx="5108373" cy="7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095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355BE6D-1A2A-DFA0-4F01-0A9A13E266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68597"/>
          <a:stretch/>
        </p:blipFill>
        <p:spPr>
          <a:xfrm>
            <a:off x="0" y="0"/>
            <a:ext cx="24384000" cy="2756686"/>
          </a:xfrm>
          <a:prstGeom prst="rect">
            <a:avLst/>
          </a:prstGeom>
        </p:spPr>
      </p:pic>
      <p:sp>
        <p:nvSpPr>
          <p:cNvPr id="4" name="Número do Slide">
            <a:extLst>
              <a:ext uri="{FF2B5EF4-FFF2-40B4-BE49-F238E27FC236}">
                <a16:creationId xmlns:a16="http://schemas.microsoft.com/office/drawing/2014/main" id="{9DCED56D-8AC9-BA6B-A59B-8868F7CE2EE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2745700" y="399336"/>
            <a:ext cx="927889" cy="703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exto do Título">
            <a:extLst>
              <a:ext uri="{FF2B5EF4-FFF2-40B4-BE49-F238E27FC236}">
                <a16:creationId xmlns:a16="http://schemas.microsoft.com/office/drawing/2014/main" id="{60F170B6-4B8A-DFB6-F2C1-F44B604449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92082"/>
            <a:ext cx="22860000" cy="22860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" name="Retângulo">
            <a:extLst>
              <a:ext uri="{FF2B5EF4-FFF2-40B4-BE49-F238E27FC236}">
                <a16:creationId xmlns:a16="http://schemas.microsoft.com/office/drawing/2014/main" id="{26EB175F-E208-F904-90DD-8CAEAC4EAA16}"/>
              </a:ext>
            </a:extLst>
          </p:cNvPr>
          <p:cNvSpPr/>
          <p:nvPr userDrawn="1"/>
        </p:nvSpPr>
        <p:spPr>
          <a:xfrm>
            <a:off x="0" y="12809180"/>
            <a:ext cx="24384000" cy="936876"/>
          </a:xfrm>
          <a:prstGeom prst="rect">
            <a:avLst/>
          </a:prstGeom>
          <a:solidFill>
            <a:srgbClr val="549BCB"/>
          </a:solidFill>
          <a:ln w="12700" cap="flat">
            <a:noFill/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" name="Imagem 7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6E577AB0-D9B4-A648-FC78-FEC0BAC731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627" y="12882640"/>
            <a:ext cx="5108373" cy="7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699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4BAE387-DD6F-A8BE-9503-4A32AB397D4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 t="68597"/>
          <a:stretch/>
        </p:blipFill>
        <p:spPr>
          <a:xfrm>
            <a:off x="0" y="0"/>
            <a:ext cx="24384000" cy="2756686"/>
          </a:xfrm>
          <a:prstGeom prst="rect">
            <a:avLst/>
          </a:prstGeom>
        </p:spPr>
      </p:pic>
      <p:sp>
        <p:nvSpPr>
          <p:cNvPr id="5" name="Texto do Título"/>
          <p:cNvSpPr txBox="1">
            <a:spLocks noGrp="1"/>
          </p:cNvSpPr>
          <p:nvPr>
            <p:ph type="title"/>
          </p:nvPr>
        </p:nvSpPr>
        <p:spPr>
          <a:xfrm>
            <a:off x="762000" y="492082"/>
            <a:ext cx="22860000" cy="2286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" name="Retângulo"/>
          <p:cNvSpPr/>
          <p:nvPr/>
        </p:nvSpPr>
        <p:spPr>
          <a:xfrm>
            <a:off x="0" y="12809180"/>
            <a:ext cx="24384000" cy="936876"/>
          </a:xfrm>
          <a:prstGeom prst="rect">
            <a:avLst/>
          </a:prstGeom>
          <a:solidFill>
            <a:srgbClr val="549BCB"/>
          </a:solidFill>
          <a:ln w="12700" cap="flat">
            <a:noFill/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Imagem 11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8E2BB338-F341-020F-7996-49A980FA08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627" y="12882640"/>
            <a:ext cx="5108373" cy="789955"/>
          </a:xfrm>
          <a:prstGeom prst="rect">
            <a:avLst/>
          </a:prstGeom>
        </p:spPr>
      </p:pic>
      <p:sp>
        <p:nvSpPr>
          <p:cNvPr id="13" name="Número do Slide">
            <a:extLst>
              <a:ext uri="{FF2B5EF4-FFF2-40B4-BE49-F238E27FC236}">
                <a16:creationId xmlns:a16="http://schemas.microsoft.com/office/drawing/2014/main" id="{6EFD727B-363D-531D-F19E-C00D89BDDFB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2745700" y="399336"/>
            <a:ext cx="927889" cy="703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" name="Nível de Corpo Um…">
            <a:extLst>
              <a:ext uri="{FF2B5EF4-FFF2-40B4-BE49-F238E27FC236}">
                <a16:creationId xmlns:a16="http://schemas.microsoft.com/office/drawing/2014/main" id="{477F39EA-8C3B-012B-3FB1-AE60AA8FC3BD}"/>
              </a:ext>
            </a:extLst>
          </p:cNvPr>
          <p:cNvSpPr txBox="1">
            <a:spLocks noGrp="1"/>
          </p:cNvSpPr>
          <p:nvPr userDrawn="1"/>
        </p:nvSpPr>
        <p:spPr>
          <a:xfrm>
            <a:off x="762000" y="3267668"/>
            <a:ext cx="22860000" cy="90519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tIns="91439" bIns="91439">
            <a:normAutofit/>
          </a:bodyPr>
          <a:lstStyle>
            <a:lvl1pPr marL="578643" marR="0" indent="-578643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1pPr>
            <a:lvl2pPr marL="1008289" marR="0" indent="-551089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52D42"/>
              </a:buClr>
              <a:buSzPct val="100000"/>
              <a:buFont typeface="Arial"/>
              <a:buChar char="–"/>
              <a:tabLst/>
              <a:defRPr sz="48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2pPr>
            <a:lvl3pPr marL="1428750" marR="0" indent="-51435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52D42"/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3pPr>
            <a:lvl4pPr marL="19888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4pPr>
            <a:lvl5pPr marL="24460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600" b="0" i="0" u="none" strike="noStrike" cap="none" spc="0" baseline="0">
                <a:solidFill>
                  <a:srgbClr val="535353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defRPr>
            </a:lvl5pPr>
            <a:lvl6pPr marL="29032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3604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8176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274820" marR="0" indent="-617220" algn="l" defTabSz="9144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Um</a:t>
            </a:r>
          </a:p>
          <a:p>
            <a:pPr lvl="1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Dois</a:t>
            </a:r>
            <a:endParaRPr dirty="0"/>
          </a:p>
          <a:p>
            <a:pPr lvl="2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</a:t>
            </a:r>
            <a:r>
              <a:rPr dirty="0" err="1"/>
              <a:t>Três</a:t>
            </a:r>
            <a:endParaRPr dirty="0"/>
          </a:p>
          <a:p>
            <a:pPr lvl="3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Quatro</a:t>
            </a:r>
          </a:p>
          <a:p>
            <a:pPr lvl="4">
              <a:buClr>
                <a:srgbClr val="549BCB"/>
              </a:buClr>
            </a:pPr>
            <a:r>
              <a:rPr dirty="0" err="1"/>
              <a:t>Nível</a:t>
            </a:r>
            <a:r>
              <a:rPr dirty="0"/>
              <a:t> de Corpo Cinco</a:t>
            </a:r>
          </a:p>
        </p:txBody>
      </p:sp>
    </p:spTree>
    <p:extLst>
      <p:ext uri="{BB962C8B-B14F-4D97-AF65-F5344CB8AC3E}">
        <p14:creationId xmlns:p14="http://schemas.microsoft.com/office/powerpoint/2010/main" val="162446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664" r:id="rId3"/>
    <p:sldLayoutId id="2147483665" r:id="rId4"/>
    <p:sldLayoutId id="2147483666" r:id="rId5"/>
    <p:sldLayoutId id="2147483678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1" i="0" u="none" strike="noStrike" cap="none" spc="0" baseline="0">
          <a:solidFill>
            <a:srgbClr val="549BCB"/>
          </a:solidFill>
          <a:uFillTx/>
          <a:latin typeface="Arial" panose="020B0604020202020204" pitchFamily="34" charset="0"/>
          <a:ea typeface="+mj-ea"/>
          <a:cs typeface="Arial" panose="020B0604020202020204" pitchFamily="34" charset="0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D52D42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D52D42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D52D42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D52D42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D52D42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D52D42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D52D42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D52D42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578643" marR="0" indent="-578643" algn="l" defTabSz="9144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49BCB"/>
        </a:buClr>
        <a:buSzPct val="100000"/>
        <a:buFont typeface="Arial"/>
        <a:buChar char="•"/>
        <a:tabLst/>
        <a:defRPr sz="5400" b="0" i="0" u="none" strike="noStrike" cap="none" spc="0" baseline="0">
          <a:solidFill>
            <a:srgbClr val="000000"/>
          </a:solidFill>
          <a:uFillTx/>
          <a:latin typeface="Arial" panose="020B0604020202020204" pitchFamily="34" charset="0"/>
          <a:ea typeface="+mj-ea"/>
          <a:cs typeface="Arial" panose="020B0604020202020204" pitchFamily="34" charset="0"/>
          <a:sym typeface="Calibri"/>
        </a:defRPr>
      </a:lvl1pPr>
      <a:lvl2pPr marL="1988820" marR="0" indent="-617220" algn="l" defTabSz="9144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49BCB"/>
        </a:buClr>
        <a:buSzPct val="100000"/>
        <a:buFont typeface="Arial"/>
        <a:buChar char="–"/>
        <a:tabLst/>
        <a:defRPr sz="4800" b="0" i="0" u="none" strike="noStrike" cap="none" spc="0" baseline="0">
          <a:solidFill>
            <a:srgbClr val="000000"/>
          </a:solidFill>
          <a:uFillTx/>
          <a:latin typeface="Arial" panose="020B0604020202020204" pitchFamily="34" charset="0"/>
          <a:ea typeface="+mj-ea"/>
          <a:cs typeface="Arial" panose="020B0604020202020204" pitchFamily="34" charset="0"/>
          <a:sym typeface="Calibri"/>
        </a:defRPr>
      </a:lvl2pPr>
      <a:lvl3pPr marL="1428750" marR="0" indent="-514350" algn="l" defTabSz="9144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49BCB"/>
        </a:buClr>
        <a:buSzPct val="100000"/>
        <a:buFont typeface="Arial"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Arial" panose="020B0604020202020204" pitchFamily="34" charset="0"/>
          <a:ea typeface="+mj-ea"/>
          <a:cs typeface="Arial" panose="020B0604020202020204" pitchFamily="34" charset="0"/>
          <a:sym typeface="Calibri"/>
        </a:defRPr>
      </a:lvl3pPr>
      <a:lvl4pPr marL="1988820" marR="0" indent="-617220" algn="l" defTabSz="9144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49BCB"/>
        </a:buClr>
        <a:buSzPct val="100000"/>
        <a:buFont typeface="Arial"/>
        <a:buChar char="–"/>
        <a:tabLst/>
        <a:defRPr sz="4000" b="0" i="0" u="none" strike="noStrike" cap="none" spc="0" baseline="0" dirty="0">
          <a:solidFill>
            <a:srgbClr val="535353"/>
          </a:solidFill>
          <a:uFillTx/>
          <a:latin typeface="Arial" panose="020B0604020202020204" pitchFamily="34" charset="0"/>
          <a:ea typeface="+mj-ea"/>
          <a:cs typeface="Arial" panose="020B0604020202020204" pitchFamily="34" charset="0"/>
          <a:sym typeface="Calibri"/>
        </a:defRPr>
      </a:lvl4pPr>
      <a:lvl5pPr marL="2446020" marR="0" indent="-617220" algn="l" defTabSz="9144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49BCB"/>
        </a:buClr>
        <a:buSzPct val="100000"/>
        <a:buFont typeface="Arial"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Arial" panose="020B0604020202020204" pitchFamily="34" charset="0"/>
          <a:ea typeface="+mj-ea"/>
          <a:cs typeface="Arial" panose="020B0604020202020204" pitchFamily="34" charset="0"/>
          <a:sym typeface="Calibri"/>
        </a:defRPr>
      </a:lvl5pPr>
      <a:lvl6pPr marL="2903220" marR="0" indent="-617220" algn="l" defTabSz="9144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sz="5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360420" marR="0" indent="-617220" algn="l" defTabSz="9144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sz="5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817620" marR="0" indent="-617220" algn="l" defTabSz="9144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sz="5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274820" marR="0" indent="-617220" algn="l" defTabSz="9144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sz="5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2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2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0" Type="http://schemas.openxmlformats.org/officeDocument/2006/relationships/image" Target="../media/image66.png"/><Relationship Id="rId4" Type="http://schemas.openxmlformats.org/officeDocument/2006/relationships/image" Target="../media/image56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8.png"/><Relationship Id="rId7" Type="http://schemas.openxmlformats.org/officeDocument/2006/relationships/image" Target="../media/image7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8.png"/><Relationship Id="rId7" Type="http://schemas.openxmlformats.org/officeDocument/2006/relationships/image" Target="../media/image7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23.png"/><Relationship Id="rId7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0.png"/><Relationship Id="rId4" Type="http://schemas.openxmlformats.org/officeDocument/2006/relationships/image" Target="../media/image135.png"/><Relationship Id="rId9" Type="http://schemas.openxmlformats.org/officeDocument/2006/relationships/image" Target="../media/image13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23.png"/><Relationship Id="rId7" Type="http://schemas.openxmlformats.org/officeDocument/2006/relationships/image" Target="../media/image141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41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40.png"/><Relationship Id="rId4" Type="http://schemas.openxmlformats.org/officeDocument/2006/relationships/image" Target="../media/image143.png"/><Relationship Id="rId9" Type="http://schemas.openxmlformats.org/officeDocument/2006/relationships/image" Target="../media/image14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9.png"/><Relationship Id="rId7" Type="http://schemas.openxmlformats.org/officeDocument/2006/relationships/image" Target="../media/image161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6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64.png"/><Relationship Id="rId7" Type="http://schemas.openxmlformats.org/officeDocument/2006/relationships/image" Target="../media/image16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6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9.png"/><Relationship Id="rId7" Type="http://schemas.openxmlformats.org/officeDocument/2006/relationships/image" Target="../media/image161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4.png"/><Relationship Id="rId7" Type="http://schemas.openxmlformats.org/officeDocument/2006/relationships/image" Target="../media/image165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7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E71B8C-8D8B-06E4-FB6A-3D9CAF0B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800" dirty="0"/>
              <a:t>Noções básicas de Informação Quântica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6053B0-FCD4-3D44-1D5A-3C8F91D1005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 dirty="0"/>
              <a:t>STI 2025 – Faculdade de Computação e Informática</a:t>
            </a:r>
          </a:p>
          <a:p>
            <a:r>
              <a:rPr lang="pt-BR" dirty="0"/>
              <a:t>Universidade Presbiteriana Mackenzie</a:t>
            </a:r>
          </a:p>
          <a:p>
            <a:endParaRPr lang="pt-BR" dirty="0"/>
          </a:p>
          <a:p>
            <a:r>
              <a:rPr lang="pt-BR" sz="4800" dirty="0"/>
              <a:t>Prof. Dr. Eurico L. P. Ruivo</a:t>
            </a:r>
            <a:endParaRPr lang="pt-BR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65317-539B-0737-7F3B-C546F686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C5949B0-E59F-E080-188F-AB1958BB4E3F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4D027-4C1A-11B2-7096-4A522C5A0A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10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DC0541-347E-D184-6492-07FE3AB3B1D6}"/>
              </a:ext>
            </a:extLst>
          </p:cNvPr>
          <p:cNvSpPr txBox="1"/>
          <p:nvPr/>
        </p:nvSpPr>
        <p:spPr>
          <a:xfrm>
            <a:off x="2357098" y="3017520"/>
            <a:ext cx="6694459" cy="101566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Representação vetorial</a:t>
            </a:r>
            <a:endParaRPr kumimoji="0" lang="pt-BR" sz="5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A472CB5-7ABC-66F8-A6F6-DCE49A685E9D}"/>
                  </a:ext>
                </a:extLst>
              </p:cNvPr>
              <p:cNvSpPr txBox="1"/>
              <p:nvPr/>
            </p:nvSpPr>
            <p:spPr>
              <a:xfrm>
                <a:off x="3759200" y="4397829"/>
                <a:ext cx="12384094" cy="221490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Um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em estado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𝜓</m:t>
                        </m:r>
                      </m:e>
                    </m:d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=</m:t>
                    </m:r>
                    <m:sSub>
                      <m:sSubPr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𝛼</m:t>
                        </m:r>
                      </m:e>
                      <m:sub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0</m:t>
                        </m:r>
                      </m:e>
                    </m:d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+</m:t>
                    </m:r>
                    <m:sSub>
                      <m:sSubPr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𝛼</m:t>
                        </m:r>
                      </m:e>
                      <m:sub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pt-BR" sz="36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pode</a:t>
                </a:r>
                <a:r>
                  <a:rPr kumimoji="0" lang="pt-BR" sz="3600" b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ser representado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pt-BR" dirty="0"/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por uma matriz coluna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pt-BR" sz="36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pt-BR" sz="3600" b="0" i="1" u="none" strike="noStrike" cap="none" spc="0" normalizeH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pt-BR" sz="3600" b="0" i="1" u="none" strike="noStrike" cap="none" spc="0" normalizeH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t-BR" sz="3600" b="0" i="1" u="none" strike="noStrike" cap="none" spc="0" normalizeH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pt-BR" sz="3600" b="0" i="1" u="none" strike="noStrike" cap="none" spc="0" normalizeH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pt-BR" sz="3600" b="0" i="1" u="none" strike="noStrike" cap="none" spc="0" normalizeH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t-BR" sz="3600" b="0" i="1" u="none" strike="noStrike" cap="none" spc="0" normalizeH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pt-BR" sz="3600" b="0" i="1" u="none" strike="noStrike" cap="none" spc="0" normalizeH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.</a:t>
                </a:r>
                <a:endParaRPr kumimoji="0" lang="pt-BR" sz="36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A472CB5-7ABC-66F8-A6F6-DCE49A68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0" y="4397829"/>
                <a:ext cx="12384094" cy="2214900"/>
              </a:xfrm>
              <a:prstGeom prst="rect">
                <a:avLst/>
              </a:prstGeom>
              <a:blipFill>
                <a:blip r:embed="rId2"/>
                <a:stretch>
                  <a:fillRect l="-1526" t="-2198" r="-443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7B94C46-BEB2-D758-4B5A-56C65FED0839}"/>
                  </a:ext>
                </a:extLst>
              </p:cNvPr>
              <p:cNvSpPr txBox="1"/>
              <p:nvPr/>
            </p:nvSpPr>
            <p:spPr>
              <a:xfrm>
                <a:off x="3759200" y="7467920"/>
                <a:ext cx="11782839" cy="202548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Assim, por exemplo, a representação matricial de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fPr>
                      <m:num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3</m:t>
                        </m:r>
                      </m:num>
                      <m:den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5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0</m:t>
                        </m:r>
                      </m:e>
                    </m:d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+</m:t>
                    </m:r>
                    <m:f>
                      <m:fPr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fPr>
                      <m:num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4</m:t>
                        </m:r>
                      </m:num>
                      <m:den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5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1</m:t>
                        </m:r>
                      </m:e>
                    </m:d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é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3/5</m:t>
                              </m:r>
                            </m:e>
                          </m:mr>
                          <m:mr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4/5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.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7B94C46-BEB2-D758-4B5A-56C65FED0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0" y="7467920"/>
                <a:ext cx="11782839" cy="2025489"/>
              </a:xfrm>
              <a:prstGeom prst="rect">
                <a:avLst/>
              </a:prstGeom>
              <a:blipFill>
                <a:blip r:embed="rId3"/>
                <a:stretch>
                  <a:fillRect l="-1604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8334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4B8C5-0B09-6CDC-5A46-00FAA0806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B99089-6EE8-C909-5297-C87E2A6C81F3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7F1A469-480E-24B5-465A-0EACEFF1A3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11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90DE83-68BF-2DF0-B016-41BC24225C7D}"/>
              </a:ext>
            </a:extLst>
          </p:cNvPr>
          <p:cNvSpPr txBox="1"/>
          <p:nvPr/>
        </p:nvSpPr>
        <p:spPr>
          <a:xfrm>
            <a:off x="5371863" y="6150115"/>
            <a:ext cx="13640271" cy="141577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Múltiplos </a:t>
            </a:r>
            <a:r>
              <a:rPr kumimoji="0" lang="pt-BR" sz="8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bits</a:t>
            </a:r>
            <a:r>
              <a:rPr kumimoji="0" lang="pt-BR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X Múltiplos </a:t>
            </a:r>
            <a:r>
              <a:rPr kumimoji="0" lang="pt-BR" sz="8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endParaRPr kumimoji="0" lang="pt-BR" sz="80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7189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EEBE6-4A5E-472B-DB88-8F2E1BD78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4629A01-2C09-060C-7EE2-F60130BCF42F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3CC4FB7-D9FF-A075-2710-7AFDD89CA69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12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A1B95D-C7AF-9753-A9DE-946FD8236C96}"/>
              </a:ext>
            </a:extLst>
          </p:cNvPr>
          <p:cNvSpPr txBox="1"/>
          <p:nvPr/>
        </p:nvSpPr>
        <p:spPr>
          <a:xfrm>
            <a:off x="1240309" y="3294742"/>
            <a:ext cx="6877202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sistema de 2 </a:t>
            </a:r>
            <a:r>
              <a:rPr kumimoji="0" lang="pt-BR" sz="4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bits</a:t>
            </a:r>
            <a:endParaRPr kumimoji="0" lang="pt-BR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5C0125C-4A4D-981F-15E4-2A7228B0B0D3}"/>
                  </a:ext>
                </a:extLst>
              </p:cNvPr>
              <p:cNvSpPr txBox="1"/>
              <p:nvPr/>
            </p:nvSpPr>
            <p:spPr>
              <a:xfrm>
                <a:off x="3380519" y="4775199"/>
                <a:ext cx="6134306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𝑥𝑦</m:t>
                    </m:r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, sendo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𝑥</m:t>
                    </m:r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∈</m:t>
                    </m:r>
                    <m:r>
                      <m:rPr>
                        <m:lit/>
                      </m:rP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{</m:t>
                    </m:r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0,1}</m:t>
                    </m:r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e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𝑦</m:t>
                    </m:r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∈{0,1}</m:t>
                    </m:r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5C0125C-4A4D-981F-15E4-2A7228B0B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19" y="4775199"/>
                <a:ext cx="6134306" cy="738662"/>
              </a:xfrm>
              <a:prstGeom prst="rect">
                <a:avLst/>
              </a:prstGeom>
              <a:blipFill>
                <a:blip r:embed="rId2"/>
                <a:stretch>
                  <a:fillRect t="-6557" b="-2377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D6F59992-2502-9399-93D5-7406251D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519" y="5987268"/>
            <a:ext cx="6468378" cy="44297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B0898C-1A50-C6F7-8A3F-72683F1FAE7B}"/>
              </a:ext>
            </a:extLst>
          </p:cNvPr>
          <p:cNvSpPr txBox="1"/>
          <p:nvPr/>
        </p:nvSpPr>
        <p:spPr>
          <a:xfrm>
            <a:off x="3178628" y="10300897"/>
            <a:ext cx="652741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1026B9A-03B3-C8FC-22F3-9208412DA327}"/>
              </a:ext>
            </a:extLst>
          </p:cNvPr>
          <p:cNvSpPr txBox="1"/>
          <p:nvPr/>
        </p:nvSpPr>
        <p:spPr>
          <a:xfrm>
            <a:off x="5304971" y="10300897"/>
            <a:ext cx="652741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9A8AB6-ABD1-F26B-21DB-F0AFC419FFBB}"/>
              </a:ext>
            </a:extLst>
          </p:cNvPr>
          <p:cNvSpPr txBox="1"/>
          <p:nvPr/>
        </p:nvSpPr>
        <p:spPr>
          <a:xfrm>
            <a:off x="7250563" y="10300897"/>
            <a:ext cx="652741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BC9AC8-969D-E92E-94AE-9E9708D2DE6D}"/>
              </a:ext>
            </a:extLst>
          </p:cNvPr>
          <p:cNvSpPr txBox="1"/>
          <p:nvPr/>
        </p:nvSpPr>
        <p:spPr>
          <a:xfrm>
            <a:off x="9398047" y="10300897"/>
            <a:ext cx="652741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11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B493753-C07E-F4FA-407D-DF681DFCCA2E}"/>
              </a:ext>
            </a:extLst>
          </p:cNvPr>
          <p:cNvCxnSpPr/>
          <p:nvPr/>
        </p:nvCxnSpPr>
        <p:spPr>
          <a:xfrm>
            <a:off x="13149943" y="4775199"/>
            <a:ext cx="0" cy="6386287"/>
          </a:xfrm>
          <a:prstGeom prst="line">
            <a:avLst/>
          </a:prstGeom>
          <a:noFill/>
          <a:ln w="50800" cap="flat">
            <a:solidFill>
              <a:schemeClr val="accent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2C9BE4E-45D3-960C-5AC4-26657B0ABDE2}"/>
                  </a:ext>
                </a:extLst>
              </p:cNvPr>
              <p:cNvSpPr txBox="1"/>
              <p:nvPr/>
            </p:nvSpPr>
            <p:spPr>
              <a:xfrm>
                <a:off x="15524957" y="4775199"/>
                <a:ext cx="614475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Calibri"/>
                  </a:rPr>
                  <a:t>Num caso de </a:t>
                </a:r>
                <a14:m>
                  <m:oMath xmlns:m="http://schemas.openxmlformats.org/officeDocument/2006/math">
                    <m:r>
                      <a:rPr kumimoji="0" lang="pt-BR" sz="3600" b="1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𝒏</m:t>
                    </m:r>
                  </m:oMath>
                </a14:m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Calibri"/>
                  </a:rPr>
                  <a:t> bits</a:t>
                </a: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:</a:t>
                </a:r>
                <a:r>
                  <a:rPr kumimoji="0" lang="pt-BR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pt-BR" sz="36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Pr>
                      <m:e>
                        <m:r>
                          <a:rPr kumimoji="0" lang="pt-BR" sz="36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𝑏</m:t>
                        </m:r>
                      </m:e>
                      <m:sub>
                        <m:r>
                          <a:rPr kumimoji="0" lang="pt-BR" sz="36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pt-BR" sz="36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Pr>
                      <m:e>
                        <m:r>
                          <a:rPr kumimoji="0" lang="pt-BR" sz="36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𝑏</m:t>
                        </m:r>
                      </m:e>
                      <m:sub>
                        <m:r>
                          <a:rPr kumimoji="0" lang="pt-BR" sz="36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2</m:t>
                        </m:r>
                      </m:sub>
                    </m:sSub>
                    <m:r>
                      <a:rPr kumimoji="0" lang="pt-BR" sz="3600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⋯</m:t>
                    </m:r>
                    <m:sSub>
                      <m:sSubPr>
                        <m:ctrlPr>
                          <a:rPr kumimoji="0" lang="pt-BR" sz="36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Pr>
                      <m:e>
                        <m:r>
                          <a:rPr kumimoji="0" lang="pt-BR" sz="36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𝑏</m:t>
                        </m:r>
                      </m:e>
                      <m:sub>
                        <m:r>
                          <a:rPr kumimoji="0" lang="pt-BR" sz="36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𝑛</m:t>
                        </m:r>
                      </m:sub>
                    </m:sSub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2C9BE4E-45D3-960C-5AC4-26657B0AB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957" y="4775199"/>
                <a:ext cx="6144757" cy="738662"/>
              </a:xfrm>
              <a:prstGeom prst="rect">
                <a:avLst/>
              </a:prstGeom>
              <a:blipFill>
                <a:blip r:embed="rId4"/>
                <a:stretch>
                  <a:fillRect l="-3075" t="-6557" b="-2377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ela 17">
                <a:extLst>
                  <a:ext uri="{FF2B5EF4-FFF2-40B4-BE49-F238E27FC236}">
                    <a16:creationId xmlns:a16="http://schemas.microsoft.com/office/drawing/2014/main" id="{45DB104F-5EDD-3698-EB10-3EABDE7499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429105"/>
                  </p:ext>
                </p:extLst>
              </p:nvPr>
            </p:nvGraphicFramePr>
            <p:xfrm>
              <a:off x="14569895" y="7287628"/>
              <a:ext cx="8054882" cy="1249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49918">
                      <a:extLst>
                        <a:ext uri="{9D8B030D-6E8A-4147-A177-3AD203B41FA5}">
                          <a16:colId xmlns:a16="http://schemas.microsoft.com/office/drawing/2014/main" val="3765096202"/>
                        </a:ext>
                      </a:extLst>
                    </a:gridCol>
                    <a:gridCol w="647347">
                      <a:extLst>
                        <a:ext uri="{9D8B030D-6E8A-4147-A177-3AD203B41FA5}">
                          <a16:colId xmlns:a16="http://schemas.microsoft.com/office/drawing/2014/main" val="3956236272"/>
                        </a:ext>
                      </a:extLst>
                    </a:gridCol>
                    <a:gridCol w="656496">
                      <a:extLst>
                        <a:ext uri="{9D8B030D-6E8A-4147-A177-3AD203B41FA5}">
                          <a16:colId xmlns:a16="http://schemas.microsoft.com/office/drawing/2014/main" val="3059150943"/>
                        </a:ext>
                      </a:extLst>
                    </a:gridCol>
                    <a:gridCol w="611653">
                      <a:extLst>
                        <a:ext uri="{9D8B030D-6E8A-4147-A177-3AD203B41FA5}">
                          <a16:colId xmlns:a16="http://schemas.microsoft.com/office/drawing/2014/main" val="1628479881"/>
                        </a:ext>
                      </a:extLst>
                    </a:gridCol>
                    <a:gridCol w="682589">
                      <a:extLst>
                        <a:ext uri="{9D8B030D-6E8A-4147-A177-3AD203B41FA5}">
                          <a16:colId xmlns:a16="http://schemas.microsoft.com/office/drawing/2014/main" val="1594732658"/>
                        </a:ext>
                      </a:extLst>
                    </a:gridCol>
                    <a:gridCol w="2306879">
                      <a:extLst>
                        <a:ext uri="{9D8B030D-6E8A-4147-A177-3AD203B41FA5}">
                          <a16:colId xmlns:a16="http://schemas.microsoft.com/office/drawing/2014/main" val="3447567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Possibilidades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1262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14757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ela 17">
                <a:extLst>
                  <a:ext uri="{FF2B5EF4-FFF2-40B4-BE49-F238E27FC236}">
                    <a16:creationId xmlns:a16="http://schemas.microsoft.com/office/drawing/2014/main" id="{45DB104F-5EDD-3698-EB10-3EABDE7499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429105"/>
                  </p:ext>
                </p:extLst>
              </p:nvPr>
            </p:nvGraphicFramePr>
            <p:xfrm>
              <a:off x="14569895" y="7287628"/>
              <a:ext cx="8054882" cy="1249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49918">
                      <a:extLst>
                        <a:ext uri="{9D8B030D-6E8A-4147-A177-3AD203B41FA5}">
                          <a16:colId xmlns:a16="http://schemas.microsoft.com/office/drawing/2014/main" val="3765096202"/>
                        </a:ext>
                      </a:extLst>
                    </a:gridCol>
                    <a:gridCol w="647347">
                      <a:extLst>
                        <a:ext uri="{9D8B030D-6E8A-4147-A177-3AD203B41FA5}">
                          <a16:colId xmlns:a16="http://schemas.microsoft.com/office/drawing/2014/main" val="3956236272"/>
                        </a:ext>
                      </a:extLst>
                    </a:gridCol>
                    <a:gridCol w="656496">
                      <a:extLst>
                        <a:ext uri="{9D8B030D-6E8A-4147-A177-3AD203B41FA5}">
                          <a16:colId xmlns:a16="http://schemas.microsoft.com/office/drawing/2014/main" val="3059150943"/>
                        </a:ext>
                      </a:extLst>
                    </a:gridCol>
                    <a:gridCol w="611653">
                      <a:extLst>
                        <a:ext uri="{9D8B030D-6E8A-4147-A177-3AD203B41FA5}">
                          <a16:colId xmlns:a16="http://schemas.microsoft.com/office/drawing/2014/main" val="1628479881"/>
                        </a:ext>
                      </a:extLst>
                    </a:gridCol>
                    <a:gridCol w="682589">
                      <a:extLst>
                        <a:ext uri="{9D8B030D-6E8A-4147-A177-3AD203B41FA5}">
                          <a16:colId xmlns:a16="http://schemas.microsoft.com/office/drawing/2014/main" val="1594732658"/>
                        </a:ext>
                      </a:extLst>
                    </a:gridCol>
                    <a:gridCol w="2306879">
                      <a:extLst>
                        <a:ext uri="{9D8B030D-6E8A-4147-A177-3AD203B41FA5}">
                          <a16:colId xmlns:a16="http://schemas.microsoft.com/office/drawing/2014/main" val="3447567334"/>
                        </a:ext>
                      </a:extLst>
                    </a:gridCol>
                  </a:tblGrid>
                  <a:tr h="624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Possibilidades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488679" t="-15534" r="-661321" b="-134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577778" t="-15534" r="-549074" b="-134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732000" t="-15534" r="-493000" b="-134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742857" t="-15534" r="-340179" b="-134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249077" t="-15534" r="-528" b="-134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262235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488679" t="-115534" r="-661321" b="-34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577778" t="-115534" r="-549074" b="-34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732000" t="-115534" r="-493000" b="-34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742857" t="-115534" r="-340179" b="-34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14757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6016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1AD41-22FD-DF26-A845-AE0D05CF8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30536F-E144-4272-3A5B-9C912485901A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FD77701-5F86-50EA-CB82-7EFBA3C2F8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13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8780D2-18F9-935F-5211-633C6621BF0A}"/>
              </a:ext>
            </a:extLst>
          </p:cNvPr>
          <p:cNvSpPr txBox="1"/>
          <p:nvPr/>
        </p:nvSpPr>
        <p:spPr>
          <a:xfrm>
            <a:off x="1240309" y="3294742"/>
            <a:ext cx="7524815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sistema de 2 </a:t>
            </a:r>
            <a:r>
              <a:rPr kumimoji="0" lang="pt-BR" sz="4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endParaRPr kumimoji="0" lang="pt-BR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1A321D7-ED47-5EA6-CB83-5C227FCF0E67}"/>
                  </a:ext>
                </a:extLst>
              </p:cNvPr>
              <p:cNvSpPr txBox="1"/>
              <p:nvPr/>
            </p:nvSpPr>
            <p:spPr>
              <a:xfrm>
                <a:off x="3061205" y="4775199"/>
                <a:ext cx="5083377" cy="153888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kumimoji="0" lang="pt-BR" sz="4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|1⟩</m:t>
                      </m:r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𝛽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𝛽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|1⟩</m:t>
                      </m:r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1A321D7-ED47-5EA6-CB83-5C227FCF0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205" y="4775199"/>
                <a:ext cx="5083377" cy="15388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2583135-9EB0-DA28-F8C6-EC7275CA6705}"/>
                  </a:ext>
                </a:extLst>
              </p:cNvPr>
              <p:cNvSpPr txBox="1"/>
              <p:nvPr/>
            </p:nvSpPr>
            <p:spPr>
              <a:xfrm>
                <a:off x="3164114" y="7097486"/>
                <a:ext cx="2235995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2583135-9EB0-DA28-F8C6-EC7275CA6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114" y="7097486"/>
                <a:ext cx="2235995" cy="738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7421ADA-30D7-5AF2-4BB2-55C6AA7D516A}"/>
                  </a:ext>
                </a:extLst>
              </p:cNvPr>
              <p:cNvSpPr txBox="1"/>
              <p:nvPr/>
            </p:nvSpPr>
            <p:spPr>
              <a:xfrm>
                <a:off x="5400109" y="7097486"/>
                <a:ext cx="745941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</a:rPr>
                        <m:t>|1⟩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)⊗(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|1⟩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7421ADA-30D7-5AF2-4BB2-55C6AA7D5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09" y="7097486"/>
                <a:ext cx="7459412" cy="738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966C71F-74F8-19E6-D460-217069137306}"/>
                  </a:ext>
                </a:extLst>
              </p:cNvPr>
              <p:cNvSpPr txBox="1"/>
              <p:nvPr/>
            </p:nvSpPr>
            <p:spPr>
              <a:xfrm>
                <a:off x="5400109" y="8100293"/>
                <a:ext cx="13439959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⊗|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966C71F-74F8-19E6-D460-21706913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09" y="8100293"/>
                <a:ext cx="13439959" cy="738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9FD5428-AA90-DACC-24D8-2F8BAC3668D2}"/>
                  </a:ext>
                </a:extLst>
              </p:cNvPr>
              <p:cNvSpPr txBox="1"/>
              <p:nvPr/>
            </p:nvSpPr>
            <p:spPr>
              <a:xfrm>
                <a:off x="5400108" y="9103100"/>
                <a:ext cx="1073614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9FD5428-AA90-DACC-24D8-2F8BAC366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08" y="9103100"/>
                <a:ext cx="10736142" cy="73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9D39F07-0F5D-719A-FE36-C31845297E65}"/>
                  </a:ext>
                </a:extLst>
              </p:cNvPr>
              <p:cNvSpPr txBox="1"/>
              <p:nvPr/>
            </p:nvSpPr>
            <p:spPr>
              <a:xfrm>
                <a:off x="5400108" y="10105907"/>
                <a:ext cx="965424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9D39F07-0F5D-719A-FE36-C31845297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08" y="10105907"/>
                <a:ext cx="9654243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970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89B71-6B95-327E-D0B6-8DE182D70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89BA0D2-03F2-7A3D-94CE-C5171077019D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79CE3B7-42A9-81C6-E814-76E556C7448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14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A22FA6-8D01-02D1-7B45-90C60F1AC870}"/>
              </a:ext>
            </a:extLst>
          </p:cNvPr>
          <p:cNvSpPr txBox="1"/>
          <p:nvPr/>
        </p:nvSpPr>
        <p:spPr>
          <a:xfrm>
            <a:off x="2046515" y="3599543"/>
            <a:ext cx="18922166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 maneira geral, o estado de um sistema de 2 </a:t>
            </a:r>
            <a:r>
              <a:rPr kumimoji="0" lang="pt-BR" sz="44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r>
              <a:rPr kumimoji="0" lang="pt-BR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pode ser representado por: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7EC4F79-8B09-61FE-17A4-C61B7E753971}"/>
                  </a:ext>
                </a:extLst>
              </p:cNvPr>
              <p:cNvSpPr txBox="1"/>
              <p:nvPr/>
            </p:nvSpPr>
            <p:spPr>
              <a:xfrm>
                <a:off x="6052457" y="5370286"/>
                <a:ext cx="11209477" cy="861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7EC4F79-8B09-61FE-17A4-C61B7E753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457" y="5370286"/>
                <a:ext cx="11209477" cy="861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B533F9E-A7C1-0CB7-8F6F-EFDE50F81481}"/>
                  </a:ext>
                </a:extLst>
              </p:cNvPr>
              <p:cNvSpPr txBox="1"/>
              <p:nvPr/>
            </p:nvSpPr>
            <p:spPr>
              <a:xfrm>
                <a:off x="6299200" y="6680242"/>
                <a:ext cx="6331347" cy="7495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Sup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𝛼</m:t>
                        </m:r>
                      </m:e>
                      <m:sub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00</m:t>
                        </m:r>
                      </m:sub>
                      <m:sup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2</m:t>
                        </m:r>
                      </m:sup>
                    </m:sSubSup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+</m:t>
                    </m:r>
                    <m:sSubSup>
                      <m:sSubSupPr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Sup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𝛼</m:t>
                        </m:r>
                      </m:e>
                      <m:sub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01</m:t>
                        </m:r>
                      </m:sub>
                      <m:sup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2</m:t>
                        </m:r>
                      </m:sup>
                    </m:sSubSup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+</m:t>
                    </m:r>
                    <m:sSubSup>
                      <m:sSubSupPr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Sup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𝛼</m:t>
                        </m:r>
                      </m:e>
                      <m:sub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10</m:t>
                        </m:r>
                      </m:sub>
                      <m:sup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2</m:t>
                        </m:r>
                      </m:sup>
                    </m:sSubSup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+</m:t>
                    </m:r>
                    <m:sSubSup>
                      <m:sSubSupPr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Sup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𝛼</m:t>
                        </m:r>
                      </m:e>
                      <m:sub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11</m:t>
                        </m:r>
                      </m:sub>
                      <m:sup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2</m:t>
                        </m:r>
                      </m:sup>
                    </m:sSubSup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=1</m:t>
                    </m:r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B533F9E-A7C1-0CB7-8F6F-EFDE50F8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0" y="6680242"/>
                <a:ext cx="6331347" cy="749562"/>
              </a:xfrm>
              <a:prstGeom prst="rect">
                <a:avLst/>
              </a:prstGeom>
              <a:blipFill>
                <a:blip r:embed="rId3"/>
                <a:stretch>
                  <a:fillRect l="-2887" t="-4065" b="-2439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F1C3773-23FE-1BE7-F2B1-28370E2A3574}"/>
                  </a:ext>
                </a:extLst>
              </p:cNvPr>
              <p:cNvSpPr txBox="1"/>
              <p:nvPr/>
            </p:nvSpPr>
            <p:spPr>
              <a:xfrm>
                <a:off x="6168572" y="7932179"/>
                <a:ext cx="7085079" cy="22256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A representação matricial será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F1C3773-23FE-1BE7-F2B1-28370E2A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72" y="7932179"/>
                <a:ext cx="7085079" cy="2225672"/>
              </a:xfrm>
              <a:prstGeom prst="rect">
                <a:avLst/>
              </a:prstGeom>
              <a:blipFill>
                <a:blip r:embed="rId4"/>
                <a:stretch>
                  <a:fillRect l="-2668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180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8486E-CDF2-D4A6-F214-4F6628FB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2CACF4-682B-B577-0FF1-CA45157510E1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7544D0-CA83-577A-9B96-5988CA0E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15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9F0CE5-736B-58AE-DA59-3F999DCB4308}"/>
              </a:ext>
            </a:extLst>
          </p:cNvPr>
          <p:cNvSpPr txBox="1"/>
          <p:nvPr/>
        </p:nvSpPr>
        <p:spPr>
          <a:xfrm>
            <a:off x="1240309" y="3294742"/>
            <a:ext cx="7524815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sistema de 2 </a:t>
            </a:r>
            <a:r>
              <a:rPr kumimoji="0" lang="pt-BR" sz="4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endParaRPr kumimoji="0" lang="pt-BR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9141453-EE77-3DC6-D744-2601FBE273F0}"/>
                  </a:ext>
                </a:extLst>
              </p:cNvPr>
              <p:cNvSpPr txBox="1"/>
              <p:nvPr/>
            </p:nvSpPr>
            <p:spPr>
              <a:xfrm>
                <a:off x="3032176" y="4455612"/>
                <a:ext cx="4849082" cy="122539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9141453-EE77-3DC6-D744-2601FBE2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76" y="4455612"/>
                <a:ext cx="4849082" cy="1225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8CFF313-8A2B-2898-1FE5-A7BC0FEC50B0}"/>
                  </a:ext>
                </a:extLst>
              </p:cNvPr>
              <p:cNvSpPr txBox="1"/>
              <p:nvPr/>
            </p:nvSpPr>
            <p:spPr>
              <a:xfrm>
                <a:off x="3512457" y="7403475"/>
                <a:ext cx="2708881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8CFF313-8A2B-2898-1FE5-A7BC0FEC5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457" y="7403475"/>
                <a:ext cx="2708881" cy="738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A9DF5A7-6267-7B60-064E-8012E3E5762B}"/>
                  </a:ext>
                </a:extLst>
              </p:cNvPr>
              <p:cNvSpPr txBox="1"/>
              <p:nvPr/>
            </p:nvSpPr>
            <p:spPr>
              <a:xfrm>
                <a:off x="7881258" y="4496135"/>
                <a:ext cx="4470400" cy="114435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12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13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5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13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A9DF5A7-6267-7B60-064E-8012E3E57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58" y="4496135"/>
                <a:ext cx="4470400" cy="1144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2693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53FCF-EAC6-4227-347E-1E02E0E32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ED49CF8-34D5-52E0-A529-9AED00DB2802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ED76E91-D3A6-1280-FD6A-F0DB0E54971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16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D84A6B-13AF-27BA-364B-0FF734396FAF}"/>
              </a:ext>
            </a:extLst>
          </p:cNvPr>
          <p:cNvSpPr txBox="1"/>
          <p:nvPr/>
        </p:nvSpPr>
        <p:spPr>
          <a:xfrm>
            <a:off x="1240309" y="3294742"/>
            <a:ext cx="7524815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sistema de 2 </a:t>
            </a:r>
            <a:r>
              <a:rPr kumimoji="0" lang="pt-BR" sz="4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endParaRPr kumimoji="0" lang="pt-BR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89A9DA2-12EC-4A28-C2B7-379D72EBAD36}"/>
                  </a:ext>
                </a:extLst>
              </p:cNvPr>
              <p:cNvSpPr txBox="1"/>
              <p:nvPr/>
            </p:nvSpPr>
            <p:spPr>
              <a:xfrm>
                <a:off x="3032176" y="4455612"/>
                <a:ext cx="4849082" cy="122539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89A9DA2-12EC-4A28-C2B7-379D72EB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76" y="4455612"/>
                <a:ext cx="4849082" cy="1225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FEAD0B7-9229-DF88-F140-41B5C1ED39A3}"/>
                  </a:ext>
                </a:extLst>
              </p:cNvPr>
              <p:cNvSpPr txBox="1"/>
              <p:nvPr/>
            </p:nvSpPr>
            <p:spPr>
              <a:xfrm>
                <a:off x="3512457" y="7097486"/>
                <a:ext cx="4246160" cy="122539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36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FEAD0B7-9229-DF88-F140-41B5C1ED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457" y="7097486"/>
                <a:ext cx="4246160" cy="1225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AE19047-B78D-1692-14E6-4352876EC785}"/>
                  </a:ext>
                </a:extLst>
              </p:cNvPr>
              <p:cNvSpPr txBox="1"/>
              <p:nvPr/>
            </p:nvSpPr>
            <p:spPr>
              <a:xfrm>
                <a:off x="7881258" y="4496135"/>
                <a:ext cx="4470400" cy="114435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12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13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5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13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AE19047-B78D-1692-14E6-4352876EC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58" y="4496135"/>
                <a:ext cx="4470400" cy="1144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39997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E8C96-D0BB-469D-37AD-F0C65D47C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BB6586-D088-7113-1EBB-721AB5C3441D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810683-E3D1-A81F-3531-0D1694D08E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17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593748-7396-311F-962D-35306C3EF447}"/>
              </a:ext>
            </a:extLst>
          </p:cNvPr>
          <p:cNvSpPr txBox="1"/>
          <p:nvPr/>
        </p:nvSpPr>
        <p:spPr>
          <a:xfrm>
            <a:off x="1240309" y="3294742"/>
            <a:ext cx="7524815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sistema de 2 </a:t>
            </a:r>
            <a:r>
              <a:rPr kumimoji="0" lang="pt-BR" sz="4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endParaRPr kumimoji="0" lang="pt-BR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680F5E1-AB2E-71D4-F034-7BBB42ECC297}"/>
                  </a:ext>
                </a:extLst>
              </p:cNvPr>
              <p:cNvSpPr txBox="1"/>
              <p:nvPr/>
            </p:nvSpPr>
            <p:spPr>
              <a:xfrm>
                <a:off x="3032176" y="4455612"/>
                <a:ext cx="4849082" cy="122539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680F5E1-AB2E-71D4-F034-7BBB42ECC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76" y="4455612"/>
                <a:ext cx="4849082" cy="1225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10278B6-1C5A-E0C3-C11B-FCCC759C73A4}"/>
                  </a:ext>
                </a:extLst>
              </p:cNvPr>
              <p:cNvSpPr txBox="1"/>
              <p:nvPr/>
            </p:nvSpPr>
            <p:spPr>
              <a:xfrm>
                <a:off x="3512457" y="7097486"/>
                <a:ext cx="6204453" cy="123668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36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15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10278B6-1C5A-E0C3-C11B-FCCC759C7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457" y="7097486"/>
                <a:ext cx="6204453" cy="123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0E34B1-1E07-AA27-5AE0-6770868045C9}"/>
                  </a:ext>
                </a:extLst>
              </p:cNvPr>
              <p:cNvSpPr txBox="1"/>
              <p:nvPr/>
            </p:nvSpPr>
            <p:spPr>
              <a:xfrm>
                <a:off x="7881258" y="4496135"/>
                <a:ext cx="4470400" cy="114435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12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13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5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13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0E34B1-1E07-AA27-5AE0-677086804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58" y="4496135"/>
                <a:ext cx="4470400" cy="1144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817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BAB18-BD88-938A-A44D-F7793EEBD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FD5C532-1D2D-69E2-AA6D-73EC4ECEB19F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02532A-5DD2-5FF2-3633-94B0068D1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18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C987FE-FC1F-A5F2-095D-D4F4693A4198}"/>
              </a:ext>
            </a:extLst>
          </p:cNvPr>
          <p:cNvSpPr txBox="1"/>
          <p:nvPr/>
        </p:nvSpPr>
        <p:spPr>
          <a:xfrm>
            <a:off x="1240309" y="3294742"/>
            <a:ext cx="7524815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sistema de 2 </a:t>
            </a:r>
            <a:r>
              <a:rPr kumimoji="0" lang="pt-BR" sz="4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endParaRPr kumimoji="0" lang="pt-BR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9CA66B4-2579-6B95-E5B1-94051B682665}"/>
                  </a:ext>
                </a:extLst>
              </p:cNvPr>
              <p:cNvSpPr txBox="1"/>
              <p:nvPr/>
            </p:nvSpPr>
            <p:spPr>
              <a:xfrm>
                <a:off x="3032176" y="4455612"/>
                <a:ext cx="4849082" cy="122539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9CA66B4-2579-6B95-E5B1-94051B682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76" y="4455612"/>
                <a:ext cx="4849082" cy="1225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BF5F65B-F081-28B0-63BC-C34EBF4BE2BA}"/>
                  </a:ext>
                </a:extLst>
              </p:cNvPr>
              <p:cNvSpPr txBox="1"/>
              <p:nvPr/>
            </p:nvSpPr>
            <p:spPr>
              <a:xfrm>
                <a:off x="3512457" y="7097486"/>
                <a:ext cx="8162745" cy="123668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36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15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48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BF5F65B-F081-28B0-63BC-C34EBF4B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457" y="7097486"/>
                <a:ext cx="8162745" cy="123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504134E-E0A0-AA00-C1F0-7772E7150F79}"/>
                  </a:ext>
                </a:extLst>
              </p:cNvPr>
              <p:cNvSpPr txBox="1"/>
              <p:nvPr/>
            </p:nvSpPr>
            <p:spPr>
              <a:xfrm>
                <a:off x="7881258" y="4496135"/>
                <a:ext cx="4470400" cy="114435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12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13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5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13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504134E-E0A0-AA00-C1F0-7772E7150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58" y="4496135"/>
                <a:ext cx="4470400" cy="1144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2512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30278-1413-F297-B0EF-FC0AD1F27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EE0FF64-22A1-CF8E-3838-DCE458EEA798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D2B7577-5CD9-F697-916C-F6E4B6F4E2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19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048A87-72F3-D210-06F8-A4029E1205DA}"/>
              </a:ext>
            </a:extLst>
          </p:cNvPr>
          <p:cNvSpPr txBox="1"/>
          <p:nvPr/>
        </p:nvSpPr>
        <p:spPr>
          <a:xfrm>
            <a:off x="1240309" y="3294742"/>
            <a:ext cx="7524815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sistema de 2 </a:t>
            </a:r>
            <a:r>
              <a:rPr kumimoji="0" lang="pt-BR" sz="4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endParaRPr kumimoji="0" lang="pt-BR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6A774CD-9B49-A749-4DED-396BE082ADEF}"/>
                  </a:ext>
                </a:extLst>
              </p:cNvPr>
              <p:cNvSpPr txBox="1"/>
              <p:nvPr/>
            </p:nvSpPr>
            <p:spPr>
              <a:xfrm>
                <a:off x="3032176" y="4455612"/>
                <a:ext cx="4849082" cy="122539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6A774CD-9B49-A749-4DED-396BE082A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76" y="4455612"/>
                <a:ext cx="4849082" cy="1225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3AF496-A92C-0ACB-E135-70EFC533059B}"/>
                  </a:ext>
                </a:extLst>
              </p:cNvPr>
              <p:cNvSpPr txBox="1"/>
              <p:nvPr/>
            </p:nvSpPr>
            <p:spPr>
              <a:xfrm>
                <a:off x="3512457" y="7097486"/>
                <a:ext cx="10121038" cy="123668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36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15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48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20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3AF496-A92C-0ACB-E135-70EFC5330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457" y="7097486"/>
                <a:ext cx="10121038" cy="123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6A5D612-868A-91B0-857C-1347A93026E2}"/>
                  </a:ext>
                </a:extLst>
              </p:cNvPr>
              <p:cNvSpPr txBox="1"/>
              <p:nvPr/>
            </p:nvSpPr>
            <p:spPr>
              <a:xfrm>
                <a:off x="7881258" y="4496135"/>
                <a:ext cx="4470400" cy="114435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12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13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5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13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6A5D612-868A-91B0-857C-1347A9302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58" y="4496135"/>
                <a:ext cx="4470400" cy="1144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3926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CF63122-AF8B-E146-26F5-C1E968B67352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D4DB676-778F-399E-1269-C3F7A0CEF4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2</a:t>
            </a:fld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5" name="Imagem 4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37298E6F-A477-9CC2-4224-BF9A17E1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" y="5070828"/>
            <a:ext cx="16031052" cy="2477064"/>
          </a:xfrm>
          <a:prstGeom prst="rect">
            <a:avLst/>
          </a:prstGeom>
        </p:spPr>
      </p:pic>
      <p:pic>
        <p:nvPicPr>
          <p:cNvPr id="1028" name="Picture 4" descr="Ibm Logo PNG &amp; SVG Design For T-Shirts">
            <a:extLst>
              <a:ext uri="{FF2B5EF4-FFF2-40B4-BE49-F238E27FC236}">
                <a16:creationId xmlns:a16="http://schemas.microsoft.com/office/drawing/2014/main" id="{02DBDAFF-E140-6651-F8F7-55A524C37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439" y="387096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32B95-6473-5D56-4490-6F9575094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B91D327-6C67-D2CA-C567-C9465199F8B1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1A2FC55-A6A9-4CFF-FF9C-5A6B570D43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20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B06E62-B9FC-BCAA-46C7-ED82B62314E6}"/>
              </a:ext>
            </a:extLst>
          </p:cNvPr>
          <p:cNvSpPr txBox="1"/>
          <p:nvPr/>
        </p:nvSpPr>
        <p:spPr>
          <a:xfrm>
            <a:off x="1240309" y="3294742"/>
            <a:ext cx="7524815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sistema de 2 </a:t>
            </a:r>
            <a:r>
              <a:rPr kumimoji="0" lang="pt-BR" sz="4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endParaRPr kumimoji="0" lang="pt-BR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2DDB81D-0248-6F0F-0BFA-1EB241DCE446}"/>
                  </a:ext>
                </a:extLst>
              </p:cNvPr>
              <p:cNvSpPr txBox="1"/>
              <p:nvPr/>
            </p:nvSpPr>
            <p:spPr>
              <a:xfrm>
                <a:off x="3032176" y="4455612"/>
                <a:ext cx="4849082" cy="122539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2DDB81D-0248-6F0F-0BFA-1EB241DCE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76" y="4455612"/>
                <a:ext cx="4849082" cy="1225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A57E31E-C3FD-73AA-4C63-A7F870A17C00}"/>
                  </a:ext>
                </a:extLst>
              </p:cNvPr>
              <p:cNvSpPr txBox="1"/>
              <p:nvPr/>
            </p:nvSpPr>
            <p:spPr>
              <a:xfrm>
                <a:off x="3512457" y="7097486"/>
                <a:ext cx="10121038" cy="123668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36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15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48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20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A57E31E-C3FD-73AA-4C63-A7F870A17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457" y="7097486"/>
                <a:ext cx="10121038" cy="123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76D30FB-1ED6-EF55-9CF5-45D43833C87C}"/>
                  </a:ext>
                </a:extLst>
              </p:cNvPr>
              <p:cNvSpPr txBox="1"/>
              <p:nvPr/>
            </p:nvSpPr>
            <p:spPr>
              <a:xfrm>
                <a:off x="7881258" y="4496135"/>
                <a:ext cx="4470400" cy="114435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12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13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5</m:t>
                          </m:r>
                        </m:num>
                        <m:den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13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76D30FB-1ED6-EF55-9CF5-45D43833C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58" y="4496135"/>
                <a:ext cx="4470400" cy="1144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8461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3D5A2-D08C-692E-FC71-3FE6FD1FF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0844EC2-45F6-7485-BCEE-4E1D24BDB087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7EC1E25-CFF6-D829-520E-2307B0EAB3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21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973EFC-895B-EA3F-2D20-7ED9DB3927EA}"/>
              </a:ext>
            </a:extLst>
          </p:cNvPr>
          <p:cNvSpPr txBox="1"/>
          <p:nvPr/>
        </p:nvSpPr>
        <p:spPr>
          <a:xfrm>
            <a:off x="1240309" y="3294742"/>
            <a:ext cx="7524815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sistema de 2 </a:t>
            </a:r>
            <a:r>
              <a:rPr kumimoji="0" lang="pt-BR" sz="4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endParaRPr kumimoji="0" lang="pt-BR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9126D6-F27B-BCBC-8C16-D60F421A7C5E}"/>
                  </a:ext>
                </a:extLst>
              </p:cNvPr>
              <p:cNvSpPr txBox="1"/>
              <p:nvPr/>
            </p:nvSpPr>
            <p:spPr>
              <a:xfrm>
                <a:off x="3704605" y="4526951"/>
                <a:ext cx="10121038" cy="123668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36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15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48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20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9126D6-F27B-BCBC-8C16-D60F421A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05" y="4526951"/>
                <a:ext cx="10121038" cy="123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03C5371-0F13-7198-881B-1D1F3EB8CCBB}"/>
                  </a:ext>
                </a:extLst>
              </p:cNvPr>
              <p:cNvSpPr txBox="1"/>
              <p:nvPr/>
            </p:nvSpPr>
            <p:spPr>
              <a:xfrm>
                <a:off x="4183576" y="6474878"/>
                <a:ext cx="10931773" cy="112319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Prob. de medir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|01⟩</m:t>
                    </m:r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: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36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pt-BR" sz="3600" b="0" i="1" u="none" strike="noStrike" cap="none" spc="0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pt-BR" sz="3600" b="0" i="1" u="none" strike="noStrike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</m:ctrlPr>
                              </m:fPr>
                              <m:num>
                                <m:r>
                                  <a:rPr kumimoji="0" lang="pt-BR" sz="3600" b="0" i="1" u="none" strike="noStrike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kumimoji="0" lang="pt-BR" sz="3600" b="0" i="1" u="none" strike="noStrike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65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0" lang="pt-BR" sz="36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2</m:t>
                        </m:r>
                      </m:sup>
                    </m:sSup>
                    <m:r>
                      <a:rPr kumimoji="0" lang="pt-BR" sz="36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≈0,0532=5,32%</m:t>
                    </m:r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03C5371-0F13-7198-881B-1D1F3EB8C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76" y="6474878"/>
                <a:ext cx="10931773" cy="1123191"/>
              </a:xfrm>
              <a:prstGeom prst="rect">
                <a:avLst/>
              </a:prstGeom>
              <a:blipFill>
                <a:blip r:embed="rId3"/>
                <a:stretch>
                  <a:fillRect l="-1672" b="-4891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089B687-FADD-4443-7FBA-86A136620820}"/>
                  </a:ext>
                </a:extLst>
              </p:cNvPr>
              <p:cNvSpPr txBox="1"/>
              <p:nvPr/>
            </p:nvSpPr>
            <p:spPr>
              <a:xfrm>
                <a:off x="4183576" y="8564454"/>
                <a:ext cx="12828703" cy="112319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Prob. de medir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|1⟩</m:t>
                    </m:r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no 2º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36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pt-BR" sz="3600" b="0" i="1" u="none" strike="noStrike" cap="none" spc="0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pt-BR" sz="3600" b="0" i="1" u="none" strike="noStrike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</m:ctrlPr>
                              </m:fPr>
                              <m:num>
                                <m:r>
                                  <a:rPr kumimoji="0" lang="pt-BR" sz="3600" b="0" i="1" u="none" strike="noStrike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kumimoji="0" lang="pt-BR" sz="3600" b="0" i="1" u="none" strike="noStrike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65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0" lang="pt-BR" sz="36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2</m:t>
                        </m:r>
                      </m:sup>
                    </m:sSup>
                    <m:r>
                      <a:rPr kumimoji="0" lang="pt-BR" sz="36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+</m:t>
                    </m:r>
                    <m:sSup>
                      <m:sSupPr>
                        <m:ctrlPr>
                          <a:rPr kumimoji="0" lang="pt-BR" sz="36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pt-BR" sz="3600" b="0" i="1" u="none" strike="noStrike" cap="none" spc="0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pt-BR" sz="3600" b="0" i="1" u="none" strike="noStrike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</m:ctrlPr>
                              </m:fPr>
                              <m:num>
                                <m:r>
                                  <a:rPr kumimoji="0" lang="pt-BR" sz="3600" b="0" i="1" u="none" strike="noStrike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kumimoji="0" lang="pt-BR" sz="3600" b="0" i="1" u="none" strike="noStrike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65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0" lang="pt-BR" sz="36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2</m:t>
                        </m:r>
                      </m:sup>
                    </m:sSup>
                    <m:r>
                      <a:rPr kumimoji="0" lang="pt-BR" sz="36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≈0,1479=14,79%</m:t>
                    </m:r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089B687-FADD-4443-7FBA-86A13662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76" y="8564454"/>
                <a:ext cx="12828703" cy="1123191"/>
              </a:xfrm>
              <a:prstGeom prst="rect">
                <a:avLst/>
              </a:prstGeom>
              <a:blipFill>
                <a:blip r:embed="rId4"/>
                <a:stretch>
                  <a:fillRect l="-1425" b="-4348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707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D9BEE-2FFF-A7C5-0142-CE2DBD017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584E3A-F8AC-9B17-9A6D-D1D339D3E48D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37901EA-277C-39B9-1652-DBF20DFA15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22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7ABBAE-9FD8-7E41-F19B-826930B01CC2}"/>
              </a:ext>
            </a:extLst>
          </p:cNvPr>
          <p:cNvSpPr txBox="1"/>
          <p:nvPr/>
        </p:nvSpPr>
        <p:spPr>
          <a:xfrm>
            <a:off x="1240309" y="3294742"/>
            <a:ext cx="2552300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B73FE5E-705E-94A5-86AC-D57B62B26B4A}"/>
                  </a:ext>
                </a:extLst>
              </p:cNvPr>
              <p:cNvSpPr txBox="1"/>
              <p:nvPr/>
            </p:nvSpPr>
            <p:spPr>
              <a:xfrm>
                <a:off x="3908242" y="3150711"/>
                <a:ext cx="10121038" cy="123668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36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15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48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20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B73FE5E-705E-94A5-86AC-D57B62B26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242" y="3150711"/>
                <a:ext cx="10121038" cy="123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1B2D1B5-D2A0-D377-6AA7-27E202F7C10B}"/>
              </a:ext>
            </a:extLst>
          </p:cNvPr>
          <p:cNvCxnSpPr>
            <a:cxnSpLocks/>
          </p:cNvCxnSpPr>
          <p:nvPr/>
        </p:nvCxnSpPr>
        <p:spPr>
          <a:xfrm flipH="1">
            <a:off x="6661426" y="8910187"/>
            <a:ext cx="7734067" cy="36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1E3314F-2B39-9C69-CD49-B3A3650BB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638" y="6361470"/>
            <a:ext cx="1562318" cy="1590897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2952A9A-62B2-08C8-CFE8-DF1998CBF8F7}"/>
              </a:ext>
            </a:extLst>
          </p:cNvPr>
          <p:cNvCxnSpPr>
            <a:cxnSpLocks/>
          </p:cNvCxnSpPr>
          <p:nvPr/>
        </p:nvCxnSpPr>
        <p:spPr>
          <a:xfrm flipH="1">
            <a:off x="6661426" y="7164539"/>
            <a:ext cx="4628933" cy="53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669F692-D88E-6155-5094-B102FC6E94F7}"/>
              </a:ext>
            </a:extLst>
          </p:cNvPr>
          <p:cNvCxnSpPr>
            <a:cxnSpLocks/>
          </p:cNvCxnSpPr>
          <p:nvPr/>
        </p:nvCxnSpPr>
        <p:spPr>
          <a:xfrm flipH="1">
            <a:off x="12761235" y="7155395"/>
            <a:ext cx="1571897" cy="18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CE652D-39FE-CA32-DC3C-61CA84B71518}"/>
                  </a:ext>
                </a:extLst>
              </p:cNvPr>
              <p:cNvSpPr txBox="1"/>
              <p:nvPr/>
            </p:nvSpPr>
            <p:spPr>
              <a:xfrm>
                <a:off x="5426941" y="6849062"/>
                <a:ext cx="998094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𝜓</m:t>
                      </m:r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CE652D-39FE-CA32-DC3C-61CA84B7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941" y="6849062"/>
                <a:ext cx="998094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09D77D8-9AF5-8EAB-35F1-82588F096FAE}"/>
                  </a:ext>
                </a:extLst>
              </p:cNvPr>
              <p:cNvSpPr txBox="1"/>
              <p:nvPr/>
            </p:nvSpPr>
            <p:spPr>
              <a:xfrm>
                <a:off x="5399291" y="8513296"/>
                <a:ext cx="989437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𝜙</m:t>
                      </m:r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09D77D8-9AF5-8EAB-35F1-82588F09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91" y="8513296"/>
                <a:ext cx="989437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33ED18A-EB66-40AA-BCBE-ABA6AE9FCA8A}"/>
                  </a:ext>
                </a:extLst>
              </p:cNvPr>
              <p:cNvSpPr txBox="1"/>
              <p:nvPr/>
            </p:nvSpPr>
            <p:spPr>
              <a:xfrm>
                <a:off x="14395493" y="6764331"/>
                <a:ext cx="998094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𝜓</m:t>
                      </m:r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33ED18A-EB66-40AA-BCBE-ABA6AE9F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493" y="6764331"/>
                <a:ext cx="998094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212D02B-3A1E-2223-EEB1-3B9019400EFC}"/>
              </a:ext>
            </a:extLst>
          </p:cNvPr>
          <p:cNvCxnSpPr>
            <a:stCxn id="24" idx="3"/>
          </p:cNvCxnSpPr>
          <p:nvPr/>
        </p:nvCxnSpPr>
        <p:spPr>
          <a:xfrm flipV="1">
            <a:off x="15393587" y="5994400"/>
            <a:ext cx="1254299" cy="1139263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988442D-35AB-C9C0-F805-7D95A0C1E5AF}"/>
                  </a:ext>
                </a:extLst>
              </p:cNvPr>
              <p:cNvSpPr txBox="1"/>
              <p:nvPr/>
            </p:nvSpPr>
            <p:spPr>
              <a:xfrm>
                <a:off x="16647886" y="5239628"/>
                <a:ext cx="6328782" cy="153888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fPr>
                                <m:num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36</m:t>
                                  </m:r>
                                </m:num>
                                <m:den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p>
                        <m:sSup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fPr>
                                <m:num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=0,36=36%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988442D-35AB-C9C0-F805-7D95A0C1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7886" y="5239628"/>
                <a:ext cx="6328782" cy="15388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60EF640-CE40-4C2F-209B-3EBD49D78B14}"/>
              </a:ext>
            </a:extLst>
          </p:cNvPr>
          <p:cNvCxnSpPr>
            <a:cxnSpLocks/>
          </p:cNvCxnSpPr>
          <p:nvPr/>
        </p:nvCxnSpPr>
        <p:spPr>
          <a:xfrm>
            <a:off x="15393586" y="7133662"/>
            <a:ext cx="1384928" cy="991871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4168EBE-BE96-3FD4-05BB-F17D0F37C35C}"/>
                  </a:ext>
                </a:extLst>
              </p:cNvPr>
              <p:cNvSpPr txBox="1"/>
              <p:nvPr/>
            </p:nvSpPr>
            <p:spPr>
              <a:xfrm>
                <a:off x="16808195" y="7479179"/>
                <a:ext cx="6328782" cy="153888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fPr>
                                <m:num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48</m:t>
                                  </m:r>
                                </m:num>
                                <m:den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p>
                        <m:sSup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fPr>
                                <m:num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20</m:t>
                                  </m:r>
                                </m:num>
                                <m:den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=0,64=64%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4168EBE-BE96-3FD4-05BB-F17D0F37C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8195" y="7479179"/>
                <a:ext cx="6328782" cy="15388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E8AA4B5-2DF9-D9AE-02ED-52FB5F9C0F58}"/>
                  </a:ext>
                </a:extLst>
              </p:cNvPr>
              <p:cNvSpPr txBox="1"/>
              <p:nvPr/>
            </p:nvSpPr>
            <p:spPr>
              <a:xfrm>
                <a:off x="15387515" y="5773457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|0⟩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E8AA4B5-2DF9-D9AE-02ED-52FB5F9C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515" y="5773457"/>
                <a:ext cx="856322" cy="738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29FC6CF-04FE-61EA-E816-7630425EF8AB}"/>
                  </a:ext>
                </a:extLst>
              </p:cNvPr>
              <p:cNvSpPr txBox="1"/>
              <p:nvPr/>
            </p:nvSpPr>
            <p:spPr>
              <a:xfrm>
                <a:off x="15494032" y="7590754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|1⟩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29FC6CF-04FE-61EA-E816-7630425E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4032" y="7590754"/>
                <a:ext cx="856322" cy="7386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444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157D6-CD5C-FCA2-DC51-04F377261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871346-FF73-B023-71A2-66A16967DB0A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EC0CA6D-1733-0B04-D1F8-62B89ED208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23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7C82B3-AAB9-E288-C5EF-91B2C4E297DE}"/>
              </a:ext>
            </a:extLst>
          </p:cNvPr>
          <p:cNvSpPr txBox="1"/>
          <p:nvPr/>
        </p:nvSpPr>
        <p:spPr>
          <a:xfrm>
            <a:off x="1240309" y="3294742"/>
            <a:ext cx="2552300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3C6BD32-877E-069D-3344-65213BD3FAC0}"/>
                  </a:ext>
                </a:extLst>
              </p:cNvPr>
              <p:cNvSpPr txBox="1"/>
              <p:nvPr/>
            </p:nvSpPr>
            <p:spPr>
              <a:xfrm>
                <a:off x="3908242" y="3150711"/>
                <a:ext cx="10121038" cy="123668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36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15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48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20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65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3C6BD32-877E-069D-3344-65213BD3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242" y="3150711"/>
                <a:ext cx="10121038" cy="123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0CE9BF81-AA08-038C-278F-4AA77071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602" y="8125533"/>
            <a:ext cx="1562318" cy="159089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19794B1-A063-EB25-CDF6-918416216D84}"/>
              </a:ext>
            </a:extLst>
          </p:cNvPr>
          <p:cNvCxnSpPr>
            <a:cxnSpLocks/>
          </p:cNvCxnSpPr>
          <p:nvPr/>
        </p:nvCxnSpPr>
        <p:spPr>
          <a:xfrm flipH="1">
            <a:off x="6661426" y="8928602"/>
            <a:ext cx="1571897" cy="18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475EE68-9416-150D-F295-AA641D681842}"/>
              </a:ext>
            </a:extLst>
          </p:cNvPr>
          <p:cNvCxnSpPr>
            <a:cxnSpLocks/>
          </p:cNvCxnSpPr>
          <p:nvPr/>
        </p:nvCxnSpPr>
        <p:spPr>
          <a:xfrm flipH="1">
            <a:off x="9704199" y="8882628"/>
            <a:ext cx="4737516" cy="55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335A06D0-7BAC-ECEB-8B67-2E593259E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638" y="6361470"/>
            <a:ext cx="1562318" cy="1590897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1821E08-6362-16AB-1DC1-9E640C1AF0F3}"/>
              </a:ext>
            </a:extLst>
          </p:cNvPr>
          <p:cNvCxnSpPr>
            <a:cxnSpLocks/>
          </p:cNvCxnSpPr>
          <p:nvPr/>
        </p:nvCxnSpPr>
        <p:spPr>
          <a:xfrm flipH="1">
            <a:off x="6661426" y="7164539"/>
            <a:ext cx="4628933" cy="53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887EE6D-CB23-B60A-A091-546353DB6E69}"/>
              </a:ext>
            </a:extLst>
          </p:cNvPr>
          <p:cNvCxnSpPr>
            <a:cxnSpLocks/>
          </p:cNvCxnSpPr>
          <p:nvPr/>
        </p:nvCxnSpPr>
        <p:spPr>
          <a:xfrm flipH="1">
            <a:off x="12761235" y="7155395"/>
            <a:ext cx="1571897" cy="18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31168FD-B474-84EB-B479-AB1AE90CB786}"/>
                  </a:ext>
                </a:extLst>
              </p:cNvPr>
              <p:cNvSpPr txBox="1"/>
              <p:nvPr/>
            </p:nvSpPr>
            <p:spPr>
              <a:xfrm>
                <a:off x="5426941" y="6849062"/>
                <a:ext cx="998094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𝜓</m:t>
                      </m:r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31168FD-B474-84EB-B479-AB1AE90CB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941" y="6849062"/>
                <a:ext cx="998094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A96FD76-9FD9-3DD3-5FB3-AD1AE35B3559}"/>
                  </a:ext>
                </a:extLst>
              </p:cNvPr>
              <p:cNvSpPr txBox="1"/>
              <p:nvPr/>
            </p:nvSpPr>
            <p:spPr>
              <a:xfrm>
                <a:off x="5399291" y="8513296"/>
                <a:ext cx="989437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𝜙</m:t>
                      </m:r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A96FD76-9FD9-3DD3-5FB3-AD1AE35B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91" y="8513296"/>
                <a:ext cx="989437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F06B334-BEC0-0BA5-5E38-B467D2214D50}"/>
              </a:ext>
            </a:extLst>
          </p:cNvPr>
          <p:cNvCxnSpPr/>
          <p:nvPr/>
        </p:nvCxnSpPr>
        <p:spPr>
          <a:xfrm>
            <a:off x="10522857" y="8910187"/>
            <a:ext cx="0" cy="1743299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790E4C7-96DE-A167-2EF5-6586F680C19E}"/>
                  </a:ext>
                </a:extLst>
              </p:cNvPr>
              <p:cNvSpPr txBox="1"/>
              <p:nvPr/>
            </p:nvSpPr>
            <p:spPr>
              <a:xfrm>
                <a:off x="9255201" y="10686711"/>
                <a:ext cx="2548968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𝜙</m:t>
                          </m:r>
                        </m:e>
                      </m:d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=|0⟩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790E4C7-96DE-A167-2EF5-6586F680C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201" y="10686711"/>
                <a:ext cx="2548968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87C2F6B2-281E-95AD-0A59-6150AF52577C}"/>
                  </a:ext>
                </a:extLst>
              </p:cNvPr>
              <p:cNvSpPr txBox="1"/>
              <p:nvPr/>
            </p:nvSpPr>
            <p:spPr>
              <a:xfrm>
                <a:off x="14395493" y="6764331"/>
                <a:ext cx="998094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𝜓</m:t>
                      </m:r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87C2F6B2-281E-95AD-0A59-6150AF52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493" y="6764331"/>
                <a:ext cx="998094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E61B6C0-8959-B790-3F2C-70E3AF4FEADA}"/>
              </a:ext>
            </a:extLst>
          </p:cNvPr>
          <p:cNvCxnSpPr>
            <a:stCxn id="24" idx="3"/>
          </p:cNvCxnSpPr>
          <p:nvPr/>
        </p:nvCxnSpPr>
        <p:spPr>
          <a:xfrm flipV="1">
            <a:off x="15393587" y="5994400"/>
            <a:ext cx="1254299" cy="1139263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C5445655-BBC3-3A43-D209-A5B5AA0343DB}"/>
                  </a:ext>
                </a:extLst>
              </p:cNvPr>
              <p:cNvSpPr txBox="1"/>
              <p:nvPr/>
            </p:nvSpPr>
            <p:spPr>
              <a:xfrm>
                <a:off x="16647886" y="5239628"/>
                <a:ext cx="5113898" cy="138960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dPr>
                                <m:e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36/65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dPr>
                                <m:e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12/13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=0,36=36%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C5445655-BBC3-3A43-D209-A5B5AA034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7886" y="5239628"/>
                <a:ext cx="5113898" cy="13896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F6F3EEF-9575-AE06-A8E9-A405FBB9C1A4}"/>
              </a:ext>
            </a:extLst>
          </p:cNvPr>
          <p:cNvCxnSpPr>
            <a:cxnSpLocks/>
          </p:cNvCxnSpPr>
          <p:nvPr/>
        </p:nvCxnSpPr>
        <p:spPr>
          <a:xfrm>
            <a:off x="15393586" y="7133662"/>
            <a:ext cx="1384928" cy="991871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B54ADDC-7C2B-4970-E0D9-5FD48331BA97}"/>
                  </a:ext>
                </a:extLst>
              </p:cNvPr>
              <p:cNvSpPr txBox="1"/>
              <p:nvPr/>
            </p:nvSpPr>
            <p:spPr>
              <a:xfrm>
                <a:off x="16808195" y="7479179"/>
                <a:ext cx="5113898" cy="138960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dPr>
                                <m:e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48/65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dPr>
                                <m:e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12/13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=0,64=64%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B54ADDC-7C2B-4970-E0D9-5FD48331B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8195" y="7479179"/>
                <a:ext cx="5113898" cy="13896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A464C02-7CAA-DE2A-1C55-FEEC4DDF4A98}"/>
                  </a:ext>
                </a:extLst>
              </p:cNvPr>
              <p:cNvSpPr txBox="1"/>
              <p:nvPr/>
            </p:nvSpPr>
            <p:spPr>
              <a:xfrm>
                <a:off x="9255201" y="11531188"/>
                <a:ext cx="326082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pt-BR" dirty="0" err="1">
                    <a:solidFill>
                      <a:srgbClr val="FF0000"/>
                    </a:solidFill>
                  </a:rPr>
                  <a:t>prob</a:t>
                </a:r>
                <a:r>
                  <a:rPr lang="pt-BR" dirty="0">
                    <a:solidFill>
                      <a:srgbClr val="FF0000"/>
                    </a:solidFill>
                  </a:rPr>
                  <a:t>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12/13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A464C02-7CAA-DE2A-1C55-FEEC4DDF4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201" y="11531188"/>
                <a:ext cx="3260827" cy="738662"/>
              </a:xfrm>
              <a:prstGeom prst="rect">
                <a:avLst/>
              </a:prstGeom>
              <a:blipFill>
                <a:blip r:embed="rId10"/>
                <a:stretch>
                  <a:fillRect l="-5607" t="-5785" b="-24793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9599814-704E-7205-4754-1FCE7C9771C2}"/>
                  </a:ext>
                </a:extLst>
              </p:cNvPr>
              <p:cNvSpPr txBox="1"/>
              <p:nvPr/>
            </p:nvSpPr>
            <p:spPr>
              <a:xfrm>
                <a:off x="15387515" y="5773457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|0⟩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9599814-704E-7205-4754-1FCE7C977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515" y="5773457"/>
                <a:ext cx="856322" cy="7386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BBEBE5F-816F-7725-59A4-B40E680F4A66}"/>
                  </a:ext>
                </a:extLst>
              </p:cNvPr>
              <p:cNvSpPr txBox="1"/>
              <p:nvPr/>
            </p:nvSpPr>
            <p:spPr>
              <a:xfrm>
                <a:off x="15494032" y="7590754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|1⟩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BBEBE5F-816F-7725-59A4-B40E680F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4032" y="7590754"/>
                <a:ext cx="856322" cy="7386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779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0" grpId="0"/>
      <p:bldP spid="31" grpId="0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D6A97-CDB4-FDE0-8DA2-70CA0BC21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210ED1-21EC-3DFB-CCEC-322D110257B4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42B6C61-77A9-893C-C045-FABDDDB30F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24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8D13E6-BC06-8C8F-1AE2-EC17BEC5D0C3}"/>
              </a:ext>
            </a:extLst>
          </p:cNvPr>
          <p:cNvSpPr txBox="1"/>
          <p:nvPr/>
        </p:nvSpPr>
        <p:spPr>
          <a:xfrm>
            <a:off x="8607525" y="6150115"/>
            <a:ext cx="7168948" cy="264687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Emaranhamento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8000" i="1" dirty="0"/>
              <a:t>(</a:t>
            </a:r>
            <a:r>
              <a:rPr lang="pt-BR" sz="8000" i="1" dirty="0" err="1"/>
              <a:t>Entanglement</a:t>
            </a:r>
            <a:r>
              <a:rPr lang="pt-BR" sz="8000" i="1" dirty="0"/>
              <a:t>)</a:t>
            </a:r>
            <a:endParaRPr kumimoji="0" lang="pt-BR" sz="80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079011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40D1B-7978-02C3-3229-A3EB1FB7C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CFEF1-4B15-175E-7A97-DF403F9046D4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3019385-3E25-9825-3158-4EB8714A959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25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8F5869-C823-C0B8-E9B9-D4D20953DC3D}"/>
              </a:ext>
            </a:extLst>
          </p:cNvPr>
          <p:cNvSpPr txBox="1"/>
          <p:nvPr/>
        </p:nvSpPr>
        <p:spPr>
          <a:xfrm>
            <a:off x="1378857" y="3483429"/>
            <a:ext cx="1164292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Considere o seguinte sistema de 2 </a:t>
            </a:r>
            <a:r>
              <a:rPr kumimoji="0" lang="pt-BR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no seguinte estado: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857346-8ADA-3947-CE25-6D32BA925ED4}"/>
                  </a:ext>
                </a:extLst>
              </p:cNvPr>
              <p:cNvSpPr txBox="1"/>
              <p:nvPr/>
            </p:nvSpPr>
            <p:spPr>
              <a:xfrm>
                <a:off x="2946400" y="4659086"/>
                <a:ext cx="4998161" cy="134831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1857346-8ADA-3947-CE25-6D32BA925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4659086"/>
                <a:ext cx="4998161" cy="1348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EB7B229-6379-3001-C7C2-44AD3D9FDCD2}"/>
                  </a:ext>
                </a:extLst>
              </p:cNvPr>
              <p:cNvSpPr txBox="1"/>
              <p:nvPr/>
            </p:nvSpPr>
            <p:spPr>
              <a:xfrm>
                <a:off x="1378857" y="6488669"/>
                <a:ext cx="14234216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Vamos chamar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𝜓</m:t>
                            </m:r>
                          </m:e>
                          <m:sub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o estado do 1º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e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𝜓</m:t>
                            </m:r>
                          </m:e>
                          <m:sub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o estado do 2º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.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EB7B229-6379-3001-C7C2-44AD3D9FD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6488669"/>
                <a:ext cx="14234216" cy="738662"/>
              </a:xfrm>
              <a:prstGeom prst="rect">
                <a:avLst/>
              </a:prstGeom>
              <a:blipFill>
                <a:blip r:embed="rId3"/>
                <a:stretch>
                  <a:fillRect l="-1285" t="-6557" r="-1028" b="-2377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72AAD27-F094-F16C-105C-878A6FABA2EC}"/>
              </a:ext>
            </a:extLst>
          </p:cNvPr>
          <p:cNvCxnSpPr>
            <a:cxnSpLocks/>
          </p:cNvCxnSpPr>
          <p:nvPr/>
        </p:nvCxnSpPr>
        <p:spPr>
          <a:xfrm flipH="1">
            <a:off x="4916302" y="10961676"/>
            <a:ext cx="76717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3070F56-AC20-C86B-4956-60755ABC1405}"/>
              </a:ext>
            </a:extLst>
          </p:cNvPr>
          <p:cNvCxnSpPr>
            <a:cxnSpLocks/>
          </p:cNvCxnSpPr>
          <p:nvPr/>
        </p:nvCxnSpPr>
        <p:spPr>
          <a:xfrm flipH="1">
            <a:off x="4916302" y="9233180"/>
            <a:ext cx="76717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DC0BE6E-7A2C-DE41-D770-D750080EA5AF}"/>
                  </a:ext>
                </a:extLst>
              </p:cNvPr>
              <p:cNvSpPr txBox="1"/>
              <p:nvPr/>
            </p:nvSpPr>
            <p:spPr>
              <a:xfrm>
                <a:off x="3681817" y="8863848"/>
                <a:ext cx="1260024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sSub>
                        <m:sSubPr>
                          <m:ctrlP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  <m:sub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DC0BE6E-7A2C-DE41-D770-D750080EA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17" y="8863848"/>
                <a:ext cx="1260024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8BAE5B9-8FCB-A3AD-686C-8890B7A36682}"/>
                  </a:ext>
                </a:extLst>
              </p:cNvPr>
              <p:cNvSpPr txBox="1"/>
              <p:nvPr/>
            </p:nvSpPr>
            <p:spPr>
              <a:xfrm>
                <a:off x="3654167" y="10528082"/>
                <a:ext cx="1274260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sSub>
                        <m:sSubPr>
                          <m:ctrlP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  <m:sub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b>
                      </m:sSub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8BAE5B9-8FCB-A3AD-686C-8890B7A36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67" y="10528082"/>
                <a:ext cx="1274260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094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9E6F1-5265-8771-C9C9-DB6499204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EE713F4-C43E-E700-283A-0780A624AB57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AFE3B0B-838E-54B9-6458-2BC930D4F8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26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CA0DC1-6C4E-AF32-1495-C8F3FFE39010}"/>
              </a:ext>
            </a:extLst>
          </p:cNvPr>
          <p:cNvSpPr txBox="1"/>
          <p:nvPr/>
        </p:nvSpPr>
        <p:spPr>
          <a:xfrm>
            <a:off x="1378857" y="3483429"/>
            <a:ext cx="1164292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Considere o seguinte sistema de 2 </a:t>
            </a:r>
            <a:r>
              <a:rPr kumimoji="0" lang="pt-BR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no seguinte estado: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E6F416C-843B-00CF-6F19-C312C08424EC}"/>
                  </a:ext>
                </a:extLst>
              </p:cNvPr>
              <p:cNvSpPr txBox="1"/>
              <p:nvPr/>
            </p:nvSpPr>
            <p:spPr>
              <a:xfrm>
                <a:off x="2946400" y="4659086"/>
                <a:ext cx="4998161" cy="134831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E6F416C-843B-00CF-6F19-C312C0842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4659086"/>
                <a:ext cx="4998161" cy="1348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C54EBAF-0020-06D7-C47F-A35077F32496}"/>
                  </a:ext>
                </a:extLst>
              </p:cNvPr>
              <p:cNvSpPr txBox="1"/>
              <p:nvPr/>
            </p:nvSpPr>
            <p:spPr>
              <a:xfrm>
                <a:off x="1378857" y="6488669"/>
                <a:ext cx="14234216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Vamos chamar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𝜓</m:t>
                            </m:r>
                          </m:e>
                          <m:sub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o estado do 1º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e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𝜓</m:t>
                            </m:r>
                          </m:e>
                          <m:sub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o estado do 2º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.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C54EBAF-0020-06D7-C47F-A35077F3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6488669"/>
                <a:ext cx="14234216" cy="738662"/>
              </a:xfrm>
              <a:prstGeom prst="rect">
                <a:avLst/>
              </a:prstGeom>
              <a:blipFill>
                <a:blip r:embed="rId3"/>
                <a:stretch>
                  <a:fillRect l="-1285" t="-6557" r="-1028" b="-2377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4D505F6-5DEF-FF68-1FEB-4A448A7C30DD}"/>
              </a:ext>
            </a:extLst>
          </p:cNvPr>
          <p:cNvCxnSpPr>
            <a:cxnSpLocks/>
          </p:cNvCxnSpPr>
          <p:nvPr/>
        </p:nvCxnSpPr>
        <p:spPr>
          <a:xfrm flipH="1">
            <a:off x="4916302" y="10961676"/>
            <a:ext cx="76717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2539F58-0600-D3F5-F1C7-35BBF91209F6}"/>
              </a:ext>
            </a:extLst>
          </p:cNvPr>
          <p:cNvCxnSpPr>
            <a:cxnSpLocks/>
          </p:cNvCxnSpPr>
          <p:nvPr/>
        </p:nvCxnSpPr>
        <p:spPr>
          <a:xfrm flipH="1">
            <a:off x="4916302" y="9233180"/>
            <a:ext cx="3951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DF8124A-4877-9F11-ADBC-5A4E8688495B}"/>
                  </a:ext>
                </a:extLst>
              </p:cNvPr>
              <p:cNvSpPr txBox="1"/>
              <p:nvPr/>
            </p:nvSpPr>
            <p:spPr>
              <a:xfrm>
                <a:off x="3681817" y="8863848"/>
                <a:ext cx="1260024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sSub>
                        <m:sSubPr>
                          <m:ctrlP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  <m:sub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DF8124A-4877-9F11-ADBC-5A4E86884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17" y="8863848"/>
                <a:ext cx="1260024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76EAE9B-4031-E0C6-626B-F8CA588C1B00}"/>
                  </a:ext>
                </a:extLst>
              </p:cNvPr>
              <p:cNvSpPr txBox="1"/>
              <p:nvPr/>
            </p:nvSpPr>
            <p:spPr>
              <a:xfrm>
                <a:off x="3654167" y="10528082"/>
                <a:ext cx="1274260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sSub>
                        <m:sSubPr>
                          <m:ctrlP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  <m:sub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b>
                      </m:sSub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76EAE9B-4031-E0C6-626B-F8CA588C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67" y="10528082"/>
                <a:ext cx="1274260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E533D41E-B2C2-1F19-DA83-5368E693C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8228" y="8416087"/>
            <a:ext cx="1562318" cy="159089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A4CF384-6236-9F4F-029F-8E3EFFB87C96}"/>
              </a:ext>
            </a:extLst>
          </p:cNvPr>
          <p:cNvCxnSpPr>
            <a:cxnSpLocks/>
          </p:cNvCxnSpPr>
          <p:nvPr/>
        </p:nvCxnSpPr>
        <p:spPr>
          <a:xfrm flipH="1">
            <a:off x="10430546" y="9191857"/>
            <a:ext cx="21574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B3F154D-340D-8F95-FCB4-23CF9847DB87}"/>
              </a:ext>
            </a:extLst>
          </p:cNvPr>
          <p:cNvCxnSpPr/>
          <p:nvPr/>
        </p:nvCxnSpPr>
        <p:spPr>
          <a:xfrm flipV="1">
            <a:off x="12588008" y="8416087"/>
            <a:ext cx="1447306" cy="817093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050AEE9-434C-AAD8-2D34-2C7B38913C2C}"/>
              </a:ext>
            </a:extLst>
          </p:cNvPr>
          <p:cNvCxnSpPr>
            <a:cxnSpLocks/>
          </p:cNvCxnSpPr>
          <p:nvPr/>
        </p:nvCxnSpPr>
        <p:spPr>
          <a:xfrm>
            <a:off x="12588008" y="9191857"/>
            <a:ext cx="1409918" cy="775987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9528951-AC01-8D0E-78C7-41A7DE916708}"/>
                  </a:ext>
                </a:extLst>
              </p:cNvPr>
              <p:cNvSpPr txBox="1"/>
              <p:nvPr/>
            </p:nvSpPr>
            <p:spPr>
              <a:xfrm>
                <a:off x="12608139" y="8125186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9528951-AC01-8D0E-78C7-41A7DE916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139" y="8125186"/>
                <a:ext cx="856322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37A6969-35AE-A352-81E8-FE31838ABAC7}"/>
                  </a:ext>
                </a:extLst>
              </p:cNvPr>
              <p:cNvSpPr txBox="1"/>
              <p:nvPr/>
            </p:nvSpPr>
            <p:spPr>
              <a:xfrm>
                <a:off x="12588008" y="9557191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37A6969-35AE-A352-81E8-FE31838A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008" y="9557191"/>
                <a:ext cx="856322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A2CB66C-5912-C1AE-E93F-EAC541D8536E}"/>
                  </a:ext>
                </a:extLst>
              </p:cNvPr>
              <p:cNvSpPr txBox="1"/>
              <p:nvPr/>
            </p:nvSpPr>
            <p:spPr>
              <a:xfrm>
                <a:off x="14055445" y="7406779"/>
                <a:ext cx="4318168" cy="160563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=0,5=50%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A2CB66C-5912-C1AE-E93F-EAC541D85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445" y="7406779"/>
                <a:ext cx="4318168" cy="1605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A5B1029-5C8D-5B5D-3704-E394D66F19F2}"/>
                  </a:ext>
                </a:extLst>
              </p:cNvPr>
              <p:cNvSpPr txBox="1"/>
              <p:nvPr/>
            </p:nvSpPr>
            <p:spPr>
              <a:xfrm>
                <a:off x="14055445" y="9215774"/>
                <a:ext cx="4318168" cy="160563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=0,5=50%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A5B1029-5C8D-5B5D-3704-E394D66F1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445" y="9215774"/>
                <a:ext cx="4318168" cy="16056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146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0CD4-0597-99BD-39D6-B3EFFB1A9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478CCA-3BF5-C5E1-4F61-9E620F8FB060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81F0073-579C-C285-B29A-E234A6697E2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27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CA3F4C-0C1C-97A5-0253-E78E26D472D6}"/>
              </a:ext>
            </a:extLst>
          </p:cNvPr>
          <p:cNvSpPr txBox="1"/>
          <p:nvPr/>
        </p:nvSpPr>
        <p:spPr>
          <a:xfrm>
            <a:off x="1378857" y="3483429"/>
            <a:ext cx="1164292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Considere o seguinte sistema de 2 </a:t>
            </a:r>
            <a:r>
              <a:rPr kumimoji="0" lang="pt-BR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no seguinte estado: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B870015-8BC6-AB49-3B69-A594214E2AD2}"/>
                  </a:ext>
                </a:extLst>
              </p:cNvPr>
              <p:cNvSpPr txBox="1"/>
              <p:nvPr/>
            </p:nvSpPr>
            <p:spPr>
              <a:xfrm>
                <a:off x="2946400" y="4659086"/>
                <a:ext cx="4998161" cy="134831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B870015-8BC6-AB49-3B69-A594214E2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4659086"/>
                <a:ext cx="4998161" cy="1348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FE1C7F2-095D-DD21-8396-6A89430DA0C1}"/>
                  </a:ext>
                </a:extLst>
              </p:cNvPr>
              <p:cNvSpPr txBox="1"/>
              <p:nvPr/>
            </p:nvSpPr>
            <p:spPr>
              <a:xfrm>
                <a:off x="1378857" y="6488669"/>
                <a:ext cx="14234216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Vamos chamar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𝜓</m:t>
                            </m:r>
                          </m:e>
                          <m:sub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o estado do 1º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e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𝜓</m:t>
                            </m:r>
                          </m:e>
                          <m:sub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o estado do 2º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.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FE1C7F2-095D-DD21-8396-6A89430D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6488669"/>
                <a:ext cx="14234216" cy="738662"/>
              </a:xfrm>
              <a:prstGeom prst="rect">
                <a:avLst/>
              </a:prstGeom>
              <a:blipFill>
                <a:blip r:embed="rId3"/>
                <a:stretch>
                  <a:fillRect l="-1285" t="-6557" r="-1028" b="-2377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664E424-3241-80F5-27FA-65A05142377D}"/>
              </a:ext>
            </a:extLst>
          </p:cNvPr>
          <p:cNvCxnSpPr>
            <a:cxnSpLocks/>
          </p:cNvCxnSpPr>
          <p:nvPr/>
        </p:nvCxnSpPr>
        <p:spPr>
          <a:xfrm flipH="1">
            <a:off x="4916302" y="10961676"/>
            <a:ext cx="14119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6D21A76-B1B8-07D2-ADE2-F829D45B0B5C}"/>
              </a:ext>
            </a:extLst>
          </p:cNvPr>
          <p:cNvCxnSpPr>
            <a:cxnSpLocks/>
          </p:cNvCxnSpPr>
          <p:nvPr/>
        </p:nvCxnSpPr>
        <p:spPr>
          <a:xfrm flipH="1">
            <a:off x="4916302" y="9233180"/>
            <a:ext cx="3951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5E62FA8-BFAC-1320-0E1F-B13E6CBF4127}"/>
                  </a:ext>
                </a:extLst>
              </p:cNvPr>
              <p:cNvSpPr txBox="1"/>
              <p:nvPr/>
            </p:nvSpPr>
            <p:spPr>
              <a:xfrm>
                <a:off x="3681817" y="8863848"/>
                <a:ext cx="1260024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sSub>
                        <m:sSubPr>
                          <m:ctrlP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  <m:sub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5E62FA8-BFAC-1320-0E1F-B13E6CBF4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17" y="8863848"/>
                <a:ext cx="1260024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3933F7C-8B90-6EC9-0065-A4C6C14DFAC1}"/>
                  </a:ext>
                </a:extLst>
              </p:cNvPr>
              <p:cNvSpPr txBox="1"/>
              <p:nvPr/>
            </p:nvSpPr>
            <p:spPr>
              <a:xfrm>
                <a:off x="3654167" y="10528082"/>
                <a:ext cx="1274260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sSub>
                        <m:sSubPr>
                          <m:ctrlP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  <m:sub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b>
                      </m:sSub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3933F7C-8B90-6EC9-0065-A4C6C14DF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67" y="10528082"/>
                <a:ext cx="1274260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48EE09C4-B33C-3CB2-23DE-FC908F3AE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8228" y="8416087"/>
            <a:ext cx="1562318" cy="159089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14D3CC2-6EC8-AF08-91C2-919F04B47C09}"/>
              </a:ext>
            </a:extLst>
          </p:cNvPr>
          <p:cNvCxnSpPr>
            <a:cxnSpLocks/>
          </p:cNvCxnSpPr>
          <p:nvPr/>
        </p:nvCxnSpPr>
        <p:spPr>
          <a:xfrm flipH="1">
            <a:off x="10430546" y="9191857"/>
            <a:ext cx="21574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E15B725E-39D7-D89E-024B-EA0D34901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30" y="10166227"/>
            <a:ext cx="1562318" cy="1590897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F83DC4-281E-9AA1-455E-14354549C274}"/>
              </a:ext>
            </a:extLst>
          </p:cNvPr>
          <p:cNvCxnSpPr>
            <a:cxnSpLocks/>
          </p:cNvCxnSpPr>
          <p:nvPr/>
        </p:nvCxnSpPr>
        <p:spPr>
          <a:xfrm flipH="1">
            <a:off x="7867048" y="10961675"/>
            <a:ext cx="4741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FB1E836-0D1B-2CE0-D8A6-173AEF7A6FE9}"/>
              </a:ext>
            </a:extLst>
          </p:cNvPr>
          <p:cNvCxnSpPr>
            <a:cxnSpLocks/>
          </p:cNvCxnSpPr>
          <p:nvPr/>
        </p:nvCxnSpPr>
        <p:spPr>
          <a:xfrm>
            <a:off x="8490857" y="10913866"/>
            <a:ext cx="0" cy="84325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CF5CCF8-CB2B-7B81-4040-937A34B3A24C}"/>
                  </a:ext>
                </a:extLst>
              </p:cNvPr>
              <p:cNvSpPr txBox="1"/>
              <p:nvPr/>
            </p:nvSpPr>
            <p:spPr>
              <a:xfrm>
                <a:off x="7428386" y="11804933"/>
                <a:ext cx="2124941" cy="55399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pt-BR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kumimoji="0" lang="pt-BR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pt-BR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=|0⟩</m:t>
                      </m:r>
                    </m:oMath>
                  </m:oMathPara>
                </a14:m>
                <a:endParaRPr kumimoji="0" lang="pt-BR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CF5CCF8-CB2B-7B81-4040-937A34B3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386" y="11804933"/>
                <a:ext cx="212494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911B2D84-71E9-6A06-8656-CF21B2737E50}"/>
                  </a:ext>
                </a:extLst>
              </p:cNvPr>
              <p:cNvSpPr txBox="1"/>
              <p:nvPr/>
            </p:nvSpPr>
            <p:spPr>
              <a:xfrm>
                <a:off x="12638096" y="8755247"/>
                <a:ext cx="229889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pt-BR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kumimoji="0" lang="pt-BR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pt-BR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=|0⟩</m:t>
                      </m:r>
                    </m:oMath>
                  </m:oMathPara>
                </a14:m>
                <a:endParaRPr kumimoji="0" lang="pt-BR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911B2D84-71E9-6A06-8656-CF21B2737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8096" y="8755247"/>
                <a:ext cx="2298897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566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41CFE-DDE3-9776-E4CE-25E73EC13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FF1F6B-18FE-A69D-6C39-C801DA400114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D4E6751-E281-8C32-7610-B2DC21FAC86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28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C5063C-6135-82B6-ED01-5DF36D404190}"/>
              </a:ext>
            </a:extLst>
          </p:cNvPr>
          <p:cNvSpPr txBox="1"/>
          <p:nvPr/>
        </p:nvSpPr>
        <p:spPr>
          <a:xfrm>
            <a:off x="1378857" y="3483429"/>
            <a:ext cx="1164292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Considere o seguinte sistema de 2 </a:t>
            </a:r>
            <a:r>
              <a:rPr kumimoji="0" lang="pt-BR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no seguinte estado: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FCE8907-13B6-7A4B-D0CB-CDBF31B7B83F}"/>
                  </a:ext>
                </a:extLst>
              </p:cNvPr>
              <p:cNvSpPr txBox="1"/>
              <p:nvPr/>
            </p:nvSpPr>
            <p:spPr>
              <a:xfrm>
                <a:off x="2946400" y="4659086"/>
                <a:ext cx="4998161" cy="134831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FCE8907-13B6-7A4B-D0CB-CDBF31B7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4659086"/>
                <a:ext cx="4998161" cy="1348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4A4889A-BE69-D5F1-48D5-E42DF4F2A189}"/>
                  </a:ext>
                </a:extLst>
              </p:cNvPr>
              <p:cNvSpPr txBox="1"/>
              <p:nvPr/>
            </p:nvSpPr>
            <p:spPr>
              <a:xfrm>
                <a:off x="1378857" y="6488669"/>
                <a:ext cx="14234216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Vamos chamar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𝜓</m:t>
                            </m:r>
                          </m:e>
                          <m:sub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o estado do 1º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e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𝜓</m:t>
                            </m:r>
                          </m:e>
                          <m:sub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o estado do 2º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.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4A4889A-BE69-D5F1-48D5-E42DF4F2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6488669"/>
                <a:ext cx="14234216" cy="738662"/>
              </a:xfrm>
              <a:prstGeom prst="rect">
                <a:avLst/>
              </a:prstGeom>
              <a:blipFill>
                <a:blip r:embed="rId3"/>
                <a:stretch>
                  <a:fillRect l="-1285" t="-6557" r="-1028" b="-2377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29A953D-4D64-5E70-9EA7-19EC77167EB3}"/>
              </a:ext>
            </a:extLst>
          </p:cNvPr>
          <p:cNvCxnSpPr>
            <a:cxnSpLocks/>
          </p:cNvCxnSpPr>
          <p:nvPr/>
        </p:nvCxnSpPr>
        <p:spPr>
          <a:xfrm flipH="1">
            <a:off x="4916302" y="10961676"/>
            <a:ext cx="14119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100E913-04B1-FFBC-DC46-E8DB71D7D262}"/>
              </a:ext>
            </a:extLst>
          </p:cNvPr>
          <p:cNvCxnSpPr>
            <a:cxnSpLocks/>
          </p:cNvCxnSpPr>
          <p:nvPr/>
        </p:nvCxnSpPr>
        <p:spPr>
          <a:xfrm flipH="1">
            <a:off x="4916302" y="9233180"/>
            <a:ext cx="7691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F03E103-BD62-5A17-2B1A-808F67F34DA9}"/>
                  </a:ext>
                </a:extLst>
              </p:cNvPr>
              <p:cNvSpPr txBox="1"/>
              <p:nvPr/>
            </p:nvSpPr>
            <p:spPr>
              <a:xfrm>
                <a:off x="3681817" y="8863848"/>
                <a:ext cx="1260024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sSub>
                        <m:sSubPr>
                          <m:ctrlP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  <m:sub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F03E103-BD62-5A17-2B1A-808F67F34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17" y="8863848"/>
                <a:ext cx="1260024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16ACC29-5B71-2E75-3D53-CB88BD22CA7D}"/>
                  </a:ext>
                </a:extLst>
              </p:cNvPr>
              <p:cNvSpPr txBox="1"/>
              <p:nvPr/>
            </p:nvSpPr>
            <p:spPr>
              <a:xfrm>
                <a:off x="3654167" y="10528082"/>
                <a:ext cx="1274260" cy="738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</m:t>
                      </m:r>
                      <m:sSub>
                        <m:sSubPr>
                          <m:ctrlP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  <m:sub>
                          <m:r>
                            <a:rPr kumimoji="0" lang="pt-B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b>
                      </m:sSub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⟩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16ACC29-5B71-2E75-3D53-CB88BD22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67" y="10528082"/>
                <a:ext cx="1274260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1AC40575-0320-8F9D-B4FB-7CC5C061D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30" y="10166227"/>
            <a:ext cx="1562318" cy="1590897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4B15246-8C57-C33F-6DD3-9C1BF32FD944}"/>
              </a:ext>
            </a:extLst>
          </p:cNvPr>
          <p:cNvCxnSpPr>
            <a:cxnSpLocks/>
          </p:cNvCxnSpPr>
          <p:nvPr/>
        </p:nvCxnSpPr>
        <p:spPr>
          <a:xfrm flipH="1">
            <a:off x="7867048" y="10961675"/>
            <a:ext cx="4741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BC86687-5833-5D09-AD5E-9A5D32D95113}"/>
              </a:ext>
            </a:extLst>
          </p:cNvPr>
          <p:cNvCxnSpPr>
            <a:cxnSpLocks/>
          </p:cNvCxnSpPr>
          <p:nvPr/>
        </p:nvCxnSpPr>
        <p:spPr>
          <a:xfrm>
            <a:off x="8490857" y="10913866"/>
            <a:ext cx="0" cy="84325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A17FE2A-A61F-FD55-D67C-FEAD3905E2F8}"/>
                  </a:ext>
                </a:extLst>
              </p:cNvPr>
              <p:cNvSpPr txBox="1"/>
              <p:nvPr/>
            </p:nvSpPr>
            <p:spPr>
              <a:xfrm>
                <a:off x="7428386" y="11804933"/>
                <a:ext cx="2124941" cy="55399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pt-BR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kumimoji="0" lang="pt-BR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pt-BR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=|0⟩</m:t>
                      </m:r>
                    </m:oMath>
                  </m:oMathPara>
                </a14:m>
                <a:endParaRPr kumimoji="0" lang="pt-BR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A17FE2A-A61F-FD55-D67C-FEAD3905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386" y="11804933"/>
                <a:ext cx="212494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6336D87-68CC-8C4F-DEC7-58820E45FB27}"/>
                  </a:ext>
                </a:extLst>
              </p:cNvPr>
              <p:cNvSpPr txBox="1"/>
              <p:nvPr/>
            </p:nvSpPr>
            <p:spPr>
              <a:xfrm>
                <a:off x="12638096" y="8755247"/>
                <a:ext cx="229889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pt-BR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kumimoji="0" lang="pt-BR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pt-BR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pt-BR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=|0⟩</m:t>
                      </m:r>
                    </m:oMath>
                  </m:oMathPara>
                </a14:m>
                <a:endParaRPr kumimoji="0" lang="pt-BR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6336D87-68CC-8C4F-DEC7-58820E45F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8096" y="8755247"/>
                <a:ext cx="2298897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030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93E30-C2D1-9E78-CD68-E4DD95CD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6D3196E-5C42-EDD0-86AB-7F3C1CCD1069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FBC9FF-BF7F-D00B-A325-B60B9AC6CF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29</a:t>
            </a:fld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9C8A2C6-2858-B1B4-77A4-E853E0810F5B}"/>
                  </a:ext>
                </a:extLst>
              </p:cNvPr>
              <p:cNvSpPr txBox="1"/>
              <p:nvPr/>
            </p:nvSpPr>
            <p:spPr>
              <a:xfrm>
                <a:off x="1378857" y="3483429"/>
                <a:ext cx="1905790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Os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qubits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𝜓</m:t>
                        </m:r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estão </a:t>
                </a:r>
                <a:r>
                  <a:rPr kumimoji="0" lang="pt-BR" sz="36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emaranhados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, isto é,</a:t>
                </a:r>
                <a:r>
                  <a:rPr kumimoji="0" lang="pt-BR" sz="3600" b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não é possível escrever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𝜓</m:t>
                        </m:r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como produto de dois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qubits</a:t>
                </a: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:</a:t>
                </a: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9C8A2C6-2858-B1B4-77A4-E853E0810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3483429"/>
                <a:ext cx="19057907" cy="738662"/>
              </a:xfrm>
              <a:prstGeom prst="rect">
                <a:avLst/>
              </a:prstGeom>
              <a:blipFill>
                <a:blip r:embed="rId2"/>
                <a:stretch>
                  <a:fillRect l="-960" t="-6557" r="-1024" b="-2377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7B8AD7C-421D-96BE-C0FF-7A3039567C22}"/>
                  </a:ext>
                </a:extLst>
              </p:cNvPr>
              <p:cNvSpPr txBox="1"/>
              <p:nvPr/>
            </p:nvSpPr>
            <p:spPr>
              <a:xfrm>
                <a:off x="2946400" y="4659086"/>
                <a:ext cx="4998161" cy="134831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7B8AD7C-421D-96BE-C0FF-7A3039567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4659086"/>
                <a:ext cx="4998161" cy="1348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0D27A31-C496-1022-8828-6E45725A5BBF}"/>
                  </a:ext>
                </a:extLst>
              </p:cNvPr>
              <p:cNvSpPr txBox="1"/>
              <p:nvPr/>
            </p:nvSpPr>
            <p:spPr>
              <a:xfrm>
                <a:off x="2833550" y="6691085"/>
                <a:ext cx="8074260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,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𝑦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𝛽</m:t>
                          </m:r>
                        </m:e>
                        <m:sub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𝛽</m:t>
                          </m:r>
                        </m:e>
                        <m:sub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0D27A31-C496-1022-8828-6E45725A5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550" y="6691085"/>
                <a:ext cx="8074260" cy="738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B77052F-3D21-D0EB-8CCB-A1CF83673662}"/>
                  </a:ext>
                </a:extLst>
              </p:cNvPr>
              <p:cNvSpPr txBox="1"/>
              <p:nvPr/>
            </p:nvSpPr>
            <p:spPr>
              <a:xfrm>
                <a:off x="3120571" y="7924800"/>
                <a:ext cx="581139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Suponha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𝜓</m:t>
                        </m:r>
                      </m:e>
                    </m:d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𝑥</m:t>
                        </m:r>
                      </m:e>
                    </m:d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𝑦</m:t>
                        </m:r>
                      </m:e>
                    </m:d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B77052F-3D21-D0EB-8CCB-A1CF83673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571" y="7924800"/>
                <a:ext cx="5811397" cy="738662"/>
              </a:xfrm>
              <a:prstGeom prst="rect">
                <a:avLst/>
              </a:prstGeom>
              <a:blipFill>
                <a:blip r:embed="rId5"/>
                <a:stretch>
                  <a:fillRect l="-3253" t="-6612" b="-23967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F292811-2514-4F73-1DEF-00CB0B63EB81}"/>
                  </a:ext>
                </a:extLst>
              </p:cNvPr>
              <p:cNvSpPr txBox="1"/>
              <p:nvPr/>
            </p:nvSpPr>
            <p:spPr>
              <a:xfrm>
                <a:off x="12017829" y="6691085"/>
                <a:ext cx="1130200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𝑥</m:t>
                        </m:r>
                      </m:e>
                    </m:d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𝑦</m:t>
                        </m:r>
                      </m:e>
                    </m:d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=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F292811-2514-4F73-1DEF-00CB0B63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29" y="6691085"/>
                <a:ext cx="11302003" cy="73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15725E9-71ED-F6E1-4B37-993AA3C91978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0907810" y="7060416"/>
            <a:ext cx="1110019" cy="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FBED33B-41A2-C458-A11E-FD4F9A3323D8}"/>
                  </a:ext>
                </a:extLst>
              </p:cNvPr>
              <p:cNvSpPr txBox="1"/>
              <p:nvPr/>
            </p:nvSpPr>
            <p:spPr>
              <a:xfrm>
                <a:off x="4887379" y="8781142"/>
                <a:ext cx="3057182" cy="386990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kumimoji="0" lang="pt-BR" sz="36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j-ea"/>
                                                <a:cs typeface="+mj-cs"/>
                                                <a:sym typeface="Calibri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kumimoji="0" lang="pt-BR" sz="36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j-ea"/>
                                                <a:cs typeface="+mj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  <m:t>=0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kumimoji="0" lang="pt-BR" sz="36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j-ea"/>
                                                <a:cs typeface="+mj-cs"/>
                                                <a:sym typeface="Calibri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kumimoji="0" lang="pt-BR" sz="36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j-ea"/>
                                                <a:cs typeface="+mj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kumimoji="0" lang="pt-BR" sz="36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  <a:sym typeface="Calibri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FBED33B-41A2-C458-A11E-FD4F9A332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79" y="8781142"/>
                <a:ext cx="3057182" cy="38699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8B2F114-E386-52A1-6CFA-B80C5F16B312}"/>
                  </a:ext>
                </a:extLst>
              </p:cNvPr>
              <p:cNvSpPr txBox="1"/>
              <p:nvPr/>
            </p:nvSpPr>
            <p:spPr>
              <a:xfrm>
                <a:off x="7944561" y="9234496"/>
                <a:ext cx="2164308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⇒</m:t>
                      </m:r>
                      <m:sSub>
                        <m:sSub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≠0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8B2F114-E386-52A1-6CFA-B80C5F16B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561" y="9234496"/>
                <a:ext cx="2164308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0B63660-C452-4DDB-7A17-FFB6A0D5BEFD}"/>
                  </a:ext>
                </a:extLst>
              </p:cNvPr>
              <p:cNvSpPr txBox="1"/>
              <p:nvPr/>
            </p:nvSpPr>
            <p:spPr>
              <a:xfrm>
                <a:off x="7849814" y="9977432"/>
                <a:ext cx="212750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⇒</m:t>
                      </m:r>
                      <m:sSub>
                        <m:sSub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𝛽</m:t>
                          </m:r>
                        </m:e>
                        <m:sub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=0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0B63660-C452-4DDB-7A17-FFB6A0D5B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814" y="9977432"/>
                <a:ext cx="2127503" cy="738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FC1C491-3473-DDF6-3D74-2ED31AB8052E}"/>
                  </a:ext>
                </a:extLst>
              </p:cNvPr>
              <p:cNvSpPr txBox="1"/>
              <p:nvPr/>
            </p:nvSpPr>
            <p:spPr>
              <a:xfrm>
                <a:off x="7733699" y="11222094"/>
                <a:ext cx="5306835" cy="106740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⇒</m:t>
                    </m:r>
                    <m:sSub>
                      <m:sSubPr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𝛼</m:t>
                        </m:r>
                      </m:e>
                      <m:sub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1</m:t>
                        </m:r>
                      </m:sub>
                    </m:sSub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⋅0=</m:t>
                    </m:r>
                    <m:f>
                      <m:fPr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radPr>
                          <m:deg/>
                          <m:e>
                            <m:r>
                              <a:rPr kumimoji="0" lang="pt-B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(impossível!)</a:t>
                </a: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FC1C491-3473-DDF6-3D74-2ED31AB80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699" y="11222094"/>
                <a:ext cx="5306835" cy="1067406"/>
              </a:xfrm>
              <a:prstGeom prst="rect">
                <a:avLst/>
              </a:prstGeom>
              <a:blipFill>
                <a:blip r:embed="rId10"/>
                <a:stretch>
                  <a:fillRect r="-2414" b="-6286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096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90CA9-2321-B540-BA8D-F1BBEC1A8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B616C3-75AE-2E4E-CD29-14D5FEAF3A7D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88CE72-B7E7-9271-574D-2ED6F9E3F9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3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03BCBA-8EDE-6002-3E46-F9652D7967AF}"/>
              </a:ext>
            </a:extLst>
          </p:cNvPr>
          <p:cNvSpPr txBox="1"/>
          <p:nvPr/>
        </p:nvSpPr>
        <p:spPr>
          <a:xfrm>
            <a:off x="312420" y="11795760"/>
            <a:ext cx="16269195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r>
              <a:rPr lang="pt-BR" dirty="0"/>
              <a:t>https://quantum.cloud.ibm.com/learning/en/courses/basics-of-quantum-information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F69DDA-DF66-11A5-258F-1C74AC90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000" y="2991575"/>
            <a:ext cx="7421269" cy="71937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AD5D0A6-1A68-7551-FC53-73B669546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399" y="2991575"/>
            <a:ext cx="7106642" cy="70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755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3E83C-B805-FD46-4234-2FB558105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1816256-3003-8618-2B5A-EDF3BAF01979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AB81050-74BD-734E-7490-FBD5A03CAB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30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E19913-1642-D848-86B9-4E2859A1B898}"/>
              </a:ext>
            </a:extLst>
          </p:cNvPr>
          <p:cNvSpPr txBox="1"/>
          <p:nvPr/>
        </p:nvSpPr>
        <p:spPr>
          <a:xfrm>
            <a:off x="6370534" y="6150115"/>
            <a:ext cx="11642929" cy="141577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Portas e circuitos quânticos</a:t>
            </a:r>
            <a:endParaRPr kumimoji="0" lang="pt-BR" sz="80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70735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B4A8-D205-693F-F23B-C2A2D6E0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3043599-AAB5-6ADE-2C9A-A53B0E784FCD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617D4CF-D33C-B33C-823A-94AB440109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31</a:t>
            </a:fld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6560AE4-B779-5EB1-7549-8ED336B80DC4}"/>
                  </a:ext>
                </a:extLst>
              </p:cNvPr>
              <p:cNvSpPr txBox="1"/>
              <p:nvPr/>
            </p:nvSpPr>
            <p:spPr>
              <a:xfrm>
                <a:off x="1712686" y="3585029"/>
                <a:ext cx="15458525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Uma </a:t>
                </a:r>
                <a:r>
                  <a:rPr kumimoji="0" lang="pt-BR" sz="36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porta quântica 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de 1 </a:t>
                </a:r>
                <a:r>
                  <a:rPr kumimoji="0" lang="pt-BR" sz="3600" b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é uma </a:t>
                </a:r>
                <a:r>
                  <a:rPr kumimoji="0" lang="pt-BR" sz="3600" b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transformação linear unitária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6560AE4-B779-5EB1-7549-8ED336B8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3585029"/>
                <a:ext cx="15458525" cy="738662"/>
              </a:xfrm>
              <a:prstGeom prst="rect">
                <a:avLst/>
              </a:prstGeom>
              <a:blipFill>
                <a:blip r:embed="rId2"/>
                <a:stretch>
                  <a:fillRect l="-1222" t="-5785" b="-2562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AFB106D-4FA0-BC81-0501-383C93A396B9}"/>
              </a:ext>
            </a:extLst>
          </p:cNvPr>
          <p:cNvCxnSpPr/>
          <p:nvPr/>
        </p:nvCxnSpPr>
        <p:spPr>
          <a:xfrm>
            <a:off x="13504831" y="4209143"/>
            <a:ext cx="2728686" cy="104502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47B0B-2959-B4CC-B4DE-E5603F02A797}"/>
              </a:ext>
            </a:extLst>
          </p:cNvPr>
          <p:cNvSpPr txBox="1"/>
          <p:nvPr/>
        </p:nvSpPr>
        <p:spPr>
          <a:xfrm>
            <a:off x="16233517" y="4884840"/>
            <a:ext cx="5979520" cy="738662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Preserva “tamanhos” (normas)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8E91BA-313D-5E79-DBD4-925AEDA590FA}"/>
                  </a:ext>
                </a:extLst>
              </p:cNvPr>
              <p:cNvSpPr txBox="1"/>
              <p:nvPr/>
            </p:nvSpPr>
            <p:spPr>
              <a:xfrm>
                <a:off x="1857829" y="6342743"/>
                <a:ext cx="6949401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Exemplo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: Porta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𝑋</m:t>
                    </m:r>
                  </m:oMath>
                </a14:m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(“NOT</a:t>
                </a:r>
                <a:r>
                  <a:rPr kumimoji="0" lang="pt-BR" sz="36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quântica”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):</a:t>
                </a:r>
                <a:endParaRPr kumimoji="0" lang="pt-BR" sz="3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8E91BA-313D-5E79-DBD4-925AEDA59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829" y="6342743"/>
                <a:ext cx="6949401" cy="738662"/>
              </a:xfrm>
              <a:prstGeom prst="rect">
                <a:avLst/>
              </a:prstGeom>
              <a:blipFill>
                <a:blip r:embed="rId3"/>
                <a:stretch>
                  <a:fillRect l="-2719" t="-6557" r="-1579" b="-2377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11B382-363D-7359-2A9E-5295B74EF1C0}"/>
                  </a:ext>
                </a:extLst>
              </p:cNvPr>
              <p:cNvSpPr txBox="1"/>
              <p:nvPr/>
            </p:nvSpPr>
            <p:spPr>
              <a:xfrm>
                <a:off x="1088572" y="8461830"/>
                <a:ext cx="5083184" cy="861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11B382-363D-7359-2A9E-5295B74EF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2" y="8461830"/>
                <a:ext cx="5083184" cy="861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1F1A4BD-DF2D-C4F5-607D-AAEC3CF8A97F}"/>
                  </a:ext>
                </a:extLst>
              </p:cNvPr>
              <p:cNvSpPr txBox="1"/>
              <p:nvPr/>
            </p:nvSpPr>
            <p:spPr>
              <a:xfrm>
                <a:off x="10532668" y="8461830"/>
                <a:ext cx="5460852" cy="861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1F1A4BD-DF2D-C4F5-607D-AAEC3CF8A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668" y="8461830"/>
                <a:ext cx="5460852" cy="8617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9E6063E2-7E5A-8E73-5DB1-5BCC44D58330}"/>
              </a:ext>
            </a:extLst>
          </p:cNvPr>
          <p:cNvSpPr/>
          <p:nvPr/>
        </p:nvSpPr>
        <p:spPr>
          <a:xfrm>
            <a:off x="7667859" y="8235458"/>
            <a:ext cx="1368706" cy="1368706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03E138A-7166-3DC3-8473-E06F5FA219AB}"/>
                  </a:ext>
                </a:extLst>
              </p:cNvPr>
              <p:cNvSpPr txBox="1"/>
              <p:nvPr/>
            </p:nvSpPr>
            <p:spPr>
              <a:xfrm>
                <a:off x="7847106" y="8249947"/>
                <a:ext cx="1010212" cy="135421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</m:oMath>
                  </m:oMathPara>
                </a14:m>
                <a:endParaRPr kumimoji="0" lang="pt-BR" sz="8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03E138A-7166-3DC3-8473-E06F5FA21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106" y="8249947"/>
                <a:ext cx="1010212" cy="1354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ACAB6D2-5417-FC6F-6A81-E58E3E0342D9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 flipV="1">
            <a:off x="6171756" y="8892716"/>
            <a:ext cx="1496103" cy="270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2CC72D9-2210-9F67-5FD0-19EE53988475}"/>
              </a:ext>
            </a:extLst>
          </p:cNvPr>
          <p:cNvCxnSpPr/>
          <p:nvPr/>
        </p:nvCxnSpPr>
        <p:spPr>
          <a:xfrm flipH="1" flipV="1">
            <a:off x="9036565" y="8913507"/>
            <a:ext cx="1496103" cy="270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F0E1867-577D-BC70-F870-02FC6C22080E}"/>
                  </a:ext>
                </a:extLst>
              </p:cNvPr>
              <p:cNvSpPr txBox="1"/>
              <p:nvPr/>
            </p:nvSpPr>
            <p:spPr>
              <a:xfrm>
                <a:off x="2249714" y="10334696"/>
                <a:ext cx="1005839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1⋅</m:t>
                          </m:r>
                        </m:e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+0⋅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)=0⋅|0⟩+1⋅|1⟩=|1⟩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F0E1867-577D-BC70-F870-02FC6C220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4" y="10334696"/>
                <a:ext cx="10058393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1748108-C04E-83CF-4986-906F13568BF6}"/>
                  </a:ext>
                </a:extLst>
              </p:cNvPr>
              <p:cNvSpPr txBox="1"/>
              <p:nvPr/>
            </p:nvSpPr>
            <p:spPr>
              <a:xfrm>
                <a:off x="2249713" y="11240966"/>
                <a:ext cx="1005839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0⋅</m:t>
                          </m:r>
                        </m:e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+1⋅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)=1⋅|0⟩+0⋅|1⟩=|0⟩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1748108-C04E-83CF-4986-906F13568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3" y="11240966"/>
                <a:ext cx="10058393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2400586-BF94-971A-6B20-961044BD5B5F}"/>
              </a:ext>
            </a:extLst>
          </p:cNvPr>
          <p:cNvCxnSpPr/>
          <p:nvPr/>
        </p:nvCxnSpPr>
        <p:spPr>
          <a:xfrm flipV="1">
            <a:off x="9269901" y="7188058"/>
            <a:ext cx="2202568" cy="934747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90E2166-2F39-6FFD-928E-523360305F85}"/>
                  </a:ext>
                </a:extLst>
              </p:cNvPr>
              <p:cNvSpPr txBox="1"/>
              <p:nvPr/>
            </p:nvSpPr>
            <p:spPr>
              <a:xfrm>
                <a:off x="11356354" y="6359950"/>
                <a:ext cx="1253548" cy="123110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⊕</m:t>
                      </m:r>
                    </m:oMath>
                  </m:oMathPara>
                </a14:m>
                <a:endParaRPr kumimoji="0" lang="pt-BR" sz="80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90E2166-2F39-6FFD-928E-523360305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6354" y="6359950"/>
                <a:ext cx="1253548" cy="12311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950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/>
      <p:bldP spid="17" grpId="0"/>
      <p:bldP spid="18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7B5EB-5875-B95F-1367-28D8B61CE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E9A6A9-B708-CF15-4558-D5D992D0AD6C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4BDA2D2-5A4A-5DBE-A550-7788D660D7F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32</a:t>
            </a:fld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18CBE23-C2D8-A17D-AA9E-3E2871C005E1}"/>
                  </a:ext>
                </a:extLst>
              </p:cNvPr>
              <p:cNvSpPr txBox="1"/>
              <p:nvPr/>
            </p:nvSpPr>
            <p:spPr>
              <a:xfrm>
                <a:off x="1712686" y="3585029"/>
                <a:ext cx="15458525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Uma </a:t>
                </a:r>
                <a:r>
                  <a:rPr kumimoji="0" lang="pt-BR" sz="36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porta quântica 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de 1 </a:t>
                </a:r>
                <a:r>
                  <a:rPr kumimoji="0" lang="pt-BR" sz="3600" b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é uma </a:t>
                </a:r>
                <a:r>
                  <a:rPr kumimoji="0" lang="pt-BR" sz="3600" b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transformação linear unitária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18CBE23-C2D8-A17D-AA9E-3E2871C00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3585029"/>
                <a:ext cx="15458525" cy="738662"/>
              </a:xfrm>
              <a:prstGeom prst="rect">
                <a:avLst/>
              </a:prstGeom>
              <a:blipFill>
                <a:blip r:embed="rId2"/>
                <a:stretch>
                  <a:fillRect l="-1222" t="-5785" b="-2562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61EF64A-82F6-01ED-AAB6-B560925B7D17}"/>
              </a:ext>
            </a:extLst>
          </p:cNvPr>
          <p:cNvCxnSpPr/>
          <p:nvPr/>
        </p:nvCxnSpPr>
        <p:spPr>
          <a:xfrm>
            <a:off x="13504831" y="4209143"/>
            <a:ext cx="2728686" cy="104502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1A8D4B-975C-E358-E100-F91553A9577E}"/>
              </a:ext>
            </a:extLst>
          </p:cNvPr>
          <p:cNvSpPr txBox="1"/>
          <p:nvPr/>
        </p:nvSpPr>
        <p:spPr>
          <a:xfrm>
            <a:off x="16233517" y="4884840"/>
            <a:ext cx="5979520" cy="738662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Preserva “tamanhos” (normas)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4334C37-B0AD-983C-4E44-41C7BABE7DF3}"/>
                  </a:ext>
                </a:extLst>
              </p:cNvPr>
              <p:cNvSpPr txBox="1"/>
              <p:nvPr/>
            </p:nvSpPr>
            <p:spPr>
              <a:xfrm>
                <a:off x="1857829" y="6342743"/>
                <a:ext cx="6949401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Exemplo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: Porta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𝑋</m:t>
                    </m:r>
                  </m:oMath>
                </a14:m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(“NOT</a:t>
                </a:r>
                <a:r>
                  <a:rPr kumimoji="0" lang="pt-BR" sz="36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quântica”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):</a:t>
                </a:r>
                <a:endParaRPr kumimoji="0" lang="pt-BR" sz="3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4334C37-B0AD-983C-4E44-41C7BABE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829" y="6342743"/>
                <a:ext cx="6949401" cy="738662"/>
              </a:xfrm>
              <a:prstGeom prst="rect">
                <a:avLst/>
              </a:prstGeom>
              <a:blipFill>
                <a:blip r:embed="rId3"/>
                <a:stretch>
                  <a:fillRect l="-2719" t="-6557" r="-1579" b="-2377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F4EEC7C-6EB9-3630-7D90-85399D1A69CB}"/>
                  </a:ext>
                </a:extLst>
              </p:cNvPr>
              <p:cNvSpPr txBox="1"/>
              <p:nvPr/>
            </p:nvSpPr>
            <p:spPr>
              <a:xfrm>
                <a:off x="1088572" y="8461830"/>
                <a:ext cx="5083184" cy="861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F4EEC7C-6EB9-3630-7D90-85399D1A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2" y="8461830"/>
                <a:ext cx="5083184" cy="861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ECE3F43-6D18-A8A2-5692-90E8E363A169}"/>
                  </a:ext>
                </a:extLst>
              </p:cNvPr>
              <p:cNvSpPr txBox="1"/>
              <p:nvPr/>
            </p:nvSpPr>
            <p:spPr>
              <a:xfrm>
                <a:off x="10532668" y="8461830"/>
                <a:ext cx="5460852" cy="861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ECE3F43-6D18-A8A2-5692-90E8E363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668" y="8461830"/>
                <a:ext cx="5460852" cy="8617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A9775C03-DE1B-878C-AE81-F3CE07BAA231}"/>
              </a:ext>
            </a:extLst>
          </p:cNvPr>
          <p:cNvSpPr/>
          <p:nvPr/>
        </p:nvSpPr>
        <p:spPr>
          <a:xfrm>
            <a:off x="7667859" y="8235458"/>
            <a:ext cx="1368706" cy="1368706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CD4BAC3-7D6A-F973-57B0-BFC7A8C76365}"/>
                  </a:ext>
                </a:extLst>
              </p:cNvPr>
              <p:cNvSpPr txBox="1"/>
              <p:nvPr/>
            </p:nvSpPr>
            <p:spPr>
              <a:xfrm>
                <a:off x="7847106" y="8249947"/>
                <a:ext cx="1010212" cy="135421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</m:oMath>
                  </m:oMathPara>
                </a14:m>
                <a:endParaRPr kumimoji="0" lang="pt-BR" sz="8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CD4BAC3-7D6A-F973-57B0-BFC7A8C76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106" y="8249947"/>
                <a:ext cx="1010212" cy="1354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9F1DED1-4C8F-5F15-B915-CB244773FD94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 flipV="1">
            <a:off x="6171756" y="8892716"/>
            <a:ext cx="1496103" cy="270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B92F0BD-C258-D2AB-EA63-0CFB6AED4FDD}"/>
              </a:ext>
            </a:extLst>
          </p:cNvPr>
          <p:cNvCxnSpPr/>
          <p:nvPr/>
        </p:nvCxnSpPr>
        <p:spPr>
          <a:xfrm flipH="1" flipV="1">
            <a:off x="9036565" y="8913507"/>
            <a:ext cx="1496103" cy="270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CAA8034-C908-A444-0A65-C09ACD87CEB2}"/>
                  </a:ext>
                </a:extLst>
              </p:cNvPr>
              <p:cNvSpPr txBox="1"/>
              <p:nvPr/>
            </p:nvSpPr>
            <p:spPr>
              <a:xfrm>
                <a:off x="2249714" y="10334696"/>
                <a:ext cx="1005839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1⋅</m:t>
                          </m:r>
                        </m:e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+0⋅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)=0⋅|0⟩+1⋅|1⟩=|1⟩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CAA8034-C908-A444-0A65-C09ACD87C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4" y="10334696"/>
                <a:ext cx="10058393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E14597A-B7C8-91AE-9805-33589EAA4C12}"/>
                  </a:ext>
                </a:extLst>
              </p:cNvPr>
              <p:cNvSpPr txBox="1"/>
              <p:nvPr/>
            </p:nvSpPr>
            <p:spPr>
              <a:xfrm>
                <a:off x="2249713" y="11240966"/>
                <a:ext cx="1005839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0⋅</m:t>
                          </m:r>
                        </m:e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+1⋅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)=1⋅|0⟩+0⋅|1⟩=|0⟩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E14597A-B7C8-91AE-9805-33589EAA4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3" y="11240966"/>
                <a:ext cx="10058393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62EF362-8737-6EE7-848C-B69F0C732E5A}"/>
                  </a:ext>
                </a:extLst>
              </p:cNvPr>
              <p:cNvSpPr txBox="1"/>
              <p:nvPr/>
            </p:nvSpPr>
            <p:spPr>
              <a:xfrm>
                <a:off x="14253029" y="10286418"/>
                <a:ext cx="4664480" cy="1636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pt-BR" sz="5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5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𝑋</m:t>
                          </m:r>
                        </m:e>
                      </m:d>
                      <m:r>
                        <a:rPr kumimoji="0" lang="pt-BR" sz="5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pt-BR" sz="5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5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kumimoji="0" lang="pt-BR" sz="5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62EF362-8737-6EE7-848C-B69F0C73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029" y="10286418"/>
                <a:ext cx="4664480" cy="1636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32389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8BD9F-187D-8504-63F9-33E51C017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E5674E-B3A6-CD00-6D1F-52E953187B62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451ECA-D6B2-5FFD-52A6-5B161B55C0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33</a:t>
            </a:fld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AA2A4C0-AC22-D44F-2FFC-9CAEC92F8661}"/>
                  </a:ext>
                </a:extLst>
              </p:cNvPr>
              <p:cNvSpPr txBox="1"/>
              <p:nvPr/>
            </p:nvSpPr>
            <p:spPr>
              <a:xfrm>
                <a:off x="1712686" y="3585029"/>
                <a:ext cx="15458525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Uma </a:t>
                </a:r>
                <a:r>
                  <a:rPr kumimoji="0" lang="pt-BR" sz="36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porta quântica 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de 1 </a:t>
                </a:r>
                <a:r>
                  <a:rPr kumimoji="0" lang="pt-BR" sz="3600" b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é uma </a:t>
                </a:r>
                <a:r>
                  <a:rPr kumimoji="0" lang="pt-BR" sz="3600" b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transformação linear unitária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AA2A4C0-AC22-D44F-2FFC-9CAEC92F8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3585029"/>
                <a:ext cx="15458525" cy="738662"/>
              </a:xfrm>
              <a:prstGeom prst="rect">
                <a:avLst/>
              </a:prstGeom>
              <a:blipFill>
                <a:blip r:embed="rId2"/>
                <a:stretch>
                  <a:fillRect l="-1222" t="-5785" b="-2562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742A249-4219-AA07-8359-5F44A63E24B7}"/>
              </a:ext>
            </a:extLst>
          </p:cNvPr>
          <p:cNvCxnSpPr/>
          <p:nvPr/>
        </p:nvCxnSpPr>
        <p:spPr>
          <a:xfrm>
            <a:off x="13504831" y="4209143"/>
            <a:ext cx="2728686" cy="104502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4E2B42-F487-1801-55F1-8BBB4C9F3FC6}"/>
              </a:ext>
            </a:extLst>
          </p:cNvPr>
          <p:cNvSpPr txBox="1"/>
          <p:nvPr/>
        </p:nvSpPr>
        <p:spPr>
          <a:xfrm>
            <a:off x="16233517" y="4884840"/>
            <a:ext cx="5979520" cy="738662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Preserva “tamanhos” (normas)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6CE79F3-7990-1AB3-B3CF-A02D029599F2}"/>
                  </a:ext>
                </a:extLst>
              </p:cNvPr>
              <p:cNvSpPr txBox="1"/>
              <p:nvPr/>
            </p:nvSpPr>
            <p:spPr>
              <a:xfrm>
                <a:off x="1857829" y="6342743"/>
                <a:ext cx="6949401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Exemplo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: Porta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𝑋</m:t>
                    </m:r>
                  </m:oMath>
                </a14:m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(“NOT</a:t>
                </a:r>
                <a:r>
                  <a:rPr kumimoji="0" lang="pt-BR" sz="36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quântica”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):</a:t>
                </a:r>
                <a:endParaRPr kumimoji="0" lang="pt-BR" sz="3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6CE79F3-7990-1AB3-B3CF-A02D0295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829" y="6342743"/>
                <a:ext cx="6949401" cy="738662"/>
              </a:xfrm>
              <a:prstGeom prst="rect">
                <a:avLst/>
              </a:prstGeom>
              <a:blipFill>
                <a:blip r:embed="rId3"/>
                <a:stretch>
                  <a:fillRect l="-2719" t="-6557" r="-1579" b="-2377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EC67056-94C4-F9BB-FAD4-6CED367152B5}"/>
                  </a:ext>
                </a:extLst>
              </p:cNvPr>
              <p:cNvSpPr txBox="1"/>
              <p:nvPr/>
            </p:nvSpPr>
            <p:spPr>
              <a:xfrm>
                <a:off x="1088572" y="8461830"/>
                <a:ext cx="5083184" cy="861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EC67056-94C4-F9BB-FAD4-6CED36715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2" y="8461830"/>
                <a:ext cx="5083184" cy="861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AD9C43C-06E9-136B-B45A-FDDF48ED7326}"/>
                  </a:ext>
                </a:extLst>
              </p:cNvPr>
              <p:cNvSpPr txBox="1"/>
              <p:nvPr/>
            </p:nvSpPr>
            <p:spPr>
              <a:xfrm>
                <a:off x="10532668" y="8461830"/>
                <a:ext cx="5460852" cy="861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AD9C43C-06E9-136B-B45A-FDDF48ED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668" y="8461830"/>
                <a:ext cx="5460852" cy="8617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DBE96CA2-0255-B41E-E148-310CA0C416F6}"/>
              </a:ext>
            </a:extLst>
          </p:cNvPr>
          <p:cNvSpPr/>
          <p:nvPr/>
        </p:nvSpPr>
        <p:spPr>
          <a:xfrm>
            <a:off x="7667859" y="8235458"/>
            <a:ext cx="1368706" cy="1368706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80BBD65-0668-5F20-B4AB-071F24F7F8DE}"/>
                  </a:ext>
                </a:extLst>
              </p:cNvPr>
              <p:cNvSpPr txBox="1"/>
              <p:nvPr/>
            </p:nvSpPr>
            <p:spPr>
              <a:xfrm>
                <a:off x="7847106" y="8249947"/>
                <a:ext cx="1010212" cy="135421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</m:oMath>
                  </m:oMathPara>
                </a14:m>
                <a:endParaRPr kumimoji="0" lang="pt-BR" sz="8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80BBD65-0668-5F20-B4AB-071F24F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106" y="8249947"/>
                <a:ext cx="1010212" cy="1354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83F74F1-D3BB-6FF6-6791-CA5BB4748600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 flipV="1">
            <a:off x="6171756" y="8892716"/>
            <a:ext cx="1496103" cy="270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27EA821-1D94-3F4A-23E6-15CE9000AC50}"/>
              </a:ext>
            </a:extLst>
          </p:cNvPr>
          <p:cNvCxnSpPr/>
          <p:nvPr/>
        </p:nvCxnSpPr>
        <p:spPr>
          <a:xfrm flipH="1" flipV="1">
            <a:off x="9036565" y="8913507"/>
            <a:ext cx="1496103" cy="270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BE0CB95-28A2-1AFF-C2BD-1865A247B26B}"/>
                  </a:ext>
                </a:extLst>
              </p:cNvPr>
              <p:cNvSpPr txBox="1"/>
              <p:nvPr/>
            </p:nvSpPr>
            <p:spPr>
              <a:xfrm>
                <a:off x="2249714" y="10334696"/>
                <a:ext cx="1005839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1⋅</m:t>
                          </m:r>
                        </m:e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+0⋅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)=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⋅|0⟩+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1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⋅|1⟩=|1⟩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BE0CB95-28A2-1AFF-C2BD-1865A247B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4" y="10334696"/>
                <a:ext cx="10058393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28F5E80-8A75-8EB5-4D1C-ED8809B0F8FA}"/>
                  </a:ext>
                </a:extLst>
              </p:cNvPr>
              <p:cNvSpPr txBox="1"/>
              <p:nvPr/>
            </p:nvSpPr>
            <p:spPr>
              <a:xfrm>
                <a:off x="2249713" y="11240966"/>
                <a:ext cx="1005839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0⋅</m:t>
                          </m:r>
                        </m:e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+1⋅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)=1⋅|0⟩+0⋅|1⟩=|0⟩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28F5E80-8A75-8EB5-4D1C-ED8809B0F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3" y="11240966"/>
                <a:ext cx="10058393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D5155E-1036-ED50-D8EE-68DAB74088E0}"/>
                  </a:ext>
                </a:extLst>
              </p:cNvPr>
              <p:cNvSpPr txBox="1"/>
              <p:nvPr/>
            </p:nvSpPr>
            <p:spPr>
              <a:xfrm>
                <a:off x="14253029" y="10286418"/>
                <a:ext cx="4563490" cy="16366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pt-BR" sz="5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5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𝑋</m:t>
                          </m:r>
                        </m:e>
                      </m:d>
                      <m:r>
                        <a:rPr kumimoji="0" lang="pt-BR" sz="5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pt-BR" sz="5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5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pt-BR" sz="5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kumimoji="0" lang="pt-BR" sz="5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kumimoji="0" lang="pt-BR" sz="5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D5155E-1036-ED50-D8EE-68DAB7408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029" y="10286418"/>
                <a:ext cx="4563490" cy="1636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9514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0EC52-DD6B-97F1-CF9A-3F75265CC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E1B689B-D2BD-FBE0-0235-23C13F34D147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1ED1DF-873C-63F8-73A5-6289A4A7ED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34</a:t>
            </a:fld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DC93FD7-7919-3368-1EC6-714455788DF5}"/>
                  </a:ext>
                </a:extLst>
              </p:cNvPr>
              <p:cNvSpPr txBox="1"/>
              <p:nvPr/>
            </p:nvSpPr>
            <p:spPr>
              <a:xfrm>
                <a:off x="1712686" y="3585029"/>
                <a:ext cx="15458525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Uma </a:t>
                </a:r>
                <a:r>
                  <a:rPr kumimoji="0" lang="pt-BR" sz="36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porta quântica 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de 1 </a:t>
                </a:r>
                <a:r>
                  <a:rPr kumimoji="0" lang="pt-BR" sz="3600" b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é uma </a:t>
                </a:r>
                <a:r>
                  <a:rPr kumimoji="0" lang="pt-BR" sz="3600" b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transformação linear unitária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DC93FD7-7919-3368-1EC6-714455788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3585029"/>
                <a:ext cx="15458525" cy="738662"/>
              </a:xfrm>
              <a:prstGeom prst="rect">
                <a:avLst/>
              </a:prstGeom>
              <a:blipFill>
                <a:blip r:embed="rId2"/>
                <a:stretch>
                  <a:fillRect l="-1222" t="-5785" b="-2562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4DA1926-EAA7-C679-66C2-3B3FBE2AD32D}"/>
              </a:ext>
            </a:extLst>
          </p:cNvPr>
          <p:cNvCxnSpPr/>
          <p:nvPr/>
        </p:nvCxnSpPr>
        <p:spPr>
          <a:xfrm>
            <a:off x="13504831" y="4209143"/>
            <a:ext cx="2728686" cy="104502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87036B-1D91-A1A8-4F94-1CD15FF16D06}"/>
              </a:ext>
            </a:extLst>
          </p:cNvPr>
          <p:cNvSpPr txBox="1"/>
          <p:nvPr/>
        </p:nvSpPr>
        <p:spPr>
          <a:xfrm>
            <a:off x="16233517" y="4884840"/>
            <a:ext cx="5979520" cy="738662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Preserva “tamanhos” (normas)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6E32844-60BD-B019-2864-72FD51E9D888}"/>
                  </a:ext>
                </a:extLst>
              </p:cNvPr>
              <p:cNvSpPr txBox="1"/>
              <p:nvPr/>
            </p:nvSpPr>
            <p:spPr>
              <a:xfrm>
                <a:off x="1857829" y="6342743"/>
                <a:ext cx="6949401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Exemplo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: Porta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𝑋</m:t>
                    </m:r>
                  </m:oMath>
                </a14:m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(“NOT</a:t>
                </a:r>
                <a:r>
                  <a:rPr kumimoji="0" lang="pt-BR" sz="36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quântica”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):</a:t>
                </a:r>
                <a:endParaRPr kumimoji="0" lang="pt-BR" sz="3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6E32844-60BD-B019-2864-72FD51E9D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829" y="6342743"/>
                <a:ext cx="6949401" cy="738662"/>
              </a:xfrm>
              <a:prstGeom prst="rect">
                <a:avLst/>
              </a:prstGeom>
              <a:blipFill>
                <a:blip r:embed="rId3"/>
                <a:stretch>
                  <a:fillRect l="-2719" t="-6557" r="-1579" b="-2377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52BBDFF-0FBB-0882-26C7-25A162F51EEC}"/>
                  </a:ext>
                </a:extLst>
              </p:cNvPr>
              <p:cNvSpPr txBox="1"/>
              <p:nvPr/>
            </p:nvSpPr>
            <p:spPr>
              <a:xfrm>
                <a:off x="1088572" y="8461830"/>
                <a:ext cx="5083184" cy="861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52BBDFF-0FBB-0882-26C7-25A162F51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2" y="8461830"/>
                <a:ext cx="5083184" cy="861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75AE699-118B-CE6E-ADE3-8F8AF0EA9EE9}"/>
                  </a:ext>
                </a:extLst>
              </p:cNvPr>
              <p:cNvSpPr txBox="1"/>
              <p:nvPr/>
            </p:nvSpPr>
            <p:spPr>
              <a:xfrm>
                <a:off x="10532668" y="8461830"/>
                <a:ext cx="5460852" cy="861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75AE699-118B-CE6E-ADE3-8F8AF0EA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668" y="8461830"/>
                <a:ext cx="5460852" cy="8617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3F3CB5BA-A29A-352F-AA96-9B6A10B62626}"/>
              </a:ext>
            </a:extLst>
          </p:cNvPr>
          <p:cNvSpPr/>
          <p:nvPr/>
        </p:nvSpPr>
        <p:spPr>
          <a:xfrm>
            <a:off x="7667859" y="8235458"/>
            <a:ext cx="1368706" cy="1368706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B6DE460-0275-2B04-A1F7-2BFD1FA634D7}"/>
                  </a:ext>
                </a:extLst>
              </p:cNvPr>
              <p:cNvSpPr txBox="1"/>
              <p:nvPr/>
            </p:nvSpPr>
            <p:spPr>
              <a:xfrm>
                <a:off x="7847106" y="8249947"/>
                <a:ext cx="1010212" cy="135421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</m:oMath>
                  </m:oMathPara>
                </a14:m>
                <a:endParaRPr kumimoji="0" lang="pt-BR" sz="8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B6DE460-0275-2B04-A1F7-2BFD1FA6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106" y="8249947"/>
                <a:ext cx="1010212" cy="1354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51389E-8FE9-DE60-52EC-7E89931D6B74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 flipV="1">
            <a:off x="6171756" y="8892716"/>
            <a:ext cx="1496103" cy="270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7DA463F-D05E-186A-7610-C800DF78E5A9}"/>
              </a:ext>
            </a:extLst>
          </p:cNvPr>
          <p:cNvCxnSpPr/>
          <p:nvPr/>
        </p:nvCxnSpPr>
        <p:spPr>
          <a:xfrm flipH="1" flipV="1">
            <a:off x="9036565" y="8913507"/>
            <a:ext cx="1496103" cy="270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E2FE82D-3A31-4338-FD16-87470B2FD71C}"/>
                  </a:ext>
                </a:extLst>
              </p:cNvPr>
              <p:cNvSpPr txBox="1"/>
              <p:nvPr/>
            </p:nvSpPr>
            <p:spPr>
              <a:xfrm>
                <a:off x="2249714" y="10334696"/>
                <a:ext cx="1005839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1⋅</m:t>
                          </m:r>
                        </m:e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+0⋅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)=0⋅|0⟩+1⋅|1⟩=|1⟩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E2FE82D-3A31-4338-FD16-87470B2FD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4" y="10334696"/>
                <a:ext cx="10058393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7702897-6A76-7E0B-C1F6-1B1719ABECC7}"/>
                  </a:ext>
                </a:extLst>
              </p:cNvPr>
              <p:cNvSpPr txBox="1"/>
              <p:nvPr/>
            </p:nvSpPr>
            <p:spPr>
              <a:xfrm>
                <a:off x="2249713" y="11240966"/>
                <a:ext cx="1005839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0⋅</m:t>
                          </m:r>
                        </m:e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+1⋅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)=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1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⋅|0⟩+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⋅|1⟩=|0⟩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7702897-6A76-7E0B-C1F6-1B1719ABE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3" y="11240966"/>
                <a:ext cx="10058393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66844EE-A8CF-9A7A-72C1-AB0E3024F901}"/>
                  </a:ext>
                </a:extLst>
              </p:cNvPr>
              <p:cNvSpPr txBox="1"/>
              <p:nvPr/>
            </p:nvSpPr>
            <p:spPr>
              <a:xfrm>
                <a:off x="14253029" y="10286418"/>
                <a:ext cx="4157931" cy="15703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pt-BR" sz="5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5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𝑋</m:t>
                          </m:r>
                        </m:e>
                      </m:d>
                      <m:r>
                        <a:rPr kumimoji="0" lang="pt-BR" sz="5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pt-BR" sz="5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5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pt-BR" sz="5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pt-BR" sz="5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pt-BR" sz="5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pt-BR" sz="5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pt-BR" sz="54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66844EE-A8CF-9A7A-72C1-AB0E3024F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029" y="10286418"/>
                <a:ext cx="4157931" cy="1570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276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358C6-7ADC-A4B2-D8E6-6159733D0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D23F46-76EB-1B90-C7F9-7BD86F0DC315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35703D8-A643-E7F8-DB76-1684DBFF61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35</a:t>
            </a:fld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081F25F-E0C7-D5FA-B78B-863D31A07FB0}"/>
                  </a:ext>
                </a:extLst>
              </p:cNvPr>
              <p:cNvSpPr txBox="1"/>
              <p:nvPr/>
            </p:nvSpPr>
            <p:spPr>
              <a:xfrm>
                <a:off x="1712686" y="3585029"/>
                <a:ext cx="15458525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Uma </a:t>
                </a:r>
                <a:r>
                  <a:rPr kumimoji="0" lang="pt-BR" sz="36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porta quântica 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de 1 </a:t>
                </a:r>
                <a:r>
                  <a:rPr kumimoji="0" lang="pt-BR" sz="3600" b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é uma </a:t>
                </a:r>
                <a:r>
                  <a:rPr kumimoji="0" lang="pt-BR" sz="3600" b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transformação linear unitária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081F25F-E0C7-D5FA-B78B-863D31A07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3585029"/>
                <a:ext cx="15458525" cy="738662"/>
              </a:xfrm>
              <a:prstGeom prst="rect">
                <a:avLst/>
              </a:prstGeom>
              <a:blipFill>
                <a:blip r:embed="rId2"/>
                <a:stretch>
                  <a:fillRect l="-1222" t="-5785" b="-2562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951A811-2B5F-F2FC-2057-BD40CB6B0A28}"/>
              </a:ext>
            </a:extLst>
          </p:cNvPr>
          <p:cNvCxnSpPr/>
          <p:nvPr/>
        </p:nvCxnSpPr>
        <p:spPr>
          <a:xfrm>
            <a:off x="13504831" y="4209143"/>
            <a:ext cx="2728686" cy="104502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4DC673-9A44-831A-1442-6774BC2908BF}"/>
              </a:ext>
            </a:extLst>
          </p:cNvPr>
          <p:cNvSpPr txBox="1"/>
          <p:nvPr/>
        </p:nvSpPr>
        <p:spPr>
          <a:xfrm>
            <a:off x="16233517" y="4884840"/>
            <a:ext cx="5979520" cy="738662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Preserva “tamanhos” (normas)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ED18C5C-11BB-E9A7-7EFF-2A4CE7D936F8}"/>
                  </a:ext>
                </a:extLst>
              </p:cNvPr>
              <p:cNvSpPr txBox="1"/>
              <p:nvPr/>
            </p:nvSpPr>
            <p:spPr>
              <a:xfrm>
                <a:off x="1857829" y="6342743"/>
                <a:ext cx="6949401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Exemplo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: Porta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𝑋</m:t>
                    </m:r>
                  </m:oMath>
                </a14:m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(“NOT</a:t>
                </a:r>
                <a:r>
                  <a:rPr kumimoji="0" lang="pt-BR" sz="36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quântica”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):</a:t>
                </a:r>
                <a:endParaRPr kumimoji="0" lang="pt-BR" sz="3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ED18C5C-11BB-E9A7-7EFF-2A4CE7D93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829" y="6342743"/>
                <a:ext cx="6949401" cy="738662"/>
              </a:xfrm>
              <a:prstGeom prst="rect">
                <a:avLst/>
              </a:prstGeom>
              <a:blipFill>
                <a:blip r:embed="rId3"/>
                <a:stretch>
                  <a:fillRect l="-2719" t="-6557" r="-1579" b="-2377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B48D074-7FD0-D816-A125-DE6FEF22EEC0}"/>
                  </a:ext>
                </a:extLst>
              </p:cNvPr>
              <p:cNvSpPr txBox="1"/>
              <p:nvPr/>
            </p:nvSpPr>
            <p:spPr>
              <a:xfrm>
                <a:off x="1088572" y="8461830"/>
                <a:ext cx="5083184" cy="861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B48D074-7FD0-D816-A125-DE6FEF22E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2" y="8461830"/>
                <a:ext cx="5083184" cy="861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28694A1-FFA1-9FC5-332C-BE760EF812EE}"/>
                  </a:ext>
                </a:extLst>
              </p:cNvPr>
              <p:cNvSpPr txBox="1"/>
              <p:nvPr/>
            </p:nvSpPr>
            <p:spPr>
              <a:xfrm>
                <a:off x="10532668" y="8461830"/>
                <a:ext cx="5460852" cy="861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28694A1-FFA1-9FC5-332C-BE760EF8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668" y="8461830"/>
                <a:ext cx="5460852" cy="8617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FE7BCF04-86FB-1F9E-0D5D-C7A186A3420B}"/>
              </a:ext>
            </a:extLst>
          </p:cNvPr>
          <p:cNvSpPr/>
          <p:nvPr/>
        </p:nvSpPr>
        <p:spPr>
          <a:xfrm>
            <a:off x="7667859" y="8235458"/>
            <a:ext cx="1368706" cy="1368706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DCFA55F-E8C1-686B-E4EF-D1EEF5246007}"/>
                  </a:ext>
                </a:extLst>
              </p:cNvPr>
              <p:cNvSpPr txBox="1"/>
              <p:nvPr/>
            </p:nvSpPr>
            <p:spPr>
              <a:xfrm>
                <a:off x="7847106" y="8249947"/>
                <a:ext cx="1010212" cy="135421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</m:oMath>
                  </m:oMathPara>
                </a14:m>
                <a:endParaRPr kumimoji="0" lang="pt-BR" sz="8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DCFA55F-E8C1-686B-E4EF-D1EEF5246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106" y="8249947"/>
                <a:ext cx="1010212" cy="1354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CC52E28-DC88-ADA8-64B4-45DFF244AC8C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 flipV="1">
            <a:off x="6171756" y="8892716"/>
            <a:ext cx="1496103" cy="270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9B72A93-0C1D-ADE7-B1D3-5800AAF43D5F}"/>
              </a:ext>
            </a:extLst>
          </p:cNvPr>
          <p:cNvCxnSpPr/>
          <p:nvPr/>
        </p:nvCxnSpPr>
        <p:spPr>
          <a:xfrm flipH="1" flipV="1">
            <a:off x="9036565" y="8913507"/>
            <a:ext cx="1496103" cy="270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DFF1891-1D32-3AEE-C8EE-FB38391D19C0}"/>
                  </a:ext>
                </a:extLst>
              </p:cNvPr>
              <p:cNvSpPr txBox="1"/>
              <p:nvPr/>
            </p:nvSpPr>
            <p:spPr>
              <a:xfrm>
                <a:off x="2249714" y="10334696"/>
                <a:ext cx="1005839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1⋅</m:t>
                          </m:r>
                        </m:e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+0⋅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)=0⋅|0⟩+1⋅|1⟩=|1⟩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DFF1891-1D32-3AEE-C8EE-FB38391D1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4" y="10334696"/>
                <a:ext cx="10058393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B3675A4-2C91-14FB-E3D6-13AD080796BF}"/>
                  </a:ext>
                </a:extLst>
              </p:cNvPr>
              <p:cNvSpPr txBox="1"/>
              <p:nvPr/>
            </p:nvSpPr>
            <p:spPr>
              <a:xfrm>
                <a:off x="2249713" y="11240966"/>
                <a:ext cx="1005839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0⋅</m:t>
                          </m:r>
                        </m:e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+1⋅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)=1⋅|0⟩+0⋅|1⟩=|0⟩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B3675A4-2C91-14FB-E3D6-13AD08079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3" y="11240966"/>
                <a:ext cx="10058393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BDA485-3C11-B953-A840-CD81EEC5D38D}"/>
                  </a:ext>
                </a:extLst>
              </p:cNvPr>
              <p:cNvSpPr txBox="1"/>
              <p:nvPr/>
            </p:nvSpPr>
            <p:spPr>
              <a:xfrm>
                <a:off x="14253029" y="10286418"/>
                <a:ext cx="4157931" cy="157036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pt-BR" sz="5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5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𝑋</m:t>
                          </m:r>
                        </m:e>
                      </m:d>
                      <m:r>
                        <a:rPr kumimoji="0" lang="pt-BR" sz="5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pt-BR" sz="5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5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pt-BR" sz="5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pt-BR" sz="5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pt-BR" sz="5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pt-BR" sz="5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pt-BR" sz="54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BDA485-3C11-B953-A840-CD81EEC5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029" y="10286418"/>
                <a:ext cx="4157931" cy="1570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920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3326-8D42-8929-B596-03BC29E0A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F9803C9-728B-80DA-22F1-7D1DB2AAED2C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8E8129-30BD-5F45-7C9C-BAD91A54CBC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36</a:t>
            </a:fld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8C8826F-7875-2A31-802B-2B932F632C22}"/>
                  </a:ext>
                </a:extLst>
              </p:cNvPr>
              <p:cNvSpPr txBox="1"/>
              <p:nvPr/>
            </p:nvSpPr>
            <p:spPr>
              <a:xfrm>
                <a:off x="1240309" y="3091543"/>
                <a:ext cx="6949401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Exemplo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: Porta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𝑋</m:t>
                    </m:r>
                  </m:oMath>
                </a14:m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(“NOT</a:t>
                </a:r>
                <a:r>
                  <a:rPr kumimoji="0" lang="pt-BR" sz="36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quântica”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):</a:t>
                </a:r>
                <a:endParaRPr kumimoji="0" lang="pt-BR" sz="3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8C8826F-7875-2A31-802B-2B932F632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09" y="3091543"/>
                <a:ext cx="6949401" cy="738662"/>
              </a:xfrm>
              <a:prstGeom prst="rect">
                <a:avLst/>
              </a:prstGeom>
              <a:blipFill>
                <a:blip r:embed="rId2"/>
                <a:stretch>
                  <a:fillRect l="-2632" t="-6612" r="-1667" b="-24793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FFA2D31-677F-BCB6-6A0F-EB42AC44EA2B}"/>
                  </a:ext>
                </a:extLst>
              </p:cNvPr>
              <p:cNvSpPr txBox="1"/>
              <p:nvPr/>
            </p:nvSpPr>
            <p:spPr>
              <a:xfrm>
                <a:off x="2322286" y="4354286"/>
                <a:ext cx="509645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=0,6⋅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+0,8⋅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FFA2D31-677F-BCB6-6A0F-EB42AC44E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6" y="4354286"/>
                <a:ext cx="5096457" cy="738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82B796B-D41A-F442-13A3-6A93F0924426}"/>
                  </a:ext>
                </a:extLst>
              </p:cNvPr>
              <p:cNvSpPr txBox="1"/>
              <p:nvPr/>
            </p:nvSpPr>
            <p:spPr>
              <a:xfrm>
                <a:off x="2322286" y="6364514"/>
                <a:ext cx="5405900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=0,8⋅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+0,6⋅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82B796B-D41A-F442-13A3-6A93F0924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6" y="6364514"/>
                <a:ext cx="5405900" cy="738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7C080C4-E59E-0F35-4996-8ECE36B2A143}"/>
              </a:ext>
            </a:extLst>
          </p:cNvPr>
          <p:cNvCxnSpPr/>
          <p:nvPr/>
        </p:nvCxnSpPr>
        <p:spPr>
          <a:xfrm>
            <a:off x="9027885" y="4469340"/>
            <a:ext cx="0" cy="3120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4C33788-BDD3-5B1C-5453-39622E8B7035}"/>
                  </a:ext>
                </a:extLst>
              </p:cNvPr>
              <p:cNvSpPr txBox="1"/>
              <p:nvPr/>
            </p:nvSpPr>
            <p:spPr>
              <a:xfrm>
                <a:off x="9337328" y="6148493"/>
                <a:ext cx="4429480" cy="117070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0,6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0,8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0,8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0,6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4C33788-BDD3-5B1C-5453-39622E8B7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328" y="6148493"/>
                <a:ext cx="4429480" cy="1170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12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427E6-29BC-9A52-1650-509E61396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16C3BA4-D17E-FE28-D574-61155F04ECEF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7108EF-3BA9-D6B5-15FE-DC85E10C01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37</a:t>
            </a:fld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089824E-2C03-9E2E-2248-BEC9165F99B6}"/>
                  </a:ext>
                </a:extLst>
              </p:cNvPr>
              <p:cNvSpPr txBox="1"/>
              <p:nvPr/>
            </p:nvSpPr>
            <p:spPr>
              <a:xfrm>
                <a:off x="1240309" y="3091543"/>
                <a:ext cx="5885648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Exemplo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: Porta</a:t>
                </a:r>
                <a:r>
                  <a:rPr kumimoji="0" lang="pt-BR" sz="36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</a:t>
                </a:r>
                <a:r>
                  <a:rPr kumimoji="0" lang="pt-BR" sz="3600" i="0" u="none" strike="noStrike" cap="none" spc="0" normalizeH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Hadamard</a:t>
                </a:r>
                <a:r>
                  <a:rPr kumimoji="0" lang="pt-BR" sz="36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𝐻</m:t>
                    </m:r>
                  </m:oMath>
                </a14:m>
                <a:r>
                  <a:rPr kumimoji="0" lang="pt-BR" sz="36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)</a:t>
                </a:r>
                <a:endParaRPr kumimoji="0" lang="pt-BR" sz="3600" b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089824E-2C03-9E2E-2248-BEC9165F9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09" y="3091543"/>
                <a:ext cx="5885648" cy="738662"/>
              </a:xfrm>
              <a:prstGeom prst="rect">
                <a:avLst/>
              </a:prstGeom>
              <a:blipFill>
                <a:blip r:embed="rId2"/>
                <a:stretch>
                  <a:fillRect l="-3106" t="-6612" r="-2277" b="-24793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CF440F1-E291-1114-BA4D-F1357FA88362}"/>
                  </a:ext>
                </a:extLst>
              </p:cNvPr>
              <p:cNvSpPr txBox="1"/>
              <p:nvPr/>
            </p:nvSpPr>
            <p:spPr>
              <a:xfrm>
                <a:off x="1553029" y="4775200"/>
                <a:ext cx="3851822" cy="134831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𝐻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CF440F1-E291-1114-BA4D-F1357FA88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029" y="4775200"/>
                <a:ext cx="3851822" cy="1348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9146873-7DB0-54A1-6022-946F865E3F3D}"/>
                  </a:ext>
                </a:extLst>
              </p:cNvPr>
              <p:cNvSpPr txBox="1"/>
              <p:nvPr/>
            </p:nvSpPr>
            <p:spPr>
              <a:xfrm>
                <a:off x="1872343" y="7286171"/>
                <a:ext cx="11406006" cy="134831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=|+⟩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9146873-7DB0-54A1-6022-946F865E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43" y="7286171"/>
                <a:ext cx="11406006" cy="1348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8CBA5BC-902C-5B06-CF1E-8CE04406F4C3}"/>
                  </a:ext>
                </a:extLst>
              </p:cNvPr>
              <p:cNvSpPr txBox="1"/>
              <p:nvPr/>
            </p:nvSpPr>
            <p:spPr>
              <a:xfrm>
                <a:off x="1872343" y="9122984"/>
                <a:ext cx="11750651" cy="134831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pt-BR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−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=|−⟩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8CBA5BC-902C-5B06-CF1E-8CE04406F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43" y="9122984"/>
                <a:ext cx="11750651" cy="1348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5E67CF6C-FE75-C037-2D72-3D35959977F6}"/>
              </a:ext>
            </a:extLst>
          </p:cNvPr>
          <p:cNvSpPr/>
          <p:nvPr/>
        </p:nvSpPr>
        <p:spPr>
          <a:xfrm>
            <a:off x="13278349" y="3830205"/>
            <a:ext cx="1192394" cy="1192394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BC9456D-0D5A-0D61-6D60-8194BBD04D0F}"/>
                  </a:ext>
                </a:extLst>
              </p:cNvPr>
              <p:cNvSpPr txBox="1"/>
              <p:nvPr/>
            </p:nvSpPr>
            <p:spPr>
              <a:xfrm>
                <a:off x="13479054" y="3964738"/>
                <a:ext cx="790984" cy="92332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𝐻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BC9456D-0D5A-0D61-6D60-8194BBD04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054" y="3964738"/>
                <a:ext cx="790984" cy="9233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CB77802-7CDD-97EA-BF90-3DE8059442FA}"/>
              </a:ext>
            </a:extLst>
          </p:cNvPr>
          <p:cNvCxnSpPr>
            <a:endCxn id="10" idx="1"/>
          </p:cNvCxnSpPr>
          <p:nvPr/>
        </p:nvCxnSpPr>
        <p:spPr>
          <a:xfrm>
            <a:off x="11698514" y="4426402"/>
            <a:ext cx="1579835" cy="0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E3E1083-38E1-ED63-7846-03F456C3EAA6}"/>
              </a:ext>
            </a:extLst>
          </p:cNvPr>
          <p:cNvCxnSpPr/>
          <p:nvPr/>
        </p:nvCxnSpPr>
        <p:spPr>
          <a:xfrm>
            <a:off x="14470743" y="4389661"/>
            <a:ext cx="1579835" cy="0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9E0FA35-FFC5-593E-8BAE-BA5BA22E626D}"/>
                  </a:ext>
                </a:extLst>
              </p:cNvPr>
              <p:cNvSpPr txBox="1"/>
              <p:nvPr/>
            </p:nvSpPr>
            <p:spPr>
              <a:xfrm>
                <a:off x="10842192" y="4008937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9E0FA35-FFC5-593E-8BAE-BA5BA22E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92" y="4008937"/>
                <a:ext cx="856322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ED3C03E-0B92-D819-3179-F78F74625DBC}"/>
                  </a:ext>
                </a:extLst>
              </p:cNvPr>
              <p:cNvSpPr txBox="1"/>
              <p:nvPr/>
            </p:nvSpPr>
            <p:spPr>
              <a:xfrm>
                <a:off x="16187612" y="3674283"/>
                <a:ext cx="3243129" cy="134831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ED3C03E-0B92-D819-3179-F78F74625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7612" y="3674283"/>
                <a:ext cx="3243129" cy="13483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2C2F582-0D79-22A2-7E45-2150340D2C10}"/>
                  </a:ext>
                </a:extLst>
              </p:cNvPr>
              <p:cNvSpPr txBox="1"/>
              <p:nvPr/>
            </p:nvSpPr>
            <p:spPr>
              <a:xfrm>
                <a:off x="9851536" y="4847686"/>
                <a:ext cx="2837634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100% para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0</m:t>
                        </m:r>
                      </m:e>
                    </m:d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2C2F582-0D79-22A2-7E45-2150340D2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536" y="4847686"/>
                <a:ext cx="2837634" cy="738662"/>
              </a:xfrm>
              <a:prstGeom prst="rect">
                <a:avLst/>
              </a:prstGeom>
              <a:blipFill>
                <a:blip r:embed="rId9"/>
                <a:stretch>
                  <a:fillRect l="-6438" t="-6612" b="-24793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0350008-4A78-9548-934F-A8134097B934}"/>
                  </a:ext>
                </a:extLst>
              </p:cNvPr>
              <p:cNvSpPr txBox="1"/>
              <p:nvPr/>
            </p:nvSpPr>
            <p:spPr>
              <a:xfrm>
                <a:off x="16507667" y="5217017"/>
                <a:ext cx="2603018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50% para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0</m:t>
                        </m:r>
                      </m:e>
                    </m:d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0350008-4A78-9548-934F-A8134097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7667" y="5217017"/>
                <a:ext cx="2603018" cy="738662"/>
              </a:xfrm>
              <a:prstGeom prst="rect">
                <a:avLst/>
              </a:prstGeom>
              <a:blipFill>
                <a:blip r:embed="rId10"/>
                <a:stretch>
                  <a:fillRect l="-7260" t="-6612" b="-23967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C23928B-AEF1-B096-1D90-D1E8F330F024}"/>
                  </a:ext>
                </a:extLst>
              </p:cNvPr>
              <p:cNvSpPr txBox="1"/>
              <p:nvPr/>
            </p:nvSpPr>
            <p:spPr>
              <a:xfrm>
                <a:off x="16507667" y="5754185"/>
                <a:ext cx="2603018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50% para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1</m:t>
                        </m:r>
                      </m:e>
                    </m:d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C23928B-AEF1-B096-1D90-D1E8F330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7667" y="5754185"/>
                <a:ext cx="2603018" cy="738662"/>
              </a:xfrm>
              <a:prstGeom prst="rect">
                <a:avLst/>
              </a:prstGeom>
              <a:blipFill>
                <a:blip r:embed="rId11"/>
                <a:stretch>
                  <a:fillRect l="-7260" t="-6612" b="-23967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429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 animBg="1"/>
      <p:bldP spid="11" grpId="0"/>
      <p:bldP spid="16" grpId="0"/>
      <p:bldP spid="17" grpId="0"/>
      <p:bldP spid="18" grpId="0"/>
      <p:bldP spid="19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1F72D-1133-6D82-1144-8904C9EEE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0DB204-CE8C-5FDB-050C-2D988447B790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8A61CE-1E61-2600-0BB5-8F27D6DDCC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38</a:t>
            </a:fld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E4A7B67-5E6B-27A4-B9F4-C678A855B31B}"/>
                  </a:ext>
                </a:extLst>
              </p:cNvPr>
              <p:cNvSpPr txBox="1"/>
              <p:nvPr/>
            </p:nvSpPr>
            <p:spPr>
              <a:xfrm>
                <a:off x="1240309" y="3091543"/>
                <a:ext cx="10317951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Exemplo</a:t>
                </a:r>
                <a:r>
                  <a:rPr kumimoji="0" lang="pt-BR" sz="36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: Porta</a:t>
                </a:r>
                <a:r>
                  <a:rPr kumimoji="0" lang="pt-BR" sz="36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</a:t>
                </a:r>
                <a:r>
                  <a:rPr kumimoji="0" lang="pt-BR" sz="3600" i="0" u="none" strike="noStrike" cap="none" spc="0" normalizeH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Hadamard</a:t>
                </a:r>
                <a:r>
                  <a:rPr kumimoji="0" lang="pt-BR" sz="36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𝐻</m:t>
                    </m:r>
                  </m:oMath>
                </a14:m>
                <a:r>
                  <a:rPr kumimoji="0" lang="pt-BR" sz="36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) (em mais de um </a:t>
                </a:r>
                <a:r>
                  <a:rPr kumimoji="0" lang="pt-BR" sz="3600" i="0" u="none" strike="noStrike" cap="none" spc="0" normalizeH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lang="pt-BR" dirty="0"/>
                  <a:t>)</a:t>
                </a:r>
                <a:endParaRPr kumimoji="0" lang="pt-BR" sz="3600" b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E4A7B67-5E6B-27A4-B9F4-C678A855B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09" y="3091543"/>
                <a:ext cx="10317951" cy="738662"/>
              </a:xfrm>
              <a:prstGeom prst="rect">
                <a:avLst/>
              </a:prstGeom>
              <a:blipFill>
                <a:blip r:embed="rId2"/>
                <a:stretch>
                  <a:fillRect l="-1772" t="-6612" b="-24793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06281ACE-A5F2-FD01-2808-F69F96F62728}"/>
              </a:ext>
            </a:extLst>
          </p:cNvPr>
          <p:cNvSpPr/>
          <p:nvPr/>
        </p:nvSpPr>
        <p:spPr>
          <a:xfrm>
            <a:off x="3844064" y="5789634"/>
            <a:ext cx="1192394" cy="1192394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24CD58D-5901-2C24-3CA4-42C6514EFC25}"/>
                  </a:ext>
                </a:extLst>
              </p:cNvPr>
              <p:cNvSpPr txBox="1"/>
              <p:nvPr/>
            </p:nvSpPr>
            <p:spPr>
              <a:xfrm>
                <a:off x="4044769" y="5924167"/>
                <a:ext cx="790984" cy="92332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𝐻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24CD58D-5901-2C24-3CA4-42C6514EF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769" y="5924167"/>
                <a:ext cx="790984" cy="923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008F127-2D1A-19F8-C373-22F5A96414C0}"/>
              </a:ext>
            </a:extLst>
          </p:cNvPr>
          <p:cNvCxnSpPr>
            <a:endCxn id="10" idx="1"/>
          </p:cNvCxnSpPr>
          <p:nvPr/>
        </p:nvCxnSpPr>
        <p:spPr>
          <a:xfrm>
            <a:off x="2264229" y="6385831"/>
            <a:ext cx="1579835" cy="0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F603626-CE5F-C7EC-5F9B-685A0BBF3A6D}"/>
              </a:ext>
            </a:extLst>
          </p:cNvPr>
          <p:cNvCxnSpPr/>
          <p:nvPr/>
        </p:nvCxnSpPr>
        <p:spPr>
          <a:xfrm>
            <a:off x="5036458" y="6349090"/>
            <a:ext cx="1579835" cy="0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84B5996-BA81-C3EF-3929-71BBCE6A4C41}"/>
                  </a:ext>
                </a:extLst>
              </p:cNvPr>
              <p:cNvSpPr txBox="1"/>
              <p:nvPr/>
            </p:nvSpPr>
            <p:spPr>
              <a:xfrm>
                <a:off x="1407907" y="5968366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84B5996-BA81-C3EF-3929-71BBCE6A4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07" y="5968366"/>
                <a:ext cx="856322" cy="738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50D423-5464-A3BB-FD1F-C56BDE0BB0F5}"/>
                  </a:ext>
                </a:extLst>
              </p:cNvPr>
              <p:cNvSpPr txBox="1"/>
              <p:nvPr/>
            </p:nvSpPr>
            <p:spPr>
              <a:xfrm>
                <a:off x="6753327" y="5633712"/>
                <a:ext cx="3243129" cy="134831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50D423-5464-A3BB-FD1F-C56BDE0BB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327" y="5633712"/>
                <a:ext cx="3243129" cy="1348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6C659C0F-1E09-1309-C06C-88CA465AF1C3}"/>
              </a:ext>
            </a:extLst>
          </p:cNvPr>
          <p:cNvSpPr/>
          <p:nvPr/>
        </p:nvSpPr>
        <p:spPr>
          <a:xfrm>
            <a:off x="3844064" y="7280415"/>
            <a:ext cx="1192394" cy="1192394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C5D9A29-51CC-9752-F6D4-D5897D894A3B}"/>
                  </a:ext>
                </a:extLst>
              </p:cNvPr>
              <p:cNvSpPr txBox="1"/>
              <p:nvPr/>
            </p:nvSpPr>
            <p:spPr>
              <a:xfrm>
                <a:off x="4044769" y="7414948"/>
                <a:ext cx="790984" cy="92332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𝐻</m:t>
                      </m:r>
                    </m:oMath>
                  </m:oMathPara>
                </a14:m>
                <a:endParaRPr kumimoji="0" lang="pt-BR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C5D9A29-51CC-9752-F6D4-D5897D89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769" y="7414948"/>
                <a:ext cx="790984" cy="9233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45CD39A-AE43-21A5-362B-5061AA2A394F}"/>
              </a:ext>
            </a:extLst>
          </p:cNvPr>
          <p:cNvCxnSpPr>
            <a:endCxn id="6" idx="1"/>
          </p:cNvCxnSpPr>
          <p:nvPr/>
        </p:nvCxnSpPr>
        <p:spPr>
          <a:xfrm>
            <a:off x="2264229" y="7876612"/>
            <a:ext cx="1579835" cy="0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E7721D6-8B12-37FE-FCD1-D9BDDA7F8153}"/>
              </a:ext>
            </a:extLst>
          </p:cNvPr>
          <p:cNvCxnSpPr/>
          <p:nvPr/>
        </p:nvCxnSpPr>
        <p:spPr>
          <a:xfrm>
            <a:off x="5036458" y="7839871"/>
            <a:ext cx="1579835" cy="0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F3E74BD-7E56-3876-B886-ECEAEBC2C8E8}"/>
                  </a:ext>
                </a:extLst>
              </p:cNvPr>
              <p:cNvSpPr txBox="1"/>
              <p:nvPr/>
            </p:nvSpPr>
            <p:spPr>
              <a:xfrm>
                <a:off x="1407907" y="7459147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F3E74BD-7E56-3876-B886-ECEAEBC2C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07" y="7459147"/>
                <a:ext cx="856322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57DDA69-B561-6012-6220-4EBCA81E5E2D}"/>
                  </a:ext>
                </a:extLst>
              </p:cNvPr>
              <p:cNvSpPr txBox="1"/>
              <p:nvPr/>
            </p:nvSpPr>
            <p:spPr>
              <a:xfrm>
                <a:off x="6753327" y="7124493"/>
                <a:ext cx="3243129" cy="134831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57DDA69-B561-6012-6220-4EBCA81E5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327" y="7124493"/>
                <a:ext cx="3243129" cy="13483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have Direita 22">
            <a:extLst>
              <a:ext uri="{FF2B5EF4-FFF2-40B4-BE49-F238E27FC236}">
                <a16:creationId xmlns:a16="http://schemas.microsoft.com/office/drawing/2014/main" id="{FFF06CFF-F6C9-53E4-2122-37AC52B73C90}"/>
              </a:ext>
            </a:extLst>
          </p:cNvPr>
          <p:cNvSpPr/>
          <p:nvPr/>
        </p:nvSpPr>
        <p:spPr>
          <a:xfrm>
            <a:off x="9996456" y="5633712"/>
            <a:ext cx="468344" cy="2944231"/>
          </a:xfrm>
          <a:prstGeom prst="rightBrace">
            <a:avLst>
              <a:gd name="adj1" fmla="val 8333"/>
              <a:gd name="adj2" fmla="val 51972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4888582-858A-50F6-E95A-715BC3741C93}"/>
                  </a:ext>
                </a:extLst>
              </p:cNvPr>
              <p:cNvSpPr txBox="1"/>
              <p:nvPr/>
            </p:nvSpPr>
            <p:spPr>
              <a:xfrm>
                <a:off x="10642569" y="6494923"/>
                <a:ext cx="6553266" cy="122180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4888582-858A-50F6-E95A-715BC3741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569" y="6494923"/>
                <a:ext cx="6553266" cy="12218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D01C661-52EA-DA9E-478F-528BA0C9EADE}"/>
                  </a:ext>
                </a:extLst>
              </p:cNvPr>
              <p:cNvSpPr txBox="1"/>
              <p:nvPr/>
            </p:nvSpPr>
            <p:spPr>
              <a:xfrm>
                <a:off x="12627429" y="7980793"/>
                <a:ext cx="2962091" cy="240065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</a:rPr>
                  <a:t>25% para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25% para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25% para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25% para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D01C661-52EA-DA9E-478F-528BA0C9E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29" y="7980793"/>
                <a:ext cx="2962091" cy="2400655"/>
              </a:xfrm>
              <a:prstGeom prst="rect">
                <a:avLst/>
              </a:prstGeom>
              <a:blipFill>
                <a:blip r:embed="rId10"/>
                <a:stretch>
                  <a:fillRect l="-6173" t="-2030" b="-6853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910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3" grpId="0" animBg="1"/>
      <p:bldP spid="24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B74B9-AB1B-6942-546B-E23388FB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D3B84E-5E72-A9C4-4139-786F116C5F95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9E9C00-78A1-35D0-737A-C8886AD20C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39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D23C09-CB79-74E5-BD7F-5FEA68E39F3E}"/>
              </a:ext>
            </a:extLst>
          </p:cNvPr>
          <p:cNvSpPr txBox="1"/>
          <p:nvPr/>
        </p:nvSpPr>
        <p:spPr>
          <a:xfrm>
            <a:off x="1240309" y="3091543"/>
            <a:ext cx="7609773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Porta</a:t>
            </a:r>
            <a:r>
              <a:rPr kumimoji="0" lang="pt-BR" sz="36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CNOT (NOT controlada)</a:t>
            </a:r>
            <a:endParaRPr kumimoji="0" lang="pt-BR" sz="36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E28AB18-F10F-3A7E-231A-01D220BBFAC0}"/>
                  </a:ext>
                </a:extLst>
              </p:cNvPr>
              <p:cNvSpPr txBox="1"/>
              <p:nvPr/>
            </p:nvSpPr>
            <p:spPr>
              <a:xfrm>
                <a:off x="2612571" y="4064000"/>
                <a:ext cx="1383692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Opera em 2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qubits</a:t>
                </a:r>
                <a:r>
                  <a:rPr lang="pt-BR" dirty="0"/>
                  <a:t>. Se o </a:t>
                </a:r>
                <a:r>
                  <a:rPr lang="pt-BR" i="1" dirty="0" err="1"/>
                  <a:t>qubit</a:t>
                </a:r>
                <a:r>
                  <a:rPr lang="pt-BR" dirty="0"/>
                  <a:t> de controle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, aplica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𝑋</m:t>
                    </m:r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no outro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.</a:t>
                </a:r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E28AB18-F10F-3A7E-231A-01D220BB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1" y="4064000"/>
                <a:ext cx="13836927" cy="738662"/>
              </a:xfrm>
              <a:prstGeom prst="rect">
                <a:avLst/>
              </a:prstGeom>
              <a:blipFill>
                <a:blip r:embed="rId2"/>
                <a:stretch>
                  <a:fillRect l="-1366" t="-6612" r="-1278" b="-23967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81C6443-015B-2591-FDCC-02641C57279C}"/>
              </a:ext>
            </a:extLst>
          </p:cNvPr>
          <p:cNvCxnSpPr/>
          <p:nvPr/>
        </p:nvCxnSpPr>
        <p:spPr>
          <a:xfrm>
            <a:off x="3280229" y="6023429"/>
            <a:ext cx="72861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5EEC5EB-66FD-C2A5-FD94-920CF4557E91}"/>
              </a:ext>
            </a:extLst>
          </p:cNvPr>
          <p:cNvCxnSpPr>
            <a:cxnSpLocks/>
          </p:cNvCxnSpPr>
          <p:nvPr/>
        </p:nvCxnSpPr>
        <p:spPr>
          <a:xfrm>
            <a:off x="3280229" y="7594007"/>
            <a:ext cx="34689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AC005B3-790C-4764-DCE0-406B8A8E44DB}"/>
                  </a:ext>
                </a:extLst>
              </p:cNvPr>
              <p:cNvSpPr txBox="1"/>
              <p:nvPr/>
            </p:nvSpPr>
            <p:spPr>
              <a:xfrm>
                <a:off x="6386285" y="6858000"/>
                <a:ext cx="1438212" cy="141577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⊕</m:t>
                      </m:r>
                    </m:oMath>
                  </m:oMathPara>
                </a14:m>
                <a:endParaRPr kumimoji="0" lang="pt-B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AC005B3-790C-4764-DCE0-406B8A8E4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5" y="6858000"/>
                <a:ext cx="1438212" cy="1415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1F54CEE-6825-4A1E-EA90-868B04EB0411}"/>
              </a:ext>
            </a:extLst>
          </p:cNvPr>
          <p:cNvCxnSpPr>
            <a:cxnSpLocks/>
          </p:cNvCxnSpPr>
          <p:nvPr/>
        </p:nvCxnSpPr>
        <p:spPr>
          <a:xfrm flipV="1">
            <a:off x="7489175" y="7594007"/>
            <a:ext cx="2982685" cy="14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5EDC528E-CA1D-DB6F-6C1A-A1D19BB30E4C}"/>
              </a:ext>
            </a:extLst>
          </p:cNvPr>
          <p:cNvSpPr/>
          <p:nvPr/>
        </p:nvSpPr>
        <p:spPr>
          <a:xfrm>
            <a:off x="6974763" y="5910159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648F80A-BBE9-A4B9-AF69-D7F42EE394F5}"/>
              </a:ext>
            </a:extLst>
          </p:cNvPr>
          <p:cNvCxnSpPr>
            <a:stCxn id="28" idx="4"/>
          </p:cNvCxnSpPr>
          <p:nvPr/>
        </p:nvCxnSpPr>
        <p:spPr>
          <a:xfrm flipH="1">
            <a:off x="7105391" y="6171416"/>
            <a:ext cx="1" cy="1085727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DC00768-DAC7-674A-4B7E-986B2F066286}"/>
                  </a:ext>
                </a:extLst>
              </p:cNvPr>
              <p:cNvSpPr txBox="1"/>
              <p:nvPr/>
            </p:nvSpPr>
            <p:spPr>
              <a:xfrm>
                <a:off x="13817602" y="5601443"/>
                <a:ext cx="5897318" cy="22256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𝐶𝑁𝑂𝑇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DC00768-DAC7-674A-4B7E-986B2F066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602" y="5601443"/>
                <a:ext cx="5897318" cy="2225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FA43946-FD36-1698-409B-088588B85FDC}"/>
                  </a:ext>
                </a:extLst>
              </p:cNvPr>
              <p:cNvSpPr txBox="1"/>
              <p:nvPr/>
            </p:nvSpPr>
            <p:spPr>
              <a:xfrm>
                <a:off x="2264229" y="5601443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FA43946-FD36-1698-409B-088588B8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229" y="5601443"/>
                <a:ext cx="860683" cy="738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FC87F6A-A96B-DB7F-A5C0-A26937DCEDFC}"/>
                  </a:ext>
                </a:extLst>
              </p:cNvPr>
              <p:cNvSpPr txBox="1"/>
              <p:nvPr/>
            </p:nvSpPr>
            <p:spPr>
              <a:xfrm>
                <a:off x="2264229" y="7224676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FC87F6A-A96B-DB7F-A5C0-A26937DCE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229" y="7224676"/>
                <a:ext cx="860683" cy="73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C237C4B8-179C-CCD1-DF47-079C4BE15FD3}"/>
                  </a:ext>
                </a:extLst>
              </p:cNvPr>
              <p:cNvSpPr txBox="1"/>
              <p:nvPr/>
            </p:nvSpPr>
            <p:spPr>
              <a:xfrm>
                <a:off x="10655529" y="5601443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C237C4B8-179C-CCD1-DF47-079C4BE15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529" y="5601443"/>
                <a:ext cx="860683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6030661A-053E-DF0C-0B2E-6C1A3FC1DBC3}"/>
                  </a:ext>
                </a:extLst>
              </p:cNvPr>
              <p:cNvSpPr txBox="1"/>
              <p:nvPr/>
            </p:nvSpPr>
            <p:spPr>
              <a:xfrm>
                <a:off x="10659870" y="7196554"/>
                <a:ext cx="1791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⊕</m:t>
                          </m:r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6030661A-053E-DF0C-0B2E-6C1A3FC1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870" y="7196554"/>
                <a:ext cx="1791322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000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 animBg="1"/>
      <p:bldP spid="31" grpId="0"/>
      <p:bldP spid="32" grpId="0"/>
      <p:bldP spid="33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F1277-A619-3646-66DE-8408B5CB7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C0D3CD7-5399-49CA-EDD9-DA3E062748B3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B3D3C1C-152F-C5E4-CB9C-C5D80EFFBC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4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5AD250-20B9-8810-67D7-22A63480D32B}"/>
              </a:ext>
            </a:extLst>
          </p:cNvPr>
          <p:cNvSpPr txBox="1"/>
          <p:nvPr/>
        </p:nvSpPr>
        <p:spPr>
          <a:xfrm>
            <a:off x="3211016" y="6150115"/>
            <a:ext cx="17961966" cy="141577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Informação clássica X Informação quântica</a:t>
            </a:r>
          </a:p>
        </p:txBody>
      </p:sp>
    </p:spTree>
    <p:extLst>
      <p:ext uri="{BB962C8B-B14F-4D97-AF65-F5344CB8AC3E}">
        <p14:creationId xmlns:p14="http://schemas.microsoft.com/office/powerpoint/2010/main" val="263666556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F7985-B6F5-208B-2E38-71C177B94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63D5DC-FF94-0189-F928-84EBEAF30793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3BB4AF9-5C6C-DDCF-69D6-91922D13A6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40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B6D24F-7657-E856-4B5C-31263DF6994C}"/>
              </a:ext>
            </a:extLst>
          </p:cNvPr>
          <p:cNvSpPr txBox="1"/>
          <p:nvPr/>
        </p:nvSpPr>
        <p:spPr>
          <a:xfrm>
            <a:off x="1240309" y="3091543"/>
            <a:ext cx="7609773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Porta</a:t>
            </a:r>
            <a:r>
              <a:rPr kumimoji="0" lang="pt-BR" sz="36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CNOT (NOT controlada)</a:t>
            </a:r>
            <a:endParaRPr kumimoji="0" lang="pt-BR" sz="36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95466FB-7F1D-3B57-F3D8-34C4B49FEBD1}"/>
                  </a:ext>
                </a:extLst>
              </p:cNvPr>
              <p:cNvSpPr txBox="1"/>
              <p:nvPr/>
            </p:nvSpPr>
            <p:spPr>
              <a:xfrm>
                <a:off x="2612571" y="4064000"/>
                <a:ext cx="1383692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Opera em 2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qubits</a:t>
                </a:r>
                <a:r>
                  <a:rPr lang="pt-BR" dirty="0"/>
                  <a:t>. Se o </a:t>
                </a:r>
                <a:r>
                  <a:rPr lang="pt-BR" i="1" dirty="0" err="1"/>
                  <a:t>qubit</a:t>
                </a:r>
                <a:r>
                  <a:rPr lang="pt-BR" dirty="0"/>
                  <a:t> de controle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, aplica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𝑋</m:t>
                    </m:r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no outro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.</a:t>
                </a:r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95466FB-7F1D-3B57-F3D8-34C4B49F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1" y="4064000"/>
                <a:ext cx="13836927" cy="738662"/>
              </a:xfrm>
              <a:prstGeom prst="rect">
                <a:avLst/>
              </a:prstGeom>
              <a:blipFill>
                <a:blip r:embed="rId2"/>
                <a:stretch>
                  <a:fillRect l="-1366" t="-6612" r="-1278" b="-23967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6147361-68E0-8528-D895-775EB0D3601D}"/>
              </a:ext>
            </a:extLst>
          </p:cNvPr>
          <p:cNvCxnSpPr/>
          <p:nvPr/>
        </p:nvCxnSpPr>
        <p:spPr>
          <a:xfrm>
            <a:off x="3280229" y="6023429"/>
            <a:ext cx="72861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8F50CFA-B395-1FD3-D465-5F5A5387FD88}"/>
              </a:ext>
            </a:extLst>
          </p:cNvPr>
          <p:cNvCxnSpPr>
            <a:cxnSpLocks/>
          </p:cNvCxnSpPr>
          <p:nvPr/>
        </p:nvCxnSpPr>
        <p:spPr>
          <a:xfrm>
            <a:off x="3280229" y="7594007"/>
            <a:ext cx="34689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4AD8844-C52B-0927-3C73-0015E1883718}"/>
                  </a:ext>
                </a:extLst>
              </p:cNvPr>
              <p:cNvSpPr txBox="1"/>
              <p:nvPr/>
            </p:nvSpPr>
            <p:spPr>
              <a:xfrm>
                <a:off x="6386285" y="6858000"/>
                <a:ext cx="1438212" cy="141577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⊕</m:t>
                      </m:r>
                    </m:oMath>
                  </m:oMathPara>
                </a14:m>
                <a:endParaRPr kumimoji="0" lang="pt-B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4AD8844-C52B-0927-3C73-0015E188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5" y="6858000"/>
                <a:ext cx="1438212" cy="1415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64A217-3EF3-605D-3B83-53F825982FB0}"/>
              </a:ext>
            </a:extLst>
          </p:cNvPr>
          <p:cNvCxnSpPr>
            <a:cxnSpLocks/>
          </p:cNvCxnSpPr>
          <p:nvPr/>
        </p:nvCxnSpPr>
        <p:spPr>
          <a:xfrm flipV="1">
            <a:off x="7489175" y="7594007"/>
            <a:ext cx="2982685" cy="14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F6C6C623-C76B-A1AD-6D44-BDE02CA4841E}"/>
              </a:ext>
            </a:extLst>
          </p:cNvPr>
          <p:cNvSpPr/>
          <p:nvPr/>
        </p:nvSpPr>
        <p:spPr>
          <a:xfrm>
            <a:off x="6974763" y="5910159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1A1082A-FC4C-A730-A387-D0396AFCFA28}"/>
              </a:ext>
            </a:extLst>
          </p:cNvPr>
          <p:cNvCxnSpPr>
            <a:stCxn id="28" idx="4"/>
          </p:cNvCxnSpPr>
          <p:nvPr/>
        </p:nvCxnSpPr>
        <p:spPr>
          <a:xfrm flipH="1">
            <a:off x="7105391" y="6171416"/>
            <a:ext cx="1" cy="1085727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5A4E479-BC03-1923-BA1C-B81CC4873A59}"/>
                  </a:ext>
                </a:extLst>
              </p:cNvPr>
              <p:cNvSpPr txBox="1"/>
              <p:nvPr/>
            </p:nvSpPr>
            <p:spPr>
              <a:xfrm>
                <a:off x="13817602" y="5601443"/>
                <a:ext cx="5897318" cy="22256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𝐶𝑁𝑂𝑇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5A4E479-BC03-1923-BA1C-B81CC487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602" y="5601443"/>
                <a:ext cx="5897318" cy="2225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7E5EB88-8CAD-6D3C-DD6A-BDC75BA6E303}"/>
                  </a:ext>
                </a:extLst>
              </p:cNvPr>
              <p:cNvSpPr txBox="1"/>
              <p:nvPr/>
            </p:nvSpPr>
            <p:spPr>
              <a:xfrm>
                <a:off x="2358593" y="5654098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7E5EB88-8CAD-6D3C-DD6A-BDC75BA6E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593" y="5654098"/>
                <a:ext cx="856322" cy="738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615FF40-8EDE-06C1-80E8-7F036D7F2CDB}"/>
                  </a:ext>
                </a:extLst>
              </p:cNvPr>
              <p:cNvSpPr txBox="1"/>
              <p:nvPr/>
            </p:nvSpPr>
            <p:spPr>
              <a:xfrm>
                <a:off x="2358593" y="7196554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615FF40-8EDE-06C1-80E8-7F036D7F2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593" y="7196554"/>
                <a:ext cx="856322" cy="73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D0A7D96-8199-3E2A-1CBF-3A6BBD492756}"/>
                  </a:ext>
                </a:extLst>
              </p:cNvPr>
              <p:cNvSpPr txBox="1"/>
              <p:nvPr/>
            </p:nvSpPr>
            <p:spPr>
              <a:xfrm>
                <a:off x="10687127" y="5654098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D0A7D96-8199-3E2A-1CBF-3A6BBD49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27" y="5654098"/>
                <a:ext cx="856322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F5664B7-949D-E5FA-4894-FC1D9BE22DFD}"/>
                  </a:ext>
                </a:extLst>
              </p:cNvPr>
              <p:cNvSpPr txBox="1"/>
              <p:nvPr/>
            </p:nvSpPr>
            <p:spPr>
              <a:xfrm>
                <a:off x="10687127" y="7196554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F5664B7-949D-E5FA-4894-FC1D9BE22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27" y="7196554"/>
                <a:ext cx="856322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03ABE21-928E-D0B2-1423-E994FAF5DF44}"/>
                  </a:ext>
                </a:extLst>
              </p:cNvPr>
              <p:cNvSpPr txBox="1"/>
              <p:nvPr/>
            </p:nvSpPr>
            <p:spPr>
              <a:xfrm>
                <a:off x="3019932" y="8708233"/>
                <a:ext cx="758502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1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03ABE21-928E-D0B2-1423-E994FAF5D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32" y="8708233"/>
                <a:ext cx="7585023" cy="738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8565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4AED3-B783-9835-90D7-98C7CD7ED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20CA3D-FCC1-DCBB-DEF5-9A2D7D819F2A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FDCBE6D-5287-8384-B5D9-2614E6238A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41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2F1A9B8-50A3-114F-4877-812C56D3916B}"/>
              </a:ext>
            </a:extLst>
          </p:cNvPr>
          <p:cNvSpPr txBox="1"/>
          <p:nvPr/>
        </p:nvSpPr>
        <p:spPr>
          <a:xfrm>
            <a:off x="1240309" y="3091543"/>
            <a:ext cx="7609773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Porta</a:t>
            </a:r>
            <a:r>
              <a:rPr kumimoji="0" lang="pt-BR" sz="36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CNOT (NOT controlada)</a:t>
            </a:r>
            <a:endParaRPr kumimoji="0" lang="pt-BR" sz="36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5A1E7A1-1983-7BA4-4F7B-A1F3BE3CDADB}"/>
                  </a:ext>
                </a:extLst>
              </p:cNvPr>
              <p:cNvSpPr txBox="1"/>
              <p:nvPr/>
            </p:nvSpPr>
            <p:spPr>
              <a:xfrm>
                <a:off x="2612571" y="4064000"/>
                <a:ext cx="1383692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Opera em 2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qubits</a:t>
                </a:r>
                <a:r>
                  <a:rPr lang="pt-BR" dirty="0"/>
                  <a:t>. Se o </a:t>
                </a:r>
                <a:r>
                  <a:rPr lang="pt-BR" i="1" dirty="0" err="1"/>
                  <a:t>qubit</a:t>
                </a:r>
                <a:r>
                  <a:rPr lang="pt-BR" dirty="0"/>
                  <a:t> de controle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, aplica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𝑋</m:t>
                    </m:r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no outro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.</a:t>
                </a:r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5A1E7A1-1983-7BA4-4F7B-A1F3BE3CD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1" y="4064000"/>
                <a:ext cx="13836927" cy="738662"/>
              </a:xfrm>
              <a:prstGeom prst="rect">
                <a:avLst/>
              </a:prstGeom>
              <a:blipFill>
                <a:blip r:embed="rId2"/>
                <a:stretch>
                  <a:fillRect l="-1366" t="-6612" r="-1278" b="-23967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9B91036-5671-D0F7-51C4-728834FDC88D}"/>
              </a:ext>
            </a:extLst>
          </p:cNvPr>
          <p:cNvCxnSpPr/>
          <p:nvPr/>
        </p:nvCxnSpPr>
        <p:spPr>
          <a:xfrm>
            <a:off x="3280229" y="6023429"/>
            <a:ext cx="72861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8D4370D-52A4-BA30-CCB7-D31EC90A6039}"/>
              </a:ext>
            </a:extLst>
          </p:cNvPr>
          <p:cNvCxnSpPr>
            <a:cxnSpLocks/>
          </p:cNvCxnSpPr>
          <p:nvPr/>
        </p:nvCxnSpPr>
        <p:spPr>
          <a:xfrm>
            <a:off x="3280229" y="7594007"/>
            <a:ext cx="34689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4CB4386-846E-10A2-7D4C-7A08FED407D0}"/>
                  </a:ext>
                </a:extLst>
              </p:cNvPr>
              <p:cNvSpPr txBox="1"/>
              <p:nvPr/>
            </p:nvSpPr>
            <p:spPr>
              <a:xfrm>
                <a:off x="6386285" y="6858000"/>
                <a:ext cx="1438212" cy="141577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⊕</m:t>
                      </m:r>
                    </m:oMath>
                  </m:oMathPara>
                </a14:m>
                <a:endParaRPr kumimoji="0" lang="pt-B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4CB4386-846E-10A2-7D4C-7A08FED40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5" y="6858000"/>
                <a:ext cx="1438212" cy="1415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FCABD6-2FCD-4E36-0EDC-EFEA0D07CD61}"/>
              </a:ext>
            </a:extLst>
          </p:cNvPr>
          <p:cNvCxnSpPr>
            <a:cxnSpLocks/>
          </p:cNvCxnSpPr>
          <p:nvPr/>
        </p:nvCxnSpPr>
        <p:spPr>
          <a:xfrm flipV="1">
            <a:off x="7489175" y="7594007"/>
            <a:ext cx="2982685" cy="14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E635E62C-C3E8-A3FD-DD9A-E56E8C32E8E1}"/>
              </a:ext>
            </a:extLst>
          </p:cNvPr>
          <p:cNvSpPr/>
          <p:nvPr/>
        </p:nvSpPr>
        <p:spPr>
          <a:xfrm>
            <a:off x="6974763" y="5910159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4745323-FDD0-B30C-CBBE-8580F3407C35}"/>
              </a:ext>
            </a:extLst>
          </p:cNvPr>
          <p:cNvCxnSpPr>
            <a:stCxn id="28" idx="4"/>
          </p:cNvCxnSpPr>
          <p:nvPr/>
        </p:nvCxnSpPr>
        <p:spPr>
          <a:xfrm flipH="1">
            <a:off x="7105391" y="6171416"/>
            <a:ext cx="1" cy="1085727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EE0DD8C5-3E9F-494D-F9F9-F55FE1D2365F}"/>
                  </a:ext>
                </a:extLst>
              </p:cNvPr>
              <p:cNvSpPr txBox="1"/>
              <p:nvPr/>
            </p:nvSpPr>
            <p:spPr>
              <a:xfrm>
                <a:off x="13817602" y="5601443"/>
                <a:ext cx="5557480" cy="22256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𝐶𝑁𝑂𝑇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EE0DD8C5-3E9F-494D-F9F9-F55FE1D23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602" y="5601443"/>
                <a:ext cx="5557480" cy="2225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7C4B2DA-96D4-4278-C61F-F7E113194F68}"/>
                  </a:ext>
                </a:extLst>
              </p:cNvPr>
              <p:cNvSpPr txBox="1"/>
              <p:nvPr/>
            </p:nvSpPr>
            <p:spPr>
              <a:xfrm>
                <a:off x="2358593" y="5654098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7C4B2DA-96D4-4278-C61F-F7E113194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593" y="5654098"/>
                <a:ext cx="856322" cy="738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4ADB441-EB63-F989-11F5-762A52BB482E}"/>
                  </a:ext>
                </a:extLst>
              </p:cNvPr>
              <p:cNvSpPr txBox="1"/>
              <p:nvPr/>
            </p:nvSpPr>
            <p:spPr>
              <a:xfrm>
                <a:off x="2358593" y="7196554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4ADB441-EB63-F989-11F5-762A52BB4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593" y="7196554"/>
                <a:ext cx="856322" cy="73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426E3F6-5C21-7111-E5AD-6232ADC9A3EA}"/>
                  </a:ext>
                </a:extLst>
              </p:cNvPr>
              <p:cNvSpPr txBox="1"/>
              <p:nvPr/>
            </p:nvSpPr>
            <p:spPr>
              <a:xfrm>
                <a:off x="10687127" y="5654098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426E3F6-5C21-7111-E5AD-6232ADC9A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27" y="5654098"/>
                <a:ext cx="856322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30F27EA-88ED-7904-44C0-1F0F56E00696}"/>
                  </a:ext>
                </a:extLst>
              </p:cNvPr>
              <p:cNvSpPr txBox="1"/>
              <p:nvPr/>
            </p:nvSpPr>
            <p:spPr>
              <a:xfrm>
                <a:off x="10687127" y="7196554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30F27EA-88ED-7904-44C0-1F0F56E00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27" y="7196554"/>
                <a:ext cx="856322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1A1BB47-037E-D567-B801-22918AE97760}"/>
                  </a:ext>
                </a:extLst>
              </p:cNvPr>
              <p:cNvSpPr txBox="1"/>
              <p:nvPr/>
            </p:nvSpPr>
            <p:spPr>
              <a:xfrm>
                <a:off x="3019932" y="8708233"/>
                <a:ext cx="758502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1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1A1BB47-037E-D567-B801-22918AE97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32" y="8708233"/>
                <a:ext cx="7585023" cy="738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8363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02F6C-4500-12AE-AF26-DE7D9BFD8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28E26B-FCB4-E787-0ED7-13891470366F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C6A7F5B-D6F3-0453-F98B-5B34FBB293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42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CAA7D5-B7AB-1B7E-3CE2-73FE41CB82E4}"/>
              </a:ext>
            </a:extLst>
          </p:cNvPr>
          <p:cNvSpPr txBox="1"/>
          <p:nvPr/>
        </p:nvSpPr>
        <p:spPr>
          <a:xfrm>
            <a:off x="1240309" y="3091543"/>
            <a:ext cx="7609773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Porta</a:t>
            </a:r>
            <a:r>
              <a:rPr kumimoji="0" lang="pt-BR" sz="36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CNOT (NOT controlada)</a:t>
            </a:r>
            <a:endParaRPr kumimoji="0" lang="pt-BR" sz="36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20A0454-C157-9F04-C86C-0F29B54E9DDC}"/>
                  </a:ext>
                </a:extLst>
              </p:cNvPr>
              <p:cNvSpPr txBox="1"/>
              <p:nvPr/>
            </p:nvSpPr>
            <p:spPr>
              <a:xfrm>
                <a:off x="2612571" y="4064000"/>
                <a:ext cx="1383692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Opera em 2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qubits</a:t>
                </a:r>
                <a:r>
                  <a:rPr lang="pt-BR" dirty="0"/>
                  <a:t>. Se o </a:t>
                </a:r>
                <a:r>
                  <a:rPr lang="pt-BR" i="1" dirty="0" err="1"/>
                  <a:t>qubit</a:t>
                </a:r>
                <a:r>
                  <a:rPr lang="pt-BR" dirty="0"/>
                  <a:t> de controle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, aplica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𝑋</m:t>
                    </m:r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no outro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.</a:t>
                </a:r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20A0454-C157-9F04-C86C-0F29B54E9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1" y="4064000"/>
                <a:ext cx="13836927" cy="738662"/>
              </a:xfrm>
              <a:prstGeom prst="rect">
                <a:avLst/>
              </a:prstGeom>
              <a:blipFill>
                <a:blip r:embed="rId2"/>
                <a:stretch>
                  <a:fillRect l="-1366" t="-6612" r="-1278" b="-23967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5E1C196-8D17-77EB-C50B-240410D0BA7A}"/>
              </a:ext>
            </a:extLst>
          </p:cNvPr>
          <p:cNvCxnSpPr/>
          <p:nvPr/>
        </p:nvCxnSpPr>
        <p:spPr>
          <a:xfrm>
            <a:off x="3280229" y="6023429"/>
            <a:ext cx="72861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61602FE-6FC2-4422-47C7-37A4F119822A}"/>
              </a:ext>
            </a:extLst>
          </p:cNvPr>
          <p:cNvCxnSpPr>
            <a:cxnSpLocks/>
          </p:cNvCxnSpPr>
          <p:nvPr/>
        </p:nvCxnSpPr>
        <p:spPr>
          <a:xfrm>
            <a:off x="3280229" y="7594007"/>
            <a:ext cx="34689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8545ADF-385A-339A-37AD-EA93E25B58BD}"/>
                  </a:ext>
                </a:extLst>
              </p:cNvPr>
              <p:cNvSpPr txBox="1"/>
              <p:nvPr/>
            </p:nvSpPr>
            <p:spPr>
              <a:xfrm>
                <a:off x="6386285" y="6858000"/>
                <a:ext cx="1438212" cy="141577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⊕</m:t>
                      </m:r>
                    </m:oMath>
                  </m:oMathPara>
                </a14:m>
                <a:endParaRPr kumimoji="0" lang="pt-B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8545ADF-385A-339A-37AD-EA93E25B5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5" y="6858000"/>
                <a:ext cx="1438212" cy="1415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D87DA72-EC06-4B69-2A60-A36F88B9F031}"/>
              </a:ext>
            </a:extLst>
          </p:cNvPr>
          <p:cNvCxnSpPr>
            <a:cxnSpLocks/>
          </p:cNvCxnSpPr>
          <p:nvPr/>
        </p:nvCxnSpPr>
        <p:spPr>
          <a:xfrm flipV="1">
            <a:off x="7489175" y="7594007"/>
            <a:ext cx="2982685" cy="14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15FE2CD6-680B-FFBA-4DB7-28F9B11FB24F}"/>
              </a:ext>
            </a:extLst>
          </p:cNvPr>
          <p:cNvSpPr/>
          <p:nvPr/>
        </p:nvSpPr>
        <p:spPr>
          <a:xfrm>
            <a:off x="6974763" y="5910159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A3341F0-2E2B-284E-1D6E-89E93D151A96}"/>
              </a:ext>
            </a:extLst>
          </p:cNvPr>
          <p:cNvCxnSpPr>
            <a:stCxn id="28" idx="4"/>
          </p:cNvCxnSpPr>
          <p:nvPr/>
        </p:nvCxnSpPr>
        <p:spPr>
          <a:xfrm flipH="1">
            <a:off x="7105391" y="6171416"/>
            <a:ext cx="1" cy="1085727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E6AE3CA6-C8E8-604A-FA2B-E582D50F82B3}"/>
                  </a:ext>
                </a:extLst>
              </p:cNvPr>
              <p:cNvSpPr txBox="1"/>
              <p:nvPr/>
            </p:nvSpPr>
            <p:spPr>
              <a:xfrm>
                <a:off x="13817602" y="5601443"/>
                <a:ext cx="5557480" cy="22256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𝐶𝑁𝑂𝑇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E6AE3CA6-C8E8-604A-FA2B-E582D50F8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602" y="5601443"/>
                <a:ext cx="5557480" cy="2225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A37F6FF-E2D2-E279-724E-9CDC2A498710}"/>
                  </a:ext>
                </a:extLst>
              </p:cNvPr>
              <p:cNvSpPr txBox="1"/>
              <p:nvPr/>
            </p:nvSpPr>
            <p:spPr>
              <a:xfrm>
                <a:off x="2358593" y="5654098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A37F6FF-E2D2-E279-724E-9CDC2A49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593" y="5654098"/>
                <a:ext cx="856322" cy="738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7B18D0F-D31F-DCF8-1DED-F3647370ABBE}"/>
                  </a:ext>
                </a:extLst>
              </p:cNvPr>
              <p:cNvSpPr txBox="1"/>
              <p:nvPr/>
            </p:nvSpPr>
            <p:spPr>
              <a:xfrm>
                <a:off x="2358593" y="7196554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7B18D0F-D31F-DCF8-1DED-F3647370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593" y="7196554"/>
                <a:ext cx="856322" cy="73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DC4E926-BD03-F9F9-6036-67C7E418DAF4}"/>
                  </a:ext>
                </a:extLst>
              </p:cNvPr>
              <p:cNvSpPr txBox="1"/>
              <p:nvPr/>
            </p:nvSpPr>
            <p:spPr>
              <a:xfrm>
                <a:off x="10687127" y="5654098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DC4E926-BD03-F9F9-6036-67C7E418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27" y="5654098"/>
                <a:ext cx="856322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8E3C8DE-91EB-6389-5B9E-E0CF89CBB96F}"/>
                  </a:ext>
                </a:extLst>
              </p:cNvPr>
              <p:cNvSpPr txBox="1"/>
              <p:nvPr/>
            </p:nvSpPr>
            <p:spPr>
              <a:xfrm>
                <a:off x="10687127" y="7196554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8E3C8DE-91EB-6389-5B9E-E0CF89CBB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27" y="7196554"/>
                <a:ext cx="856322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936A14F-4323-CE9B-D35B-F3277ACC00DA}"/>
                  </a:ext>
                </a:extLst>
              </p:cNvPr>
              <p:cNvSpPr txBox="1"/>
              <p:nvPr/>
            </p:nvSpPr>
            <p:spPr>
              <a:xfrm>
                <a:off x="3019932" y="8708233"/>
                <a:ext cx="758502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1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936A14F-4323-CE9B-D35B-F3277ACC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32" y="8708233"/>
                <a:ext cx="7585023" cy="738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62123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20C89-8A4F-B0BC-E37E-B3A5617A6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1CD49-5EBD-E970-6682-F687AB64CEEF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346A57B-780C-380D-5038-DE030AA09F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43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F84105-ED51-31BE-6167-EDEA3297FC17}"/>
              </a:ext>
            </a:extLst>
          </p:cNvPr>
          <p:cNvSpPr txBox="1"/>
          <p:nvPr/>
        </p:nvSpPr>
        <p:spPr>
          <a:xfrm>
            <a:off x="1240309" y="3091543"/>
            <a:ext cx="7609773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Porta</a:t>
            </a:r>
            <a:r>
              <a:rPr kumimoji="0" lang="pt-BR" sz="36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CNOT (NOT controlada)</a:t>
            </a:r>
            <a:endParaRPr kumimoji="0" lang="pt-BR" sz="36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B3D79B7-5639-8F3E-9FD7-947E1AB77302}"/>
                  </a:ext>
                </a:extLst>
              </p:cNvPr>
              <p:cNvSpPr txBox="1"/>
              <p:nvPr/>
            </p:nvSpPr>
            <p:spPr>
              <a:xfrm>
                <a:off x="2612571" y="4064000"/>
                <a:ext cx="1383692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Opera em 2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qubits</a:t>
                </a:r>
                <a:r>
                  <a:rPr lang="pt-BR" dirty="0"/>
                  <a:t>. Se o </a:t>
                </a:r>
                <a:r>
                  <a:rPr lang="pt-BR" i="1" dirty="0" err="1"/>
                  <a:t>qubit</a:t>
                </a:r>
                <a:r>
                  <a:rPr lang="pt-BR" dirty="0"/>
                  <a:t> de controle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, aplica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𝑋</m:t>
                    </m:r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no outro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.</a:t>
                </a:r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B3D79B7-5639-8F3E-9FD7-947E1AB77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1" y="4064000"/>
                <a:ext cx="13836927" cy="738662"/>
              </a:xfrm>
              <a:prstGeom prst="rect">
                <a:avLst/>
              </a:prstGeom>
              <a:blipFill>
                <a:blip r:embed="rId2"/>
                <a:stretch>
                  <a:fillRect l="-1366" t="-6612" r="-1278" b="-23967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5C5F3BC-CD2F-08F1-4CC0-12D3AB0A6415}"/>
              </a:ext>
            </a:extLst>
          </p:cNvPr>
          <p:cNvCxnSpPr/>
          <p:nvPr/>
        </p:nvCxnSpPr>
        <p:spPr>
          <a:xfrm>
            <a:off x="3280229" y="6023429"/>
            <a:ext cx="72861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2F942B6-B6BD-1A19-1CD7-52270EA278C6}"/>
              </a:ext>
            </a:extLst>
          </p:cNvPr>
          <p:cNvCxnSpPr>
            <a:cxnSpLocks/>
          </p:cNvCxnSpPr>
          <p:nvPr/>
        </p:nvCxnSpPr>
        <p:spPr>
          <a:xfrm>
            <a:off x="3280229" y="7594007"/>
            <a:ext cx="34689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6863904-71B1-E34A-2B65-60FFAB392C4C}"/>
                  </a:ext>
                </a:extLst>
              </p:cNvPr>
              <p:cNvSpPr txBox="1"/>
              <p:nvPr/>
            </p:nvSpPr>
            <p:spPr>
              <a:xfrm>
                <a:off x="6386285" y="6858000"/>
                <a:ext cx="1438212" cy="141577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⊕</m:t>
                      </m:r>
                    </m:oMath>
                  </m:oMathPara>
                </a14:m>
                <a:endParaRPr kumimoji="0" lang="pt-B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6863904-71B1-E34A-2B65-60FFAB392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5" y="6858000"/>
                <a:ext cx="1438212" cy="1415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03902EB-6070-BF6E-91BA-FC60034E40A6}"/>
              </a:ext>
            </a:extLst>
          </p:cNvPr>
          <p:cNvCxnSpPr>
            <a:cxnSpLocks/>
          </p:cNvCxnSpPr>
          <p:nvPr/>
        </p:nvCxnSpPr>
        <p:spPr>
          <a:xfrm flipV="1">
            <a:off x="7489175" y="7594007"/>
            <a:ext cx="2982685" cy="14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86210EBC-4208-064B-5AC9-2AFD4E8B4CFA}"/>
              </a:ext>
            </a:extLst>
          </p:cNvPr>
          <p:cNvSpPr/>
          <p:nvPr/>
        </p:nvSpPr>
        <p:spPr>
          <a:xfrm>
            <a:off x="6974763" y="5910159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B03FA22-2D55-6DA0-3E8D-B4E2FA04439E}"/>
              </a:ext>
            </a:extLst>
          </p:cNvPr>
          <p:cNvCxnSpPr>
            <a:stCxn id="28" idx="4"/>
          </p:cNvCxnSpPr>
          <p:nvPr/>
        </p:nvCxnSpPr>
        <p:spPr>
          <a:xfrm flipH="1">
            <a:off x="7105391" y="6171416"/>
            <a:ext cx="1" cy="1085727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1EF9015D-5CC2-D6E2-B59E-BF3031E43D41}"/>
                  </a:ext>
                </a:extLst>
              </p:cNvPr>
              <p:cNvSpPr txBox="1"/>
              <p:nvPr/>
            </p:nvSpPr>
            <p:spPr>
              <a:xfrm>
                <a:off x="13817602" y="5601443"/>
                <a:ext cx="5217645" cy="22256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𝐶𝑁𝑂𝑇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1EF9015D-5CC2-D6E2-B59E-BF3031E4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602" y="5601443"/>
                <a:ext cx="5217645" cy="2225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CF21014-7709-0A31-633B-9030BA8CDECC}"/>
                  </a:ext>
                </a:extLst>
              </p:cNvPr>
              <p:cNvSpPr txBox="1"/>
              <p:nvPr/>
            </p:nvSpPr>
            <p:spPr>
              <a:xfrm>
                <a:off x="2358593" y="5654098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CF21014-7709-0A31-633B-9030BA8CD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593" y="5654098"/>
                <a:ext cx="856322" cy="738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89174C8-293A-8F40-748C-8350BA7EF5B9}"/>
                  </a:ext>
                </a:extLst>
              </p:cNvPr>
              <p:cNvSpPr txBox="1"/>
              <p:nvPr/>
            </p:nvSpPr>
            <p:spPr>
              <a:xfrm>
                <a:off x="2358593" y="7196554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89174C8-293A-8F40-748C-8350BA7EF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593" y="7196554"/>
                <a:ext cx="856322" cy="73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9669EE-056C-1173-358E-073EC02603A7}"/>
                  </a:ext>
                </a:extLst>
              </p:cNvPr>
              <p:cNvSpPr txBox="1"/>
              <p:nvPr/>
            </p:nvSpPr>
            <p:spPr>
              <a:xfrm>
                <a:off x="10687127" y="5654098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9669EE-056C-1173-358E-073EC0260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27" y="5654098"/>
                <a:ext cx="856322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7B5BEF1-CAE3-235A-784F-AFD789E68CF4}"/>
                  </a:ext>
                </a:extLst>
              </p:cNvPr>
              <p:cNvSpPr txBox="1"/>
              <p:nvPr/>
            </p:nvSpPr>
            <p:spPr>
              <a:xfrm>
                <a:off x="10687127" y="7196554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7B5BEF1-CAE3-235A-784F-AFD789E68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27" y="7196554"/>
                <a:ext cx="856322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E577F0-F770-77C7-BD62-DD61F98F7439}"/>
                  </a:ext>
                </a:extLst>
              </p:cNvPr>
              <p:cNvSpPr txBox="1"/>
              <p:nvPr/>
            </p:nvSpPr>
            <p:spPr>
              <a:xfrm>
                <a:off x="3019932" y="8708233"/>
                <a:ext cx="758502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01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1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0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E577F0-F770-77C7-BD62-DD61F98F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32" y="8708233"/>
                <a:ext cx="7585023" cy="738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73357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B6C9A-4414-EBF4-E729-9A9B1F0EC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488006E-E898-7DB3-535B-1656CE8FC7DB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0EF59D7-B97F-FF2D-45F4-EFD21E5BAC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44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5C4D61-CB49-28F9-3C0B-5C50C598054C}"/>
              </a:ext>
            </a:extLst>
          </p:cNvPr>
          <p:cNvSpPr txBox="1"/>
          <p:nvPr/>
        </p:nvSpPr>
        <p:spPr>
          <a:xfrm>
            <a:off x="1240309" y="3091543"/>
            <a:ext cx="7609773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</a:t>
            </a:r>
            <a:r>
              <a:rPr kumimoji="0" lang="pt-BR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Porta</a:t>
            </a:r>
            <a:r>
              <a:rPr kumimoji="0" lang="pt-BR" sz="36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CNOT (NOT controlada)</a:t>
            </a:r>
            <a:endParaRPr kumimoji="0" lang="pt-BR" sz="36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CE8F0CB-85E5-A279-67E2-38517300673D}"/>
                  </a:ext>
                </a:extLst>
              </p:cNvPr>
              <p:cNvSpPr txBox="1"/>
              <p:nvPr/>
            </p:nvSpPr>
            <p:spPr>
              <a:xfrm>
                <a:off x="2612571" y="4064000"/>
                <a:ext cx="1383692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Opera em 2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qubits</a:t>
                </a:r>
                <a:r>
                  <a:rPr lang="pt-BR" dirty="0"/>
                  <a:t>. Se o </a:t>
                </a:r>
                <a:r>
                  <a:rPr lang="pt-BR" i="1" dirty="0" err="1"/>
                  <a:t>qubit</a:t>
                </a:r>
                <a:r>
                  <a:rPr lang="pt-BR" dirty="0"/>
                  <a:t> de controle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, aplica </a:t>
                </a:r>
                <a14:m>
                  <m:oMath xmlns:m="http://schemas.openxmlformats.org/officeDocument/2006/math">
                    <m:r>
                      <a:rPr kumimoji="0" lang="pt-B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𝑋</m:t>
                    </m:r>
                  </m:oMath>
                </a14:m>
                <a:r>
                  <a:rPr kumimoji="0" lang="pt-BR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 no outro </a:t>
                </a:r>
                <a:r>
                  <a:rPr kumimoji="0" lang="pt-BR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qubit</a:t>
                </a:r>
                <a:r>
                  <a:rPr kumimoji="0" lang="pt-BR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.</a:t>
                </a:r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CE8F0CB-85E5-A279-67E2-38517300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1" y="4064000"/>
                <a:ext cx="13836927" cy="738662"/>
              </a:xfrm>
              <a:prstGeom prst="rect">
                <a:avLst/>
              </a:prstGeom>
              <a:blipFill>
                <a:blip r:embed="rId2"/>
                <a:stretch>
                  <a:fillRect l="-1366" t="-6612" r="-1278" b="-23967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05DE98-6B7E-B9D4-DF5B-957C8D0589B5}"/>
              </a:ext>
            </a:extLst>
          </p:cNvPr>
          <p:cNvCxnSpPr/>
          <p:nvPr/>
        </p:nvCxnSpPr>
        <p:spPr>
          <a:xfrm>
            <a:off x="3280229" y="6023429"/>
            <a:ext cx="72861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08451BB-F4AB-10B5-F772-5307B35E1D07}"/>
              </a:ext>
            </a:extLst>
          </p:cNvPr>
          <p:cNvCxnSpPr>
            <a:cxnSpLocks/>
          </p:cNvCxnSpPr>
          <p:nvPr/>
        </p:nvCxnSpPr>
        <p:spPr>
          <a:xfrm>
            <a:off x="3280229" y="7594007"/>
            <a:ext cx="34689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B8E11CF3-FFCE-C07B-A0AF-C6C3AAB73A0F}"/>
                  </a:ext>
                </a:extLst>
              </p:cNvPr>
              <p:cNvSpPr txBox="1"/>
              <p:nvPr/>
            </p:nvSpPr>
            <p:spPr>
              <a:xfrm>
                <a:off x="6386285" y="6858000"/>
                <a:ext cx="1438212" cy="141577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⊕</m:t>
                      </m:r>
                    </m:oMath>
                  </m:oMathPara>
                </a14:m>
                <a:endParaRPr kumimoji="0" lang="pt-B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B8E11CF3-FFCE-C07B-A0AF-C6C3AAB73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5" y="6858000"/>
                <a:ext cx="1438212" cy="1415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6DD8B13-FA87-2532-29C7-8D0AA4DA05CF}"/>
              </a:ext>
            </a:extLst>
          </p:cNvPr>
          <p:cNvCxnSpPr>
            <a:cxnSpLocks/>
          </p:cNvCxnSpPr>
          <p:nvPr/>
        </p:nvCxnSpPr>
        <p:spPr>
          <a:xfrm flipV="1">
            <a:off x="7489175" y="7594007"/>
            <a:ext cx="2982685" cy="14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141DD539-1DBB-200F-9728-2ABE59AD79C0}"/>
              </a:ext>
            </a:extLst>
          </p:cNvPr>
          <p:cNvSpPr/>
          <p:nvPr/>
        </p:nvSpPr>
        <p:spPr>
          <a:xfrm>
            <a:off x="6974763" y="5910159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15ADD5B-E5A5-2878-2763-9711F61B24C8}"/>
              </a:ext>
            </a:extLst>
          </p:cNvPr>
          <p:cNvCxnSpPr>
            <a:stCxn id="28" idx="4"/>
          </p:cNvCxnSpPr>
          <p:nvPr/>
        </p:nvCxnSpPr>
        <p:spPr>
          <a:xfrm flipH="1">
            <a:off x="7105391" y="6171416"/>
            <a:ext cx="1" cy="1085727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16DF717-F6FB-33DF-B45A-B790878D4842}"/>
                  </a:ext>
                </a:extLst>
              </p:cNvPr>
              <p:cNvSpPr txBox="1"/>
              <p:nvPr/>
            </p:nvSpPr>
            <p:spPr>
              <a:xfrm>
                <a:off x="13817602" y="5601443"/>
                <a:ext cx="5217645" cy="22256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𝐶𝑁𝑂𝑇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pt-BR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pt-BR" sz="36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Calibri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16DF717-F6FB-33DF-B45A-B790878D4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602" y="5601443"/>
                <a:ext cx="5217645" cy="2225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9E501B3-A5EF-4E3E-7F41-EC83955885A5}"/>
                  </a:ext>
                </a:extLst>
              </p:cNvPr>
              <p:cNvSpPr txBox="1"/>
              <p:nvPr/>
            </p:nvSpPr>
            <p:spPr>
              <a:xfrm>
                <a:off x="2264229" y="5601443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9E501B3-A5EF-4E3E-7F41-EC8395588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229" y="5601443"/>
                <a:ext cx="860683" cy="738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A7D689E-0364-B960-CBC6-25BCB3990970}"/>
                  </a:ext>
                </a:extLst>
              </p:cNvPr>
              <p:cNvSpPr txBox="1"/>
              <p:nvPr/>
            </p:nvSpPr>
            <p:spPr>
              <a:xfrm>
                <a:off x="2264229" y="7224676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A7D689E-0364-B960-CBC6-25BCB3990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229" y="7224676"/>
                <a:ext cx="860683" cy="73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56C5BD5-9B35-A2AF-832B-F56F240ADF39}"/>
                  </a:ext>
                </a:extLst>
              </p:cNvPr>
              <p:cNvSpPr txBox="1"/>
              <p:nvPr/>
            </p:nvSpPr>
            <p:spPr>
              <a:xfrm>
                <a:off x="10655529" y="5601443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56C5BD5-9B35-A2AF-832B-F56F240A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529" y="5601443"/>
                <a:ext cx="860683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2AE036B-8234-3902-F71B-81BB60F31521}"/>
                  </a:ext>
                </a:extLst>
              </p:cNvPr>
              <p:cNvSpPr txBox="1"/>
              <p:nvPr/>
            </p:nvSpPr>
            <p:spPr>
              <a:xfrm>
                <a:off x="10659870" y="7196554"/>
                <a:ext cx="1791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⊕</m:t>
                          </m:r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2AE036B-8234-3902-F71B-81BB60F31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870" y="7196554"/>
                <a:ext cx="1791322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92638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CB5C2-53C7-CB5F-90F9-D42A6B81E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31357A-6B16-0FAB-AD46-EC752884CA57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C992C9D-955E-FB34-BA50-5448BC2FA2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45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F7C51AC-26BB-D269-64DB-DE5E88900F5C}"/>
              </a:ext>
            </a:extLst>
          </p:cNvPr>
          <p:cNvSpPr txBox="1"/>
          <p:nvPr/>
        </p:nvSpPr>
        <p:spPr>
          <a:xfrm>
            <a:off x="1240309" y="3091543"/>
            <a:ext cx="1356012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Pergunta</a:t>
            </a:r>
            <a:r>
              <a:rPr kumimoji="0" lang="pt-BR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É possível fazer qualquer operação sobre </a:t>
            </a:r>
            <a:r>
              <a:rPr kumimoji="0" lang="pt-BR" sz="360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bits</a:t>
            </a:r>
            <a:r>
              <a:rPr kumimoji="0" lang="pt-BR" sz="3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usando </a:t>
            </a:r>
            <a:r>
              <a:rPr kumimoji="0" lang="pt-BR" sz="360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r>
              <a:rPr kumimoji="0" lang="pt-BR" sz="3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?</a:t>
            </a:r>
            <a:endParaRPr kumimoji="0" lang="pt-BR" sz="36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16B76C-9075-086D-3361-9AEEF0EDE9F9}"/>
              </a:ext>
            </a:extLst>
          </p:cNvPr>
          <p:cNvSpPr txBox="1"/>
          <p:nvPr/>
        </p:nvSpPr>
        <p:spPr>
          <a:xfrm>
            <a:off x="3222171" y="4165600"/>
            <a:ext cx="2951447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AND  (clássico)</a:t>
            </a:r>
          </a:p>
        </p:txBody>
      </p:sp>
      <p:sp>
        <p:nvSpPr>
          <p:cNvPr id="13" name="Fluxograma: Atraso 12">
            <a:extLst>
              <a:ext uri="{FF2B5EF4-FFF2-40B4-BE49-F238E27FC236}">
                <a16:creationId xmlns:a16="http://schemas.microsoft.com/office/drawing/2014/main" id="{CBB1324A-BC0F-CD3E-40F9-4AB2DD6F7BAB}"/>
              </a:ext>
            </a:extLst>
          </p:cNvPr>
          <p:cNvSpPr/>
          <p:nvPr/>
        </p:nvSpPr>
        <p:spPr>
          <a:xfrm>
            <a:off x="5196114" y="6001657"/>
            <a:ext cx="1712686" cy="1712686"/>
          </a:xfrm>
          <a:prstGeom prst="flowChartDelay">
            <a:avLst/>
          </a:prstGeom>
          <a:solidFill>
            <a:srgbClr val="FFFFFF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FA137B0-6AF1-5544-802E-2F5E4DCE6D1E}"/>
              </a:ext>
            </a:extLst>
          </p:cNvPr>
          <p:cNvCxnSpPr/>
          <p:nvPr/>
        </p:nvCxnSpPr>
        <p:spPr>
          <a:xfrm>
            <a:off x="3730171" y="6473371"/>
            <a:ext cx="146594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90053C2-F3F0-A40E-27EC-08FDA202BDB2}"/>
              </a:ext>
            </a:extLst>
          </p:cNvPr>
          <p:cNvCxnSpPr/>
          <p:nvPr/>
        </p:nvCxnSpPr>
        <p:spPr>
          <a:xfrm>
            <a:off x="3730171" y="7220856"/>
            <a:ext cx="146594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C5C4BFB-9136-BCDE-8B51-61F4F2ADE9FB}"/>
              </a:ext>
            </a:extLst>
          </p:cNvPr>
          <p:cNvCxnSpPr/>
          <p:nvPr/>
        </p:nvCxnSpPr>
        <p:spPr>
          <a:xfrm>
            <a:off x="6908800" y="6814456"/>
            <a:ext cx="146594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A5B96C6-AE23-D92B-10D9-EF7AD953F7F9}"/>
                  </a:ext>
                </a:extLst>
              </p:cNvPr>
              <p:cNvSpPr txBox="1"/>
              <p:nvPr/>
            </p:nvSpPr>
            <p:spPr>
              <a:xfrm>
                <a:off x="3062515" y="6001657"/>
                <a:ext cx="548097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𝑥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A5B96C6-AE23-D92B-10D9-EF7AD953F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515" y="6001657"/>
                <a:ext cx="548097" cy="738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261B82B-9502-AD9F-E6AD-3C8BA6FB1E7F}"/>
                  </a:ext>
                </a:extLst>
              </p:cNvPr>
              <p:cNvSpPr txBox="1"/>
              <p:nvPr/>
            </p:nvSpPr>
            <p:spPr>
              <a:xfrm>
                <a:off x="3062514" y="6778170"/>
                <a:ext cx="554829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𝑦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261B82B-9502-AD9F-E6AD-3C8BA6FB1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514" y="6778170"/>
                <a:ext cx="554829" cy="738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9C9EFEF-D6B3-C203-5088-7D14539913D2}"/>
                  </a:ext>
                </a:extLst>
              </p:cNvPr>
              <p:cNvSpPr txBox="1"/>
              <p:nvPr/>
            </p:nvSpPr>
            <p:spPr>
              <a:xfrm>
                <a:off x="8494302" y="6370988"/>
                <a:ext cx="129176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𝑥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∧</m:t>
                      </m:r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𝑦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9C9EFEF-D6B3-C203-5088-7D145399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302" y="6370988"/>
                <a:ext cx="1291762" cy="738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ela 21">
                <a:extLst>
                  <a:ext uri="{FF2B5EF4-FFF2-40B4-BE49-F238E27FC236}">
                    <a16:creationId xmlns:a16="http://schemas.microsoft.com/office/drawing/2014/main" id="{765431A9-37D4-6EAA-D742-B3A6A3077E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229380"/>
                  </p:ext>
                </p:extLst>
              </p:nvPr>
            </p:nvGraphicFramePr>
            <p:xfrm>
              <a:off x="11371566" y="5178219"/>
              <a:ext cx="2393378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6704">
                      <a:extLst>
                        <a:ext uri="{9D8B030D-6E8A-4147-A177-3AD203B41FA5}">
                          <a16:colId xmlns:a16="http://schemas.microsoft.com/office/drawing/2014/main" val="2145200244"/>
                        </a:ext>
                      </a:extLst>
                    </a:gridCol>
                    <a:gridCol w="563562">
                      <a:extLst>
                        <a:ext uri="{9D8B030D-6E8A-4147-A177-3AD203B41FA5}">
                          <a16:colId xmlns:a16="http://schemas.microsoft.com/office/drawing/2014/main" val="1551152402"/>
                        </a:ext>
                      </a:extLst>
                    </a:gridCol>
                    <a:gridCol w="1273112">
                      <a:extLst>
                        <a:ext uri="{9D8B030D-6E8A-4147-A177-3AD203B41FA5}">
                          <a16:colId xmlns:a16="http://schemas.microsoft.com/office/drawing/2014/main" val="42806248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356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775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61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4006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7958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ela 21">
                <a:extLst>
                  <a:ext uri="{FF2B5EF4-FFF2-40B4-BE49-F238E27FC236}">
                    <a16:creationId xmlns:a16="http://schemas.microsoft.com/office/drawing/2014/main" id="{765431A9-37D4-6EAA-D742-B3A6A3077E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229380"/>
                  </p:ext>
                </p:extLst>
              </p:nvPr>
            </p:nvGraphicFramePr>
            <p:xfrm>
              <a:off x="11371566" y="5178219"/>
              <a:ext cx="2393378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6704">
                      <a:extLst>
                        <a:ext uri="{9D8B030D-6E8A-4147-A177-3AD203B41FA5}">
                          <a16:colId xmlns:a16="http://schemas.microsoft.com/office/drawing/2014/main" val="2145200244"/>
                        </a:ext>
                      </a:extLst>
                    </a:gridCol>
                    <a:gridCol w="563562">
                      <a:extLst>
                        <a:ext uri="{9D8B030D-6E8A-4147-A177-3AD203B41FA5}">
                          <a16:colId xmlns:a16="http://schemas.microsoft.com/office/drawing/2014/main" val="1551152402"/>
                        </a:ext>
                      </a:extLst>
                    </a:gridCol>
                    <a:gridCol w="1273112">
                      <a:extLst>
                        <a:ext uri="{9D8B030D-6E8A-4147-A177-3AD203B41FA5}">
                          <a16:colId xmlns:a16="http://schemas.microsoft.com/office/drawing/2014/main" val="4280624865"/>
                        </a:ext>
                      </a:extLst>
                    </a:gridCol>
                  </a:tblGrid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1087" t="-971" r="-330435" b="-433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101087" t="-971" r="-230435" b="-433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88095" t="-971" r="-952" b="-433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356466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7757268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610035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4006081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795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5150B652-40C4-7489-57E8-AC17F7B9C36E}"/>
              </a:ext>
            </a:extLst>
          </p:cNvPr>
          <p:cNvSpPr txBox="1"/>
          <p:nvPr/>
        </p:nvSpPr>
        <p:spPr>
          <a:xfrm>
            <a:off x="3062514" y="9768114"/>
            <a:ext cx="16538500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Para uma versão quântica, não podemos “perder” </a:t>
            </a:r>
            <a:r>
              <a:rPr kumimoji="0" lang="pt-BR" sz="36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nem ter “colisões” nas saídas.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FF0000"/>
                </a:solidFill>
              </a:rPr>
              <a:t>Como resolver isso?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473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9115C-5490-C391-4CBE-F596A0CEF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909E17-26A1-9B67-B6E6-6A0E11ED13F7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0A83338-3D45-D967-F7C8-33398CFC289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46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A67A6C-ED46-DC68-2CA9-55BFF3967641}"/>
              </a:ext>
            </a:extLst>
          </p:cNvPr>
          <p:cNvSpPr txBox="1"/>
          <p:nvPr/>
        </p:nvSpPr>
        <p:spPr>
          <a:xfrm>
            <a:off x="1240309" y="3091543"/>
            <a:ext cx="1356012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Pergunta</a:t>
            </a:r>
            <a:r>
              <a:rPr kumimoji="0" lang="pt-BR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É possível fazer qualquer operação sobre </a:t>
            </a:r>
            <a:r>
              <a:rPr kumimoji="0" lang="pt-BR" sz="360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bits</a:t>
            </a:r>
            <a:r>
              <a:rPr kumimoji="0" lang="pt-BR" sz="3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usando </a:t>
            </a:r>
            <a:r>
              <a:rPr kumimoji="0" lang="pt-BR" sz="360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r>
              <a:rPr kumimoji="0" lang="pt-BR" sz="3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?</a:t>
            </a:r>
            <a:endParaRPr kumimoji="0" lang="pt-BR" sz="36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82C016E-71AC-A941-4EDA-DEC05F4C2376}"/>
              </a:ext>
            </a:extLst>
          </p:cNvPr>
          <p:cNvCxnSpPr/>
          <p:nvPr/>
        </p:nvCxnSpPr>
        <p:spPr>
          <a:xfrm>
            <a:off x="3207656" y="4760686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EE70B4D-30A1-5AB7-1A6F-8C487E72A7F6}"/>
              </a:ext>
            </a:extLst>
          </p:cNvPr>
          <p:cNvCxnSpPr/>
          <p:nvPr/>
        </p:nvCxnSpPr>
        <p:spPr>
          <a:xfrm>
            <a:off x="3207656" y="5842001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D244CED-AEC8-5949-BBB2-05319BE12112}"/>
              </a:ext>
            </a:extLst>
          </p:cNvPr>
          <p:cNvCxnSpPr/>
          <p:nvPr/>
        </p:nvCxnSpPr>
        <p:spPr>
          <a:xfrm>
            <a:off x="3207656" y="6981372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75C4D1-FD5A-B258-FCE4-D91166C0AA30}"/>
                  </a:ext>
                </a:extLst>
              </p:cNvPr>
              <p:cNvSpPr txBox="1"/>
              <p:nvPr/>
            </p:nvSpPr>
            <p:spPr>
              <a:xfrm>
                <a:off x="2346973" y="4391355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75C4D1-FD5A-B258-FCE4-D91166C0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3" y="4391355"/>
                <a:ext cx="860683" cy="738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644828B-6514-A08C-477D-571DA87C9BDD}"/>
                  </a:ext>
                </a:extLst>
              </p:cNvPr>
              <p:cNvSpPr txBox="1"/>
              <p:nvPr/>
            </p:nvSpPr>
            <p:spPr>
              <a:xfrm>
                <a:off x="2346972" y="5472670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644828B-6514-A08C-477D-571DA87C9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2" y="5472670"/>
                <a:ext cx="860683" cy="738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D8D8F4B-DA64-9849-EB6F-77845ACC6574}"/>
                  </a:ext>
                </a:extLst>
              </p:cNvPr>
              <p:cNvSpPr txBox="1"/>
              <p:nvPr/>
            </p:nvSpPr>
            <p:spPr>
              <a:xfrm>
                <a:off x="2346971" y="6567717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D8D8F4B-DA64-9849-EB6F-77845ACC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1" y="6567717"/>
                <a:ext cx="860683" cy="738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B323326-9E0C-3FBF-563C-03185D54EF6D}"/>
                  </a:ext>
                </a:extLst>
              </p:cNvPr>
              <p:cNvSpPr txBox="1"/>
              <p:nvPr/>
            </p:nvSpPr>
            <p:spPr>
              <a:xfrm>
                <a:off x="6168570" y="6215431"/>
                <a:ext cx="1438212" cy="141577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⊕</m:t>
                      </m:r>
                    </m:oMath>
                  </m:oMathPara>
                </a14:m>
                <a:endParaRPr kumimoji="0" lang="pt-B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B323326-9E0C-3FBF-563C-03185D54E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70" y="6215431"/>
                <a:ext cx="1438212" cy="1415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EABF3A46-CF9E-277F-6F72-5DB5FB2AD54D}"/>
              </a:ext>
            </a:extLst>
          </p:cNvPr>
          <p:cNvSpPr/>
          <p:nvPr/>
        </p:nvSpPr>
        <p:spPr>
          <a:xfrm>
            <a:off x="6757047" y="4650262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3BAB405-214B-30C3-3C4A-A454C4FBDF56}"/>
              </a:ext>
            </a:extLst>
          </p:cNvPr>
          <p:cNvSpPr/>
          <p:nvPr/>
        </p:nvSpPr>
        <p:spPr>
          <a:xfrm>
            <a:off x="6757046" y="5731576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9C60ED4-58A7-D545-AE8B-C2D3408F388A}"/>
              </a:ext>
            </a:extLst>
          </p:cNvPr>
          <p:cNvCxnSpPr>
            <a:stCxn id="15" idx="0"/>
          </p:cNvCxnSpPr>
          <p:nvPr/>
        </p:nvCxnSpPr>
        <p:spPr>
          <a:xfrm flipH="1">
            <a:off x="6887674" y="4650262"/>
            <a:ext cx="2" cy="1917455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F2206712-F1B1-1668-8522-BB7FDCD80B4E}"/>
                  </a:ext>
                </a:extLst>
              </p:cNvPr>
              <p:cNvSpPr txBox="1"/>
              <p:nvPr/>
            </p:nvSpPr>
            <p:spPr>
              <a:xfrm>
                <a:off x="10943771" y="4377624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F2206712-F1B1-1668-8522-BB7FDCD8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771" y="4377624"/>
                <a:ext cx="860683" cy="73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ADA17A9-7532-35B5-5AA2-9B6D2B7A3738}"/>
                  </a:ext>
                </a:extLst>
              </p:cNvPr>
              <p:cNvSpPr txBox="1"/>
              <p:nvPr/>
            </p:nvSpPr>
            <p:spPr>
              <a:xfrm>
                <a:off x="10977139" y="5472670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ADA17A9-7532-35B5-5AA2-9B6D2B7A3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139" y="5472670"/>
                <a:ext cx="860683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8DDD50F-0EBE-B6C1-EC79-B6DF7940AECD}"/>
                  </a:ext>
                </a:extLst>
              </p:cNvPr>
              <p:cNvSpPr txBox="1"/>
              <p:nvPr/>
            </p:nvSpPr>
            <p:spPr>
              <a:xfrm>
                <a:off x="10995993" y="6553985"/>
                <a:ext cx="146110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⋅</m:t>
                          </m:r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8DDD50F-0EBE-B6C1-EC79-B6DF7940A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993" y="6553985"/>
                <a:ext cx="1461103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Tabela 29">
                <a:extLst>
                  <a:ext uri="{FF2B5EF4-FFF2-40B4-BE49-F238E27FC236}">
                    <a16:creationId xmlns:a16="http://schemas.microsoft.com/office/drawing/2014/main" id="{18BE2891-B1CF-B9DA-5937-082CB92379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057968"/>
                  </p:ext>
                </p:extLst>
              </p:nvPr>
            </p:nvGraphicFramePr>
            <p:xfrm>
              <a:off x="14493161" y="4300104"/>
              <a:ext cx="3366706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378">
                      <a:extLst>
                        <a:ext uri="{9D8B030D-6E8A-4147-A177-3AD203B41FA5}">
                          <a16:colId xmlns:a16="http://schemas.microsoft.com/office/drawing/2014/main" val="1847763369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2140324278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3374218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973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0394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02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90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3543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Tabela 29">
                <a:extLst>
                  <a:ext uri="{FF2B5EF4-FFF2-40B4-BE49-F238E27FC236}">
                    <a16:creationId xmlns:a16="http://schemas.microsoft.com/office/drawing/2014/main" id="{18BE2891-B1CF-B9DA-5937-082CB92379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057968"/>
                  </p:ext>
                </p:extLst>
              </p:nvPr>
            </p:nvGraphicFramePr>
            <p:xfrm>
              <a:off x="14493161" y="4300104"/>
              <a:ext cx="3366706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378">
                      <a:extLst>
                        <a:ext uri="{9D8B030D-6E8A-4147-A177-3AD203B41FA5}">
                          <a16:colId xmlns:a16="http://schemas.microsoft.com/office/drawing/2014/main" val="1847763369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2140324278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337421859"/>
                        </a:ext>
                      </a:extLst>
                    </a:gridCol>
                  </a:tblGrid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971" r="-20327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971" r="-10108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971" r="-108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973764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0394573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029818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908965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3543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876899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04E8D-B1C9-D261-E55B-66F63AF62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54FB400-B398-71CF-C545-2A6AE1BF05F3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A4168-39D2-4B2F-B067-46B760A341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47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1AE182-80FC-6457-C6FB-0661E465CDBE}"/>
              </a:ext>
            </a:extLst>
          </p:cNvPr>
          <p:cNvSpPr txBox="1"/>
          <p:nvPr/>
        </p:nvSpPr>
        <p:spPr>
          <a:xfrm>
            <a:off x="1240309" y="3091543"/>
            <a:ext cx="1356012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Pergunta</a:t>
            </a:r>
            <a:r>
              <a:rPr kumimoji="0" lang="pt-BR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É possível fazer qualquer operação sobre </a:t>
            </a:r>
            <a:r>
              <a:rPr kumimoji="0" lang="pt-BR" sz="360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bits</a:t>
            </a:r>
            <a:r>
              <a:rPr kumimoji="0" lang="pt-BR" sz="3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usando </a:t>
            </a:r>
            <a:r>
              <a:rPr kumimoji="0" lang="pt-BR" sz="360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r>
              <a:rPr kumimoji="0" lang="pt-BR" sz="3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?</a:t>
            </a:r>
            <a:endParaRPr kumimoji="0" lang="pt-BR" sz="36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AA48CBD-315F-055B-7F9B-8FDBEBE07278}"/>
              </a:ext>
            </a:extLst>
          </p:cNvPr>
          <p:cNvCxnSpPr/>
          <p:nvPr/>
        </p:nvCxnSpPr>
        <p:spPr>
          <a:xfrm>
            <a:off x="3207656" y="4760686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E98870B-3D10-AD1D-BE75-7DF969A6C6A9}"/>
              </a:ext>
            </a:extLst>
          </p:cNvPr>
          <p:cNvCxnSpPr/>
          <p:nvPr/>
        </p:nvCxnSpPr>
        <p:spPr>
          <a:xfrm>
            <a:off x="3207656" y="5842001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43F8D11-4419-D6D9-827D-533293D75F52}"/>
              </a:ext>
            </a:extLst>
          </p:cNvPr>
          <p:cNvCxnSpPr/>
          <p:nvPr/>
        </p:nvCxnSpPr>
        <p:spPr>
          <a:xfrm>
            <a:off x="3207656" y="6981372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EA8AD94-6987-AAAE-4921-4FC12AA561F6}"/>
                  </a:ext>
                </a:extLst>
              </p:cNvPr>
              <p:cNvSpPr txBox="1"/>
              <p:nvPr/>
            </p:nvSpPr>
            <p:spPr>
              <a:xfrm>
                <a:off x="2346973" y="4391355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EA8AD94-6987-AAAE-4921-4FC12AA5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3" y="4391355"/>
                <a:ext cx="860683" cy="738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D3BFA28-37B8-CA2E-BD4F-B66711CE9807}"/>
                  </a:ext>
                </a:extLst>
              </p:cNvPr>
              <p:cNvSpPr txBox="1"/>
              <p:nvPr/>
            </p:nvSpPr>
            <p:spPr>
              <a:xfrm>
                <a:off x="2346972" y="5472670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D3BFA28-37B8-CA2E-BD4F-B66711CE9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2" y="5472670"/>
                <a:ext cx="860683" cy="738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D3FD46E-B687-97DB-1CB3-414F78D94DE8}"/>
                  </a:ext>
                </a:extLst>
              </p:cNvPr>
              <p:cNvSpPr txBox="1"/>
              <p:nvPr/>
            </p:nvSpPr>
            <p:spPr>
              <a:xfrm>
                <a:off x="2346971" y="6567717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D3FD46E-B687-97DB-1CB3-414F78D94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1" y="6567717"/>
                <a:ext cx="860683" cy="738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F8FBA4C-092A-DA3D-D54F-F6A41816CB81}"/>
                  </a:ext>
                </a:extLst>
              </p:cNvPr>
              <p:cNvSpPr txBox="1"/>
              <p:nvPr/>
            </p:nvSpPr>
            <p:spPr>
              <a:xfrm>
                <a:off x="6168570" y="6215431"/>
                <a:ext cx="1438212" cy="141577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⊕</m:t>
                      </m:r>
                    </m:oMath>
                  </m:oMathPara>
                </a14:m>
                <a:endParaRPr kumimoji="0" lang="pt-B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F8FBA4C-092A-DA3D-D54F-F6A41816C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70" y="6215431"/>
                <a:ext cx="1438212" cy="1415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0E07B4C7-69B1-8533-4756-DF66751DF544}"/>
              </a:ext>
            </a:extLst>
          </p:cNvPr>
          <p:cNvSpPr/>
          <p:nvPr/>
        </p:nvSpPr>
        <p:spPr>
          <a:xfrm>
            <a:off x="6757047" y="4650262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A150B96-1886-8B76-4BB0-B72D29A30767}"/>
              </a:ext>
            </a:extLst>
          </p:cNvPr>
          <p:cNvSpPr/>
          <p:nvPr/>
        </p:nvSpPr>
        <p:spPr>
          <a:xfrm>
            <a:off x="6757046" y="5731576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1ACCE87-BCB6-3FF9-63AF-6095526FEA9A}"/>
              </a:ext>
            </a:extLst>
          </p:cNvPr>
          <p:cNvCxnSpPr>
            <a:stCxn id="15" idx="0"/>
          </p:cNvCxnSpPr>
          <p:nvPr/>
        </p:nvCxnSpPr>
        <p:spPr>
          <a:xfrm flipH="1">
            <a:off x="6887674" y="4650262"/>
            <a:ext cx="2" cy="1917455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3EE679C-226C-02D2-9865-472ED9D7EDCC}"/>
                  </a:ext>
                </a:extLst>
              </p:cNvPr>
              <p:cNvSpPr txBox="1"/>
              <p:nvPr/>
            </p:nvSpPr>
            <p:spPr>
              <a:xfrm>
                <a:off x="10943771" y="4377624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3EE679C-226C-02D2-9865-472ED9D7E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771" y="4377624"/>
                <a:ext cx="860683" cy="73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746642B-6533-A874-198C-E8104432F7D1}"/>
                  </a:ext>
                </a:extLst>
              </p:cNvPr>
              <p:cNvSpPr txBox="1"/>
              <p:nvPr/>
            </p:nvSpPr>
            <p:spPr>
              <a:xfrm>
                <a:off x="10977139" y="5472670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746642B-6533-A874-198C-E8104432F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139" y="5472670"/>
                <a:ext cx="860683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CBBF5329-993F-3262-728C-10A9B8DAB56F}"/>
                  </a:ext>
                </a:extLst>
              </p:cNvPr>
              <p:cNvSpPr txBox="1"/>
              <p:nvPr/>
            </p:nvSpPr>
            <p:spPr>
              <a:xfrm>
                <a:off x="10995993" y="6553985"/>
                <a:ext cx="855745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CBBF5329-993F-3262-728C-10A9B8DA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993" y="6553985"/>
                <a:ext cx="855745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ela 12">
                <a:extLst>
                  <a:ext uri="{FF2B5EF4-FFF2-40B4-BE49-F238E27FC236}">
                    <a16:creationId xmlns:a16="http://schemas.microsoft.com/office/drawing/2014/main" id="{FAAB13AB-7DDD-FEEB-41BD-D06526E7F0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309060"/>
                  </p:ext>
                </p:extLst>
              </p:nvPr>
            </p:nvGraphicFramePr>
            <p:xfrm>
              <a:off x="14493161" y="4300104"/>
              <a:ext cx="3366706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378">
                      <a:extLst>
                        <a:ext uri="{9D8B030D-6E8A-4147-A177-3AD203B41FA5}">
                          <a16:colId xmlns:a16="http://schemas.microsoft.com/office/drawing/2014/main" val="1847763369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2140324278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3374218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973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0394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02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90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3543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ela 12">
                <a:extLst>
                  <a:ext uri="{FF2B5EF4-FFF2-40B4-BE49-F238E27FC236}">
                    <a16:creationId xmlns:a16="http://schemas.microsoft.com/office/drawing/2014/main" id="{FAAB13AB-7DDD-FEEB-41BD-D06526E7F0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309060"/>
                  </p:ext>
                </p:extLst>
              </p:nvPr>
            </p:nvGraphicFramePr>
            <p:xfrm>
              <a:off x="14493161" y="4300104"/>
              <a:ext cx="3366706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378">
                      <a:extLst>
                        <a:ext uri="{9D8B030D-6E8A-4147-A177-3AD203B41FA5}">
                          <a16:colId xmlns:a16="http://schemas.microsoft.com/office/drawing/2014/main" val="1847763369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2140324278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337421859"/>
                        </a:ext>
                      </a:extLst>
                    </a:gridCol>
                  </a:tblGrid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971" r="-20327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971" r="-10108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971" r="-108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973764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101961" r="-203279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101961" r="-101081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101961" r="-1081" b="-3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0394573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029818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908965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3543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611431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D77D8-AEDF-6611-121E-B207F531B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E67B3EA-EC70-3426-0E1E-48A7910A080B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F7BA724-02F3-85F9-5C84-2A0B98BA92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48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595B2A-CC6D-8858-819A-BFDAAD6B36F6}"/>
              </a:ext>
            </a:extLst>
          </p:cNvPr>
          <p:cNvSpPr txBox="1"/>
          <p:nvPr/>
        </p:nvSpPr>
        <p:spPr>
          <a:xfrm>
            <a:off x="1240309" y="3091543"/>
            <a:ext cx="1356012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Pergunta</a:t>
            </a:r>
            <a:r>
              <a:rPr kumimoji="0" lang="pt-BR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É possível fazer qualquer operação sobre </a:t>
            </a:r>
            <a:r>
              <a:rPr kumimoji="0" lang="pt-BR" sz="360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bits</a:t>
            </a:r>
            <a:r>
              <a:rPr kumimoji="0" lang="pt-BR" sz="3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usando </a:t>
            </a:r>
            <a:r>
              <a:rPr kumimoji="0" lang="pt-BR" sz="360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r>
              <a:rPr kumimoji="0" lang="pt-BR" sz="3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?</a:t>
            </a:r>
            <a:endParaRPr kumimoji="0" lang="pt-BR" sz="36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8239CB-0068-EE2A-CD1C-25BBFE4DD567}"/>
              </a:ext>
            </a:extLst>
          </p:cNvPr>
          <p:cNvCxnSpPr/>
          <p:nvPr/>
        </p:nvCxnSpPr>
        <p:spPr>
          <a:xfrm>
            <a:off x="3207656" y="4760686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833280D-A0ED-5FB9-170A-6A8C8FCE32A0}"/>
              </a:ext>
            </a:extLst>
          </p:cNvPr>
          <p:cNvCxnSpPr/>
          <p:nvPr/>
        </p:nvCxnSpPr>
        <p:spPr>
          <a:xfrm>
            <a:off x="3207656" y="5842001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D144D64-282D-B602-0159-E9498C006B60}"/>
              </a:ext>
            </a:extLst>
          </p:cNvPr>
          <p:cNvCxnSpPr/>
          <p:nvPr/>
        </p:nvCxnSpPr>
        <p:spPr>
          <a:xfrm>
            <a:off x="3207656" y="6981372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9B7FD3D-7078-D83B-9FDD-61627A77E057}"/>
                  </a:ext>
                </a:extLst>
              </p:cNvPr>
              <p:cNvSpPr txBox="1"/>
              <p:nvPr/>
            </p:nvSpPr>
            <p:spPr>
              <a:xfrm>
                <a:off x="2346973" y="4391355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9B7FD3D-7078-D83B-9FDD-61627A77E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3" y="4391355"/>
                <a:ext cx="860683" cy="738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167B24-C1C5-5CA8-43A6-BAA11E5FAAAD}"/>
                  </a:ext>
                </a:extLst>
              </p:cNvPr>
              <p:cNvSpPr txBox="1"/>
              <p:nvPr/>
            </p:nvSpPr>
            <p:spPr>
              <a:xfrm>
                <a:off x="2346972" y="5472670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167B24-C1C5-5CA8-43A6-BAA11E5FA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2" y="5472670"/>
                <a:ext cx="860683" cy="738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D7CA0D3-D49E-FAD4-4D29-47C8671D6011}"/>
                  </a:ext>
                </a:extLst>
              </p:cNvPr>
              <p:cNvSpPr txBox="1"/>
              <p:nvPr/>
            </p:nvSpPr>
            <p:spPr>
              <a:xfrm>
                <a:off x="2346971" y="6567717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D7CA0D3-D49E-FAD4-4D29-47C8671D6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1" y="6567717"/>
                <a:ext cx="860683" cy="738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EF9343F-9223-FE6D-6230-99F3BC184D6D}"/>
                  </a:ext>
                </a:extLst>
              </p:cNvPr>
              <p:cNvSpPr txBox="1"/>
              <p:nvPr/>
            </p:nvSpPr>
            <p:spPr>
              <a:xfrm>
                <a:off x="6168570" y="6215431"/>
                <a:ext cx="1438212" cy="141577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⊕</m:t>
                      </m:r>
                    </m:oMath>
                  </m:oMathPara>
                </a14:m>
                <a:endParaRPr kumimoji="0" lang="pt-B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EF9343F-9223-FE6D-6230-99F3BC184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70" y="6215431"/>
                <a:ext cx="1438212" cy="1415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6D77EE82-B098-4F49-BF01-3213D7D8C2A8}"/>
              </a:ext>
            </a:extLst>
          </p:cNvPr>
          <p:cNvSpPr/>
          <p:nvPr/>
        </p:nvSpPr>
        <p:spPr>
          <a:xfrm>
            <a:off x="6757047" y="4650262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44F83B-AB30-771C-DD23-8B975D3BD9B7}"/>
              </a:ext>
            </a:extLst>
          </p:cNvPr>
          <p:cNvSpPr/>
          <p:nvPr/>
        </p:nvSpPr>
        <p:spPr>
          <a:xfrm>
            <a:off x="6757046" y="5731576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C4F7946-40B0-81D9-24AF-A008493114C6}"/>
              </a:ext>
            </a:extLst>
          </p:cNvPr>
          <p:cNvCxnSpPr>
            <a:stCxn id="15" idx="0"/>
          </p:cNvCxnSpPr>
          <p:nvPr/>
        </p:nvCxnSpPr>
        <p:spPr>
          <a:xfrm flipH="1">
            <a:off x="6887674" y="4650262"/>
            <a:ext cx="2" cy="1917455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BB05ADB9-488A-8DC6-6684-2BAA4776E1C1}"/>
                  </a:ext>
                </a:extLst>
              </p:cNvPr>
              <p:cNvSpPr txBox="1"/>
              <p:nvPr/>
            </p:nvSpPr>
            <p:spPr>
              <a:xfrm>
                <a:off x="10943771" y="4377624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BB05ADB9-488A-8DC6-6684-2BAA4776E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771" y="4377624"/>
                <a:ext cx="860683" cy="73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ADC7142-2283-FA20-8ED6-2CB34254BA58}"/>
                  </a:ext>
                </a:extLst>
              </p:cNvPr>
              <p:cNvSpPr txBox="1"/>
              <p:nvPr/>
            </p:nvSpPr>
            <p:spPr>
              <a:xfrm>
                <a:off x="10977139" y="5472670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ADC7142-2283-FA20-8ED6-2CB34254B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139" y="5472670"/>
                <a:ext cx="860683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562A33D-222F-43FF-F993-794B6AC8CA83}"/>
                  </a:ext>
                </a:extLst>
              </p:cNvPr>
              <p:cNvSpPr txBox="1"/>
              <p:nvPr/>
            </p:nvSpPr>
            <p:spPr>
              <a:xfrm>
                <a:off x="10995993" y="6553985"/>
                <a:ext cx="855745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562A33D-222F-43FF-F993-794B6AC8C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993" y="6553985"/>
                <a:ext cx="855745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A840503D-B584-9D1B-B469-D542791B02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827107"/>
                  </p:ext>
                </p:extLst>
              </p:nvPr>
            </p:nvGraphicFramePr>
            <p:xfrm>
              <a:off x="14493161" y="4300104"/>
              <a:ext cx="3366706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378">
                      <a:extLst>
                        <a:ext uri="{9D8B030D-6E8A-4147-A177-3AD203B41FA5}">
                          <a16:colId xmlns:a16="http://schemas.microsoft.com/office/drawing/2014/main" val="1847763369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2140324278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3374218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973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0394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02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90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3543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A840503D-B584-9D1B-B469-D542791B02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827107"/>
                  </p:ext>
                </p:extLst>
              </p:nvPr>
            </p:nvGraphicFramePr>
            <p:xfrm>
              <a:off x="14493161" y="4300104"/>
              <a:ext cx="3366706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378">
                      <a:extLst>
                        <a:ext uri="{9D8B030D-6E8A-4147-A177-3AD203B41FA5}">
                          <a16:colId xmlns:a16="http://schemas.microsoft.com/office/drawing/2014/main" val="1847763369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2140324278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337421859"/>
                        </a:ext>
                      </a:extLst>
                    </a:gridCol>
                  </a:tblGrid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971" r="-20327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971" r="-10108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971" r="-108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973764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101961" r="-203279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101961" r="-101081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101961" r="-1081" b="-3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0394573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200000" r="-203279" b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200000" r="-101081" b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200000" r="-1081" b="-2009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029818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908965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3543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641206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6E5FF-090B-78AB-F158-72BD709C9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10C67A-C0F0-A6DA-755F-69F035D4F3DE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1425B8-ABD8-8F44-8CB5-DDA48A7DB2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49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4E616-BE78-4FCB-ACDB-C0BD97FFE71F}"/>
              </a:ext>
            </a:extLst>
          </p:cNvPr>
          <p:cNvSpPr txBox="1"/>
          <p:nvPr/>
        </p:nvSpPr>
        <p:spPr>
          <a:xfrm>
            <a:off x="1240309" y="3091543"/>
            <a:ext cx="1356012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Pergunta</a:t>
            </a:r>
            <a:r>
              <a:rPr kumimoji="0" lang="pt-BR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É possível fazer qualquer operação sobre </a:t>
            </a:r>
            <a:r>
              <a:rPr kumimoji="0" lang="pt-BR" sz="360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bits</a:t>
            </a:r>
            <a:r>
              <a:rPr kumimoji="0" lang="pt-BR" sz="3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usando </a:t>
            </a:r>
            <a:r>
              <a:rPr kumimoji="0" lang="pt-BR" sz="360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r>
              <a:rPr kumimoji="0" lang="pt-BR" sz="3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?</a:t>
            </a:r>
            <a:endParaRPr kumimoji="0" lang="pt-BR" sz="36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CE0B5BD-A8CB-4210-83B1-5AD47663EE36}"/>
              </a:ext>
            </a:extLst>
          </p:cNvPr>
          <p:cNvCxnSpPr/>
          <p:nvPr/>
        </p:nvCxnSpPr>
        <p:spPr>
          <a:xfrm>
            <a:off x="3207656" y="4760686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AB04BD7-9B76-18B8-AFAE-2A7BAB0ED2D9}"/>
              </a:ext>
            </a:extLst>
          </p:cNvPr>
          <p:cNvCxnSpPr/>
          <p:nvPr/>
        </p:nvCxnSpPr>
        <p:spPr>
          <a:xfrm>
            <a:off x="3207656" y="5842001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4189C0F-1D22-AD78-3D53-73278190EA0F}"/>
              </a:ext>
            </a:extLst>
          </p:cNvPr>
          <p:cNvCxnSpPr/>
          <p:nvPr/>
        </p:nvCxnSpPr>
        <p:spPr>
          <a:xfrm>
            <a:off x="3207656" y="6981372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6FADEAE-8FBD-F6D5-9BEA-7C93C68426F7}"/>
                  </a:ext>
                </a:extLst>
              </p:cNvPr>
              <p:cNvSpPr txBox="1"/>
              <p:nvPr/>
            </p:nvSpPr>
            <p:spPr>
              <a:xfrm>
                <a:off x="2346973" y="4391355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6FADEAE-8FBD-F6D5-9BEA-7C93C684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3" y="4391355"/>
                <a:ext cx="860683" cy="738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BFC9AF3-4A25-E7F4-2F41-C5902116BB4E}"/>
                  </a:ext>
                </a:extLst>
              </p:cNvPr>
              <p:cNvSpPr txBox="1"/>
              <p:nvPr/>
            </p:nvSpPr>
            <p:spPr>
              <a:xfrm>
                <a:off x="2346972" y="5472670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BFC9AF3-4A25-E7F4-2F41-C5902116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2" y="5472670"/>
                <a:ext cx="860683" cy="738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1C4B777-6826-A168-6AC6-82467F02E1D5}"/>
                  </a:ext>
                </a:extLst>
              </p:cNvPr>
              <p:cNvSpPr txBox="1"/>
              <p:nvPr/>
            </p:nvSpPr>
            <p:spPr>
              <a:xfrm>
                <a:off x="2346971" y="6567717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1C4B777-6826-A168-6AC6-82467F02E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1" y="6567717"/>
                <a:ext cx="860683" cy="738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65D1AC8-A416-793A-36D5-404FDC067FBF}"/>
                  </a:ext>
                </a:extLst>
              </p:cNvPr>
              <p:cNvSpPr txBox="1"/>
              <p:nvPr/>
            </p:nvSpPr>
            <p:spPr>
              <a:xfrm>
                <a:off x="6168570" y="6215431"/>
                <a:ext cx="1438212" cy="141577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⊕</m:t>
                      </m:r>
                    </m:oMath>
                  </m:oMathPara>
                </a14:m>
                <a:endParaRPr kumimoji="0" lang="pt-B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65D1AC8-A416-793A-36D5-404FDC06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70" y="6215431"/>
                <a:ext cx="1438212" cy="1415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8F98C77F-F984-788A-9576-FEAC5CB4CC01}"/>
              </a:ext>
            </a:extLst>
          </p:cNvPr>
          <p:cNvSpPr/>
          <p:nvPr/>
        </p:nvSpPr>
        <p:spPr>
          <a:xfrm>
            <a:off x="6757047" y="4650262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40ED015-6B67-D84C-F5E0-611A3302A354}"/>
              </a:ext>
            </a:extLst>
          </p:cNvPr>
          <p:cNvSpPr/>
          <p:nvPr/>
        </p:nvSpPr>
        <p:spPr>
          <a:xfrm>
            <a:off x="6757046" y="5731576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F1BC1CF-3241-D2AC-3CDD-7C5BA681C0D8}"/>
              </a:ext>
            </a:extLst>
          </p:cNvPr>
          <p:cNvCxnSpPr>
            <a:stCxn id="15" idx="0"/>
          </p:cNvCxnSpPr>
          <p:nvPr/>
        </p:nvCxnSpPr>
        <p:spPr>
          <a:xfrm flipH="1">
            <a:off x="6887674" y="4650262"/>
            <a:ext cx="2" cy="1917455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E487FC2-1AB2-FD4F-0A64-93EB4EFDFF26}"/>
                  </a:ext>
                </a:extLst>
              </p:cNvPr>
              <p:cNvSpPr txBox="1"/>
              <p:nvPr/>
            </p:nvSpPr>
            <p:spPr>
              <a:xfrm>
                <a:off x="10943771" y="4377624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E487FC2-1AB2-FD4F-0A64-93EB4EFDF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771" y="4377624"/>
                <a:ext cx="860683" cy="73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08827DB-1964-1D86-63ED-B32F04278320}"/>
                  </a:ext>
                </a:extLst>
              </p:cNvPr>
              <p:cNvSpPr txBox="1"/>
              <p:nvPr/>
            </p:nvSpPr>
            <p:spPr>
              <a:xfrm>
                <a:off x="10977139" y="5472670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08827DB-1964-1D86-63ED-B32F04278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139" y="5472670"/>
                <a:ext cx="860683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C2092FD4-1078-9377-D4E4-AC8E67E22534}"/>
                  </a:ext>
                </a:extLst>
              </p:cNvPr>
              <p:cNvSpPr txBox="1"/>
              <p:nvPr/>
            </p:nvSpPr>
            <p:spPr>
              <a:xfrm>
                <a:off x="10995993" y="6553985"/>
                <a:ext cx="855745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C2092FD4-1078-9377-D4E4-AC8E67E22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993" y="6553985"/>
                <a:ext cx="855745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C0663822-59FF-B262-5558-FCA6212046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736813"/>
                  </p:ext>
                </p:extLst>
              </p:nvPr>
            </p:nvGraphicFramePr>
            <p:xfrm>
              <a:off x="14493161" y="4300104"/>
              <a:ext cx="3366706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378">
                      <a:extLst>
                        <a:ext uri="{9D8B030D-6E8A-4147-A177-3AD203B41FA5}">
                          <a16:colId xmlns:a16="http://schemas.microsoft.com/office/drawing/2014/main" val="1847763369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2140324278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3374218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973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0394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02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90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3543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C0663822-59FF-B262-5558-FCA6212046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736813"/>
                  </p:ext>
                </p:extLst>
              </p:nvPr>
            </p:nvGraphicFramePr>
            <p:xfrm>
              <a:off x="14493161" y="4300104"/>
              <a:ext cx="3366706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378">
                      <a:extLst>
                        <a:ext uri="{9D8B030D-6E8A-4147-A177-3AD203B41FA5}">
                          <a16:colId xmlns:a16="http://schemas.microsoft.com/office/drawing/2014/main" val="1847763369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2140324278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337421859"/>
                        </a:ext>
                      </a:extLst>
                    </a:gridCol>
                  </a:tblGrid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971" r="-20327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971" r="-10108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971" r="-108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973764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101961" r="-203279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101961" r="-101081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101961" r="-1081" b="-3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0394573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200000" r="-203279" b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200000" r="-101081" b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200000" r="-1081" b="-2009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029818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302941" r="-203279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302941" r="-101081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302941" r="-1081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908965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3543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49596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3E575-DAC4-D3B4-54EE-64506664F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91485A6-58E4-87BA-3A48-256374D85B95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9F5BA2-81CF-08CC-0DBD-0A4458E40E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5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3FB754-A0A3-D79D-32F2-0ECDDCE6EC47}"/>
              </a:ext>
            </a:extLst>
          </p:cNvPr>
          <p:cNvSpPr txBox="1"/>
          <p:nvPr/>
        </p:nvSpPr>
        <p:spPr>
          <a:xfrm>
            <a:off x="2357098" y="3017520"/>
            <a:ext cx="7157727" cy="101566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 (clássico) – </a:t>
            </a:r>
            <a:r>
              <a:rPr kumimoji="0" lang="pt-BR" sz="54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cbit</a:t>
            </a:r>
            <a:r>
              <a:rPr kumimoji="0" lang="pt-BR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ou </a:t>
            </a:r>
            <a:r>
              <a:rPr kumimoji="0" lang="pt-BR" sz="5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50132A9-AC02-E711-397E-C00943F5ED30}"/>
              </a:ext>
            </a:extLst>
          </p:cNvPr>
          <p:cNvSpPr txBox="1"/>
          <p:nvPr/>
        </p:nvSpPr>
        <p:spPr>
          <a:xfrm>
            <a:off x="14869174" y="3017520"/>
            <a:ext cx="5700598" cy="101566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 quântico – </a:t>
            </a:r>
            <a:r>
              <a:rPr kumimoji="0" lang="pt-BR" sz="54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</a:t>
            </a:r>
            <a:endParaRPr kumimoji="0" lang="pt-BR" sz="5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E8E214A-4186-ADBD-94F9-F1C12A658F42}"/>
              </a:ext>
            </a:extLst>
          </p:cNvPr>
          <p:cNvCxnSpPr/>
          <p:nvPr/>
        </p:nvCxnSpPr>
        <p:spPr>
          <a:xfrm>
            <a:off x="12131038" y="3328416"/>
            <a:ext cx="0" cy="9144000"/>
          </a:xfrm>
          <a:prstGeom prst="line">
            <a:avLst/>
          </a:prstGeom>
          <a:noFill/>
          <a:ln w="50800" cap="flat">
            <a:solidFill>
              <a:schemeClr val="accent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9C15115-1F27-38B9-AEBF-7F2638CA8540}"/>
                  </a:ext>
                </a:extLst>
              </p:cNvPr>
              <p:cNvSpPr txBox="1"/>
              <p:nvPr/>
            </p:nvSpPr>
            <p:spPr>
              <a:xfrm>
                <a:off x="3901165" y="5057508"/>
                <a:ext cx="3703832" cy="120032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pt-BR" sz="66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Σ</m:t>
                      </m:r>
                      <m:r>
                        <a:rPr kumimoji="0" lang="pt-BR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={0,1}</m:t>
                      </m:r>
                    </m:oMath>
                  </m:oMathPara>
                </a14:m>
                <a:endParaRPr kumimoji="0" lang="pt-BR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9C15115-1F27-38B9-AEBF-7F2638CA8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165" y="5057508"/>
                <a:ext cx="3703832" cy="1200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A32F228-ADDF-4AE1-D31A-3432077A37D1}"/>
                  </a:ext>
                </a:extLst>
              </p:cNvPr>
              <p:cNvSpPr txBox="1"/>
              <p:nvPr/>
            </p:nvSpPr>
            <p:spPr>
              <a:xfrm>
                <a:off x="1915744" y="7458166"/>
                <a:ext cx="8510982" cy="861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Calibri"/>
                  </a:rPr>
                  <a:t>Se </a:t>
                </a:r>
                <a14:m>
                  <m:oMath xmlns:m="http://schemas.openxmlformats.org/officeDocument/2006/math">
                    <m:r>
                      <a:rPr kumimoji="0" lang="pt-BR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𝑏</m:t>
                    </m:r>
                  </m:oMath>
                </a14:m>
                <a:r>
                  <a:rPr kumimoji="0" lang="pt-B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Calibri"/>
                  </a:rPr>
                  <a:t> é um </a:t>
                </a:r>
                <a:r>
                  <a:rPr kumimoji="0" lang="pt-BR" sz="44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Calibri"/>
                  </a:rPr>
                  <a:t>bit</a:t>
                </a:r>
                <a:r>
                  <a:rPr kumimoji="0" lang="pt-B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Calibri"/>
                  </a:rPr>
                  <a:t>, então </a:t>
                </a:r>
                <a14:m>
                  <m:oMath xmlns:m="http://schemas.openxmlformats.org/officeDocument/2006/math">
                    <m:r>
                      <a:rPr kumimoji="0" lang="pt-BR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𝑏</m:t>
                    </m:r>
                    <m:r>
                      <a:rPr kumimoji="0" lang="pt-BR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=0</m:t>
                    </m:r>
                  </m:oMath>
                </a14:m>
                <a:r>
                  <a:rPr kumimoji="0" lang="pt-B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Calibri"/>
                  </a:rPr>
                  <a:t> ou </a:t>
                </a:r>
                <a14:m>
                  <m:oMath xmlns:m="http://schemas.openxmlformats.org/officeDocument/2006/math">
                    <m:r>
                      <a:rPr kumimoji="0" lang="pt-BR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𝑏</m:t>
                    </m:r>
                    <m:r>
                      <a:rPr kumimoji="0" lang="pt-BR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=1</m:t>
                    </m:r>
                  </m:oMath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A32F228-ADDF-4AE1-D31A-3432077A3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44" y="7458166"/>
                <a:ext cx="8510982" cy="861772"/>
              </a:xfrm>
              <a:prstGeom prst="rect">
                <a:avLst/>
              </a:prstGeom>
              <a:blipFill>
                <a:blip r:embed="rId3"/>
                <a:stretch>
                  <a:fillRect l="-2865" t="-9155" b="-27465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96E759D-4276-3C64-3241-AAE65CA52566}"/>
                  </a:ext>
                </a:extLst>
              </p:cNvPr>
              <p:cNvSpPr txBox="1"/>
              <p:nvPr/>
            </p:nvSpPr>
            <p:spPr>
              <a:xfrm>
                <a:off x="13835351" y="5057509"/>
                <a:ext cx="9687778" cy="120032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pt-BR" sz="66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Σ</m:t>
                      </m:r>
                      <m:r>
                        <a:rPr kumimoji="0" lang="pt-BR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|</m:t>
                          </m:r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⟩∈</m:t>
                          </m:r>
                          <m:sSup>
                            <m:sSupPr>
                              <m:ctrlPr>
                                <a:rPr kumimoji="0" lang="pt-BR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kumimoji="0" lang="pt-BR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ℂ</m:t>
                              </m:r>
                            </m:e>
                            <m:sup>
                              <m:r>
                                <a:rPr kumimoji="0" lang="pt-BR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:‖|</m:t>
                          </m:r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⟩‖=1</m:t>
                          </m:r>
                        </m:e>
                      </m:d>
                    </m:oMath>
                  </m:oMathPara>
                </a14:m>
                <a:endParaRPr kumimoji="0" lang="pt-BR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96E759D-4276-3C64-3241-AAE65CA52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351" y="5057509"/>
                <a:ext cx="9687778" cy="1200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236381E-893B-BFBC-84B8-2D7C0106D383}"/>
                  </a:ext>
                </a:extLst>
              </p:cNvPr>
              <p:cNvSpPr txBox="1"/>
              <p:nvPr/>
            </p:nvSpPr>
            <p:spPr>
              <a:xfrm>
                <a:off x="14036519" y="7107813"/>
                <a:ext cx="8693275" cy="156247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kumimoji="0" lang="pt-BR" sz="4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a:rPr kumimoji="0" lang="pt-BR" sz="4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pt-BR" sz="4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pt-BR" sz="4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pt-BR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0" lang="pt-BR" sz="4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a:rPr kumimoji="0" lang="pt-BR" sz="4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pt-BR" sz="4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pt-BR" sz="4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kumimoji="0" lang="pt-BR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=1</m:t>
                      </m:r>
                    </m:oMath>
                  </m:oMathPara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236381E-893B-BFBC-84B8-2D7C0106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19" y="7107813"/>
                <a:ext cx="8693275" cy="1562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10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3CA55-3158-83C0-1EFF-2909DF5B6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96BC595-D43B-B84B-A005-94E54E203334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AF4018B-6DFB-BB83-8CF5-6CF6FFC272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50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1CCA344-294E-9FCA-D3A9-71A2668EFF23}"/>
              </a:ext>
            </a:extLst>
          </p:cNvPr>
          <p:cNvSpPr txBox="1"/>
          <p:nvPr/>
        </p:nvSpPr>
        <p:spPr>
          <a:xfrm>
            <a:off x="1240309" y="3091543"/>
            <a:ext cx="1356012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Pergunta</a:t>
            </a:r>
            <a:r>
              <a:rPr kumimoji="0" lang="pt-BR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É possível fazer qualquer operação sobre </a:t>
            </a:r>
            <a:r>
              <a:rPr kumimoji="0" lang="pt-BR" sz="360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bits</a:t>
            </a:r>
            <a:r>
              <a:rPr kumimoji="0" lang="pt-BR" sz="3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usando </a:t>
            </a:r>
            <a:r>
              <a:rPr kumimoji="0" lang="pt-BR" sz="360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qubits</a:t>
            </a:r>
            <a:r>
              <a:rPr kumimoji="0" lang="pt-BR" sz="3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?</a:t>
            </a:r>
            <a:endParaRPr kumimoji="0" lang="pt-BR" sz="36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7BD9E37-023D-4482-E680-C007A5849003}"/>
              </a:ext>
            </a:extLst>
          </p:cNvPr>
          <p:cNvCxnSpPr/>
          <p:nvPr/>
        </p:nvCxnSpPr>
        <p:spPr>
          <a:xfrm>
            <a:off x="3207656" y="4760686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B328B4C-60B8-3AB1-6DCB-47507C9F6C0B}"/>
              </a:ext>
            </a:extLst>
          </p:cNvPr>
          <p:cNvCxnSpPr/>
          <p:nvPr/>
        </p:nvCxnSpPr>
        <p:spPr>
          <a:xfrm>
            <a:off x="3207656" y="5842001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EE401CF-6C5B-BF29-6D92-F12D9D3B36B6}"/>
              </a:ext>
            </a:extLst>
          </p:cNvPr>
          <p:cNvCxnSpPr/>
          <p:nvPr/>
        </p:nvCxnSpPr>
        <p:spPr>
          <a:xfrm>
            <a:off x="3207656" y="6981372"/>
            <a:ext cx="7736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E22C5DB-73AD-4E5D-88BA-99870B5F29FB}"/>
                  </a:ext>
                </a:extLst>
              </p:cNvPr>
              <p:cNvSpPr txBox="1"/>
              <p:nvPr/>
            </p:nvSpPr>
            <p:spPr>
              <a:xfrm>
                <a:off x="2346973" y="4391355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E22C5DB-73AD-4E5D-88BA-99870B5F2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3" y="4391355"/>
                <a:ext cx="860683" cy="738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C4431F1-B789-AB8D-660B-41417799CB24}"/>
                  </a:ext>
                </a:extLst>
              </p:cNvPr>
              <p:cNvSpPr txBox="1"/>
              <p:nvPr/>
            </p:nvSpPr>
            <p:spPr>
              <a:xfrm>
                <a:off x="2346972" y="5472670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C4431F1-B789-AB8D-660B-41417799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2" y="5472670"/>
                <a:ext cx="860683" cy="738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8980196-4F27-D50E-5595-F1DFFF273147}"/>
                  </a:ext>
                </a:extLst>
              </p:cNvPr>
              <p:cNvSpPr txBox="1"/>
              <p:nvPr/>
            </p:nvSpPr>
            <p:spPr>
              <a:xfrm>
                <a:off x="2346971" y="6567717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8980196-4F27-D50E-5595-F1DFFF27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71" y="6567717"/>
                <a:ext cx="860683" cy="738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C9AFC69-9200-CB8D-847C-DC2DF3FFE9C2}"/>
                  </a:ext>
                </a:extLst>
              </p:cNvPr>
              <p:cNvSpPr txBox="1"/>
              <p:nvPr/>
            </p:nvSpPr>
            <p:spPr>
              <a:xfrm>
                <a:off x="6168570" y="6215431"/>
                <a:ext cx="1438212" cy="141577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⊕</m:t>
                      </m:r>
                    </m:oMath>
                  </m:oMathPara>
                </a14:m>
                <a:endParaRPr kumimoji="0" lang="pt-B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C9AFC69-9200-CB8D-847C-DC2DF3FFE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70" y="6215431"/>
                <a:ext cx="1438212" cy="1415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A2990F67-3946-7D4C-BC57-AA2AD41C4348}"/>
              </a:ext>
            </a:extLst>
          </p:cNvPr>
          <p:cNvSpPr/>
          <p:nvPr/>
        </p:nvSpPr>
        <p:spPr>
          <a:xfrm>
            <a:off x="6757047" y="4650262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20C1BB1-4E50-36DD-16E6-E5584A6AB866}"/>
              </a:ext>
            </a:extLst>
          </p:cNvPr>
          <p:cNvSpPr/>
          <p:nvPr/>
        </p:nvSpPr>
        <p:spPr>
          <a:xfrm>
            <a:off x="6757046" y="5731576"/>
            <a:ext cx="261257" cy="261257"/>
          </a:xfrm>
          <a:prstGeom prst="ellipse">
            <a:avLst/>
          </a:prstGeom>
          <a:solidFill>
            <a:schemeClr val="tx1"/>
          </a:solidFill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C76F33-72C9-1802-FED6-67FEAC020213}"/>
              </a:ext>
            </a:extLst>
          </p:cNvPr>
          <p:cNvCxnSpPr>
            <a:stCxn id="15" idx="0"/>
          </p:cNvCxnSpPr>
          <p:nvPr/>
        </p:nvCxnSpPr>
        <p:spPr>
          <a:xfrm flipH="1">
            <a:off x="6887674" y="4650262"/>
            <a:ext cx="2" cy="1917455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46805CC-94C7-8417-CCBA-4833E2ABC6A7}"/>
                  </a:ext>
                </a:extLst>
              </p:cNvPr>
              <p:cNvSpPr txBox="1"/>
              <p:nvPr/>
            </p:nvSpPr>
            <p:spPr>
              <a:xfrm>
                <a:off x="10943771" y="4377624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46805CC-94C7-8417-CCBA-4833E2AB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771" y="4377624"/>
                <a:ext cx="860683" cy="73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79C52CA-9D81-157A-8D7C-1A17505CBAE4}"/>
                  </a:ext>
                </a:extLst>
              </p:cNvPr>
              <p:cNvSpPr txBox="1"/>
              <p:nvPr/>
            </p:nvSpPr>
            <p:spPr>
              <a:xfrm>
                <a:off x="10977139" y="5472670"/>
                <a:ext cx="8606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79C52CA-9D81-157A-8D7C-1A17505CB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139" y="5472670"/>
                <a:ext cx="860683" cy="73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35F677E-9A01-AAE2-8D49-9AB978270763}"/>
                  </a:ext>
                </a:extLst>
              </p:cNvPr>
              <p:cNvSpPr txBox="1"/>
              <p:nvPr/>
            </p:nvSpPr>
            <p:spPr>
              <a:xfrm>
                <a:off x="10995993" y="6553985"/>
                <a:ext cx="855745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35F677E-9A01-AAE2-8D49-9AB97827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993" y="6553985"/>
                <a:ext cx="855745" cy="73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20AE91FF-66AB-524C-4372-6A27F9F0B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069664"/>
                  </p:ext>
                </p:extLst>
              </p:nvPr>
            </p:nvGraphicFramePr>
            <p:xfrm>
              <a:off x="14493161" y="4300104"/>
              <a:ext cx="3366706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378">
                      <a:extLst>
                        <a:ext uri="{9D8B030D-6E8A-4147-A177-3AD203B41FA5}">
                          <a16:colId xmlns:a16="http://schemas.microsoft.com/office/drawing/2014/main" val="1847763369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2140324278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3374218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973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0394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02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90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3543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20AE91FF-66AB-524C-4372-6A27F9F0B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069664"/>
                  </p:ext>
                </p:extLst>
              </p:nvPr>
            </p:nvGraphicFramePr>
            <p:xfrm>
              <a:off x="14493161" y="4300104"/>
              <a:ext cx="3366706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378">
                      <a:extLst>
                        <a:ext uri="{9D8B030D-6E8A-4147-A177-3AD203B41FA5}">
                          <a16:colId xmlns:a16="http://schemas.microsoft.com/office/drawing/2014/main" val="1847763369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2140324278"/>
                        </a:ext>
                      </a:extLst>
                    </a:gridCol>
                    <a:gridCol w="1125664">
                      <a:extLst>
                        <a:ext uri="{9D8B030D-6E8A-4147-A177-3AD203B41FA5}">
                          <a16:colId xmlns:a16="http://schemas.microsoft.com/office/drawing/2014/main" val="337421859"/>
                        </a:ext>
                      </a:extLst>
                    </a:gridCol>
                  </a:tblGrid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971" r="-20327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971" r="-10108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971" r="-108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973764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101961" r="-203279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101961" r="-101081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101961" r="-1081" b="-3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0394573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200000" r="-203279" b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200000" r="-101081" b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200000" r="-1081" b="-2009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029818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302941" r="-203279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302941" r="-101081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302941" r="-1081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908965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546" t="-399029" r="-203279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99459" t="-399029" r="-101081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199459" t="-399029" r="-1081" b="-1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3543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7421965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D7060-CA8C-D44C-D7AF-1D0EAE7DD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D87D368-F3A1-8B3C-1761-B1663706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11" y="4191880"/>
            <a:ext cx="22963178" cy="3904086"/>
          </a:xfrm>
        </p:spPr>
        <p:txBody>
          <a:bodyPr/>
          <a:lstStyle/>
          <a:p>
            <a:r>
              <a:rPr lang="pt-BR" sz="8800" dirty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2129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97D1D-286B-A569-6562-FB9767EE0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76A51E-8933-4D9D-C5A2-EF145A51B1F6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8989CB1-66B7-57A9-81C0-978CCB5242C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6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2A7E63-0D08-177C-3763-9D576F66497B}"/>
              </a:ext>
            </a:extLst>
          </p:cNvPr>
          <p:cNvSpPr txBox="1"/>
          <p:nvPr/>
        </p:nvSpPr>
        <p:spPr>
          <a:xfrm>
            <a:off x="2357098" y="3017520"/>
            <a:ext cx="7157727" cy="101566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 (clássico) – </a:t>
            </a:r>
            <a:r>
              <a:rPr kumimoji="0" lang="pt-BR" sz="54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cbit</a:t>
            </a:r>
            <a:r>
              <a:rPr kumimoji="0" lang="pt-BR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ou </a:t>
            </a:r>
            <a:r>
              <a:rPr kumimoji="0" lang="pt-BR" sz="5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0CF24E-962B-E8F0-1C04-88A44D357E57}"/>
              </a:ext>
            </a:extLst>
          </p:cNvPr>
          <p:cNvSpPr txBox="1"/>
          <p:nvPr/>
        </p:nvSpPr>
        <p:spPr>
          <a:xfrm>
            <a:off x="14869174" y="3017520"/>
            <a:ext cx="5700598" cy="101566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Bit quântico – </a:t>
            </a:r>
            <a:r>
              <a:rPr kumimoji="0" lang="pt-BR" sz="54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qubit</a:t>
            </a:r>
            <a:endParaRPr kumimoji="0" lang="pt-BR" sz="5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9C57AE-735C-283A-5CA2-24096EEF9694}"/>
              </a:ext>
            </a:extLst>
          </p:cNvPr>
          <p:cNvCxnSpPr/>
          <p:nvPr/>
        </p:nvCxnSpPr>
        <p:spPr>
          <a:xfrm>
            <a:off x="12131038" y="3328416"/>
            <a:ext cx="0" cy="9144000"/>
          </a:xfrm>
          <a:prstGeom prst="line">
            <a:avLst/>
          </a:prstGeom>
          <a:noFill/>
          <a:ln w="50800" cap="flat">
            <a:solidFill>
              <a:schemeClr val="accent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EAE09B10-F92D-C42E-66AD-5CADAB02EA2F}"/>
              </a:ext>
            </a:extLst>
          </p:cNvPr>
          <p:cNvSpPr/>
          <p:nvPr/>
        </p:nvSpPr>
        <p:spPr>
          <a:xfrm>
            <a:off x="5468112" y="5266944"/>
            <a:ext cx="329184" cy="329184"/>
          </a:xfrm>
          <a:prstGeom prst="ellipse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B082B61-A00E-6846-89E6-9A066F1F25C2}"/>
              </a:ext>
            </a:extLst>
          </p:cNvPr>
          <p:cNvSpPr/>
          <p:nvPr/>
        </p:nvSpPr>
        <p:spPr>
          <a:xfrm>
            <a:off x="5468112" y="8331523"/>
            <a:ext cx="329184" cy="329184"/>
          </a:xfrm>
          <a:prstGeom prst="ellipse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E45CC-63D3-DAD5-BF1C-09C2C27FCBE7}"/>
              </a:ext>
            </a:extLst>
          </p:cNvPr>
          <p:cNvSpPr txBox="1"/>
          <p:nvPr/>
        </p:nvSpPr>
        <p:spPr>
          <a:xfrm>
            <a:off x="6004161" y="4969872"/>
            <a:ext cx="497250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126A2C-4A2B-562B-323C-A5D8F61C8675}"/>
              </a:ext>
            </a:extLst>
          </p:cNvPr>
          <p:cNvSpPr txBox="1"/>
          <p:nvPr/>
        </p:nvSpPr>
        <p:spPr>
          <a:xfrm>
            <a:off x="6004161" y="8034451"/>
            <a:ext cx="497250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F644C11-5875-7E8E-9355-660E18D5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150" y="4969872"/>
            <a:ext cx="7920993" cy="61081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EEC7150-D0C1-3F1E-4C94-7664414CC1D1}"/>
                  </a:ext>
                </a:extLst>
              </p:cNvPr>
              <p:cNvSpPr txBox="1"/>
              <p:nvPr/>
            </p:nvSpPr>
            <p:spPr>
              <a:xfrm>
                <a:off x="21918143" y="7654637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|0⟩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EEC7150-D0C1-3F1E-4C94-7664414CC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143" y="7654637"/>
                <a:ext cx="856322" cy="738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A6ACDBE4-8CC4-E954-4C12-9DCE0549FC83}"/>
                  </a:ext>
                </a:extLst>
              </p:cNvPr>
              <p:cNvSpPr txBox="1"/>
              <p:nvPr/>
            </p:nvSpPr>
            <p:spPr>
              <a:xfrm>
                <a:off x="17332505" y="4132195"/>
                <a:ext cx="85632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|1⟩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A6ACDBE4-8CC4-E954-4C12-9DCE0549F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2505" y="4132195"/>
                <a:ext cx="856322" cy="738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607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60C11-E82C-2A50-8C7D-F84492CF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AA88C9E-4262-A1D3-3744-EF0CFC4C2842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07A8A59-8E01-9542-C0CD-416B8D876E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7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2EC73B-521A-E796-7311-795AA8E5CA38}"/>
              </a:ext>
            </a:extLst>
          </p:cNvPr>
          <p:cNvSpPr txBox="1"/>
          <p:nvPr/>
        </p:nvSpPr>
        <p:spPr>
          <a:xfrm>
            <a:off x="2357098" y="3017520"/>
            <a:ext cx="6335387" cy="101566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 – Bit clássico</a:t>
            </a:r>
            <a:endParaRPr kumimoji="0" lang="pt-BR" sz="5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E419FF1-C719-FBE7-E06B-6E9F7D0DC5D3}"/>
                  </a:ext>
                </a:extLst>
              </p:cNvPr>
              <p:cNvSpPr txBox="1"/>
              <p:nvPr/>
            </p:nvSpPr>
            <p:spPr>
              <a:xfrm>
                <a:off x="5079093" y="5029200"/>
                <a:ext cx="2420789" cy="120032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𝑏</m:t>
                      </m:r>
                      <m:r>
                        <a:rPr kumimoji="0" lang="pt-BR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=1</m:t>
                      </m:r>
                    </m:oMath>
                  </m:oMathPara>
                </a14:m>
                <a:endParaRPr kumimoji="0" lang="pt-BR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E419FF1-C719-FBE7-E06B-6E9F7D0D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93" y="5029200"/>
                <a:ext cx="2420789" cy="1200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52841BD-7CBE-B724-6CA3-AE07C84C9165}"/>
                  </a:ext>
                </a:extLst>
              </p:cNvPr>
              <p:cNvSpPr txBox="1"/>
              <p:nvPr/>
            </p:nvSpPr>
            <p:spPr>
              <a:xfrm>
                <a:off x="5079093" y="6858000"/>
                <a:ext cx="11547903" cy="153888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Calibri"/>
                  </a:rPr>
                  <a:t>Em qualquer momento, a leitur</a:t>
                </a:r>
                <a:r>
                  <a:rPr lang="pt-BR" sz="4400" dirty="0"/>
                  <a:t>a de </a:t>
                </a:r>
                <a14:m>
                  <m:oMath xmlns:m="http://schemas.openxmlformats.org/officeDocument/2006/math">
                    <m:r>
                      <a:rPr lang="pt-BR" sz="4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pt-B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Calibri"/>
                  </a:rPr>
                  <a:t> retornará 1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Calibri"/>
                  </a:rPr>
                  <a:t>(a menos que ele seja alterado)</a:t>
                </a: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52841BD-7CBE-B724-6CA3-AE07C84C9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93" y="6858000"/>
                <a:ext cx="11547903" cy="1538881"/>
              </a:xfrm>
              <a:prstGeom prst="rect">
                <a:avLst/>
              </a:prstGeom>
              <a:blipFill>
                <a:blip r:embed="rId3"/>
                <a:stretch>
                  <a:fillRect l="-2111" t="-5159" r="-1161" b="-15079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75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7B5C2-1F64-7F32-0C2D-37C7522DA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7D1F8F-A09B-0DA1-C39E-4099F72051E2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FB67B4-ACCB-0E98-4AAB-1058627693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8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C5795B-9D6E-0CC2-6B99-ACFD1334DFA7}"/>
              </a:ext>
            </a:extLst>
          </p:cNvPr>
          <p:cNvSpPr txBox="1"/>
          <p:nvPr/>
        </p:nvSpPr>
        <p:spPr>
          <a:xfrm>
            <a:off x="2357098" y="3017520"/>
            <a:ext cx="6665605" cy="101566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 – Bit quântico</a:t>
            </a:r>
            <a:endParaRPr kumimoji="0" lang="pt-BR" sz="5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1051721-DE4F-EE67-BC11-14D2B78D12A2}"/>
                  </a:ext>
                </a:extLst>
              </p:cNvPr>
              <p:cNvSpPr txBox="1"/>
              <p:nvPr/>
            </p:nvSpPr>
            <p:spPr>
              <a:xfrm>
                <a:off x="2881920" y="4765250"/>
                <a:ext cx="6964405" cy="209275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</m:t>
                          </m:r>
                        </m:num>
                        <m:den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</m:t>
                          </m:r>
                        </m:num>
                        <m:den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r>
                        <a:rPr kumimoji="0" lang="pt-BR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|1⟩</m:t>
                      </m:r>
                    </m:oMath>
                  </m:oMathPara>
                </a14:m>
                <a:endParaRPr kumimoji="0" lang="pt-BR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1051721-DE4F-EE67-BC11-14D2B78D1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20" y="4765250"/>
                <a:ext cx="6964405" cy="2092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53D5A1B-E9A8-85EA-82E7-3A8C586F6FC9}"/>
                  </a:ext>
                </a:extLst>
              </p:cNvPr>
              <p:cNvSpPr txBox="1"/>
              <p:nvPr/>
            </p:nvSpPr>
            <p:spPr>
              <a:xfrm>
                <a:off x="3033195" y="7808976"/>
                <a:ext cx="13951318" cy="861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Calibri"/>
                  </a:rPr>
                  <a:t>Ao medirmos </a:t>
                </a:r>
                <a14:m>
                  <m:oMath xmlns:m="http://schemas.openxmlformats.org/officeDocument/2006/math">
                    <m:r>
                      <a:rPr kumimoji="0" lang="pt-BR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|</m:t>
                    </m:r>
                    <m:r>
                      <a:rPr kumimoji="0" lang="pt-BR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𝜓</m:t>
                    </m:r>
                    <m:r>
                      <a:rPr kumimoji="0" lang="pt-BR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⟩</m:t>
                    </m:r>
                  </m:oMath>
                </a14:m>
                <a:r>
                  <a:rPr kumimoji="0" lang="pt-B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Calibri"/>
                  </a:rPr>
                  <a:t>, poderemos ter como resultado </a:t>
                </a:r>
                <a14:m>
                  <m:oMath xmlns:m="http://schemas.openxmlformats.org/officeDocument/2006/math">
                    <m:r>
                      <a:rPr kumimoji="0" lang="pt-BR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|0⟩</m:t>
                    </m:r>
                  </m:oMath>
                </a14:m>
                <a:r>
                  <a:rPr kumimoji="0" lang="pt-B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Calibri"/>
                  </a:rPr>
                  <a:t> ou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pt-B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kumimoji="0" lang="pt-B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1</m:t>
                        </m:r>
                      </m:e>
                    </m:d>
                  </m:oMath>
                </a14:m>
                <a:endParaRPr kumimoji="0" lang="pt-BR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53D5A1B-E9A8-85EA-82E7-3A8C586F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195" y="7808976"/>
                <a:ext cx="13951318" cy="861772"/>
              </a:xfrm>
              <a:prstGeom prst="rect">
                <a:avLst/>
              </a:prstGeom>
              <a:blipFill>
                <a:blip r:embed="rId3"/>
                <a:stretch>
                  <a:fillRect l="-1792" t="-9220" b="-27660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8006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64F09-9BC3-3ED8-FE52-ACB93B0F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2C31A2-6F2F-980E-4AA8-30642F273577}"/>
              </a:ext>
            </a:extLst>
          </p:cNvPr>
          <p:cNvSpPr txBox="1"/>
          <p:nvPr/>
        </p:nvSpPr>
        <p:spPr>
          <a:xfrm>
            <a:off x="9514825" y="12885898"/>
            <a:ext cx="535434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eurico.ruivo@mackenzie.br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8D4FC18-9A6F-59A3-C3F0-B65A0B8973D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12420" y="12920979"/>
            <a:ext cx="927889" cy="703581"/>
          </a:xfrm>
        </p:spPr>
        <p:txBody>
          <a:bodyPr/>
          <a:lstStyle/>
          <a:p>
            <a:fld id="{86CB4B4D-7CA3-9044-876B-883B54F8677D}" type="slidenum">
              <a:rPr lang="pt-BR" b="1" smtClean="0">
                <a:solidFill>
                  <a:schemeClr val="bg1"/>
                </a:solidFill>
              </a:rPr>
              <a:pPr/>
              <a:t>9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3C2AFD-04BD-C8F5-08BB-AB5FCB4A877B}"/>
              </a:ext>
            </a:extLst>
          </p:cNvPr>
          <p:cNvSpPr txBox="1"/>
          <p:nvPr/>
        </p:nvSpPr>
        <p:spPr>
          <a:xfrm>
            <a:off x="2357098" y="3017520"/>
            <a:ext cx="6665605" cy="101566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Exemplo – Bit quântico</a:t>
            </a:r>
            <a:endParaRPr kumimoji="0" lang="pt-BR" sz="5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58EE524-3713-A145-BAC0-88EFE6B7650B}"/>
                  </a:ext>
                </a:extLst>
              </p:cNvPr>
              <p:cNvSpPr txBox="1"/>
              <p:nvPr/>
            </p:nvSpPr>
            <p:spPr>
              <a:xfrm>
                <a:off x="3401036" y="8021466"/>
                <a:ext cx="6445289" cy="153888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𝑝</m:t>
                          </m:r>
                        </m:e>
                        <m:sub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Sup>
                        <m:sSubSup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Sup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  <m:sup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p>
                      </m:sSubSup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p>
                        <m:sSup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fPr>
                                <m:num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=0,36=36%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58EE524-3713-A145-BAC0-88EFE6B76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36" y="8021466"/>
                <a:ext cx="6445289" cy="15388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106F430-D438-9A8E-F6E4-ACCA8AF9EC7C}"/>
                  </a:ext>
                </a:extLst>
              </p:cNvPr>
              <p:cNvSpPr txBox="1"/>
              <p:nvPr/>
            </p:nvSpPr>
            <p:spPr>
              <a:xfrm>
                <a:off x="3401035" y="9560347"/>
                <a:ext cx="6361098" cy="134446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𝑝</m:t>
                          </m:r>
                        </m:e>
                        <m:sub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Sup>
                        <m:sSubSup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Sup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𝛼</m:t>
                          </m:r>
                        </m:e>
                        <m:sub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  <m:sup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p>
                      </m:sSubSup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p>
                        <m:sSup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fPr>
                                <m:num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=0,64=64%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106F430-D438-9A8E-F6E4-ACCA8AF9E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35" y="9560347"/>
                <a:ext cx="6361098" cy="1344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859D2408-8064-4923-90CD-677677B88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6153" y="6263719"/>
            <a:ext cx="1562318" cy="1590897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05E46CE-3CCF-DFC3-673A-13713F1F28BB}"/>
              </a:ext>
            </a:extLst>
          </p:cNvPr>
          <p:cNvCxnSpPr>
            <a:cxnSpLocks/>
          </p:cNvCxnSpPr>
          <p:nvPr/>
        </p:nvCxnSpPr>
        <p:spPr>
          <a:xfrm flipH="1">
            <a:off x="15809977" y="7066788"/>
            <a:ext cx="1571897" cy="18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49939C9-0BD9-DF0B-DC1B-F793091D4960}"/>
              </a:ext>
            </a:extLst>
          </p:cNvPr>
          <p:cNvCxnSpPr/>
          <p:nvPr/>
        </p:nvCxnSpPr>
        <p:spPr>
          <a:xfrm flipH="1">
            <a:off x="18852750" y="7057644"/>
            <a:ext cx="1571897" cy="18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0CFE3EF-6870-234E-B9A3-1278F3C0B5DB}"/>
                  </a:ext>
                </a:extLst>
              </p:cNvPr>
              <p:cNvSpPr txBox="1"/>
              <p:nvPr/>
            </p:nvSpPr>
            <p:spPr>
              <a:xfrm>
                <a:off x="11937598" y="6472377"/>
                <a:ext cx="3881958" cy="122539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</m:t>
                          </m:r>
                        </m:num>
                        <m:den>
                          <m: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r>
                        <a:rPr kumimoji="0" lang="pt-B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|1⟩</m:t>
                      </m:r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0CFE3EF-6870-234E-B9A3-1278F3C0B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7598" y="6472377"/>
                <a:ext cx="3881958" cy="12253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57A86C9-49A2-D19A-ABFD-581C350A3CE4}"/>
                  </a:ext>
                </a:extLst>
              </p:cNvPr>
              <p:cNvSpPr txBox="1"/>
              <p:nvPr/>
            </p:nvSpPr>
            <p:spPr>
              <a:xfrm>
                <a:off x="2881920" y="4765250"/>
                <a:ext cx="6964405" cy="209275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𝜓</m:t>
                          </m:r>
                        </m:e>
                      </m:d>
                      <m:r>
                        <a:rPr kumimoji="0" lang="pt-BR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</m:t>
                          </m:r>
                        </m:num>
                        <m:den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e>
                      </m:d>
                      <m:r>
                        <a:rPr kumimoji="0" lang="pt-BR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4</m:t>
                          </m:r>
                        </m:num>
                        <m:den>
                          <m:r>
                            <a:rPr kumimoji="0" lang="pt-BR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5</m:t>
                          </m:r>
                        </m:den>
                      </m:f>
                      <m:r>
                        <a:rPr kumimoji="0" lang="pt-BR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|1⟩</m:t>
                      </m:r>
                    </m:oMath>
                  </m:oMathPara>
                </a14:m>
                <a:endParaRPr kumimoji="0" lang="pt-BR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57A86C9-49A2-D19A-ABFD-581C350A3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20" y="4765250"/>
                <a:ext cx="6964405" cy="2092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6E56C4A-C6ED-ABE5-14B3-E6F5A2752F9D}"/>
                  </a:ext>
                </a:extLst>
              </p:cNvPr>
              <p:cNvSpPr txBox="1"/>
              <p:nvPr/>
            </p:nvSpPr>
            <p:spPr>
              <a:xfrm>
                <a:off x="20424647" y="6068113"/>
                <a:ext cx="2376161" cy="195335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pt-B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dPr>
                                <m:e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=|0⟩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pt-BR" sz="36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ou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</m:ctrlPr>
                                </m:dPr>
                                <m:e>
                                  <m:r>
                                    <a:rPr kumimoji="0" lang="pt-BR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Calibri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kumimoji="0" lang="pt-BR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=|1⟩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pt-BR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6E56C4A-C6ED-ABE5-14B3-E6F5A2752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647" y="6068113"/>
                <a:ext cx="2376161" cy="19533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923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c0be075c-be10-4a45-8c28-fc50b16b193b">
      <Terms xmlns="http://schemas.microsoft.com/office/infopath/2007/PartnerControls"/>
    </lcf76f155ced4ddcb4097134ff3c332f>
    <_ip_UnifiedCompliancePolicyProperties xmlns="http://schemas.microsoft.com/sharepoint/v3" xsi:nil="true"/>
    <TaxCatchAll xmlns="835f0a9f-47e5-408f-8438-4284937b08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D130DC11F57A48A660692B5CB16AEA" ma:contentTypeVersion="18" ma:contentTypeDescription="Crie um novo documento." ma:contentTypeScope="" ma:versionID="4dbe64598cb547e56778e3a1e2188e29">
  <xsd:schema xmlns:xsd="http://www.w3.org/2001/XMLSchema" xmlns:xs="http://www.w3.org/2001/XMLSchema" xmlns:p="http://schemas.microsoft.com/office/2006/metadata/properties" xmlns:ns1="http://schemas.microsoft.com/sharepoint/v3" xmlns:ns2="c0be075c-be10-4a45-8c28-fc50b16b193b" xmlns:ns3="835f0a9f-47e5-408f-8438-4284937b0845" targetNamespace="http://schemas.microsoft.com/office/2006/metadata/properties" ma:root="true" ma:fieldsID="415775940ef97d9bf56712511c3e6785" ns1:_="" ns2:_="" ns3:_="">
    <xsd:import namespace="http://schemas.microsoft.com/sharepoint/v3"/>
    <xsd:import namespace="c0be075c-be10-4a45-8c28-fc50b16b193b"/>
    <xsd:import namespace="835f0a9f-47e5-408f-8438-4284937b08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e075c-be10-4a45-8c28-fc50b16b1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9bf95a48-eb2b-4e70-9a56-a066965c65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0a9f-47e5-408f-8438-4284937b084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915110d7-4751-4336-aa51-2bd491e4e58b}" ma:internalName="TaxCatchAll" ma:showField="CatchAllData" ma:web="835f0a9f-47e5-408f-8438-4284937b0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88D7D1-20D7-45CC-9E31-B2C6530BF3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0be075c-be10-4a45-8c28-fc50b16b193b"/>
    <ds:schemaRef ds:uri="835f0a9f-47e5-408f-8438-4284937b0845"/>
  </ds:schemaRefs>
</ds:datastoreItem>
</file>

<file path=customXml/itemProps2.xml><?xml version="1.0" encoding="utf-8"?>
<ds:datastoreItem xmlns:ds="http://schemas.openxmlformats.org/officeDocument/2006/customXml" ds:itemID="{8DE16B03-7168-42BB-8D58-2D91ECCF5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3CF363-C389-4D80-909D-FCBEBB2F8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0be075c-be10-4a45-8c28-fc50b16b193b"/>
    <ds:schemaRef ds:uri="835f0a9f-47e5-408f-8438-4284937b08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2543</Words>
  <Application>Microsoft Office PowerPoint</Application>
  <PresentationFormat>Personalizar</PresentationFormat>
  <Paragraphs>487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Cambria Math</vt:lpstr>
      <vt:lpstr>1_Office Theme</vt:lpstr>
      <vt:lpstr>Noções básicas de Informação Quântica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Eurico Ruivo</dc:creator>
  <cp:lastModifiedBy>EURICO LUIZ PROSPERO RUIVO</cp:lastModifiedBy>
  <cp:revision>32</cp:revision>
  <dcterms:modified xsi:type="dcterms:W3CDTF">2025-10-02T14:42:21Z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0x010100C3D130DC11F57A48A660692B5CB16AEA</vt:lpwstr>
  </property>
</Properties>
</file>