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82" r:id="rId3"/>
    <p:sldId id="276" r:id="rId4"/>
    <p:sldId id="274" r:id="rId5"/>
    <p:sldId id="277" r:id="rId6"/>
    <p:sldId id="275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BA5B9-8FCD-40C5-B318-FB8FF33E1D7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B9460-20CA-4BC3-9A34-5A1FC18A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8E75E-623A-4CF1-9865-8B725749F4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4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8E75E-623A-4CF1-9865-8B725749F4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8093-47BB-4191-A94C-AFDCEB4FB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48F24-D40A-4B16-9454-6F2E9FAD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0925-9F3F-43B1-87EE-1D6D63B2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2D3F-1119-4498-8960-F488A6F3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8813-51A8-4A70-B61A-7EE7763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5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0C71-B84F-41AE-8174-C6DB8B96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F6408-7252-4A5E-BAF4-20ACF8E18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B905B-8ED6-45BF-A279-8C26CB85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E4A5E-F31E-4F52-8754-B2DA50B4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256BC-E84A-4454-AAAF-08F2E402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2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6AF3B-FA4E-495E-91BD-FE9BB4214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8897-4BBC-415B-A52E-CE6F87E61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5172-5A05-425F-B890-0C6B176B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2A40-8DD3-43B3-B6B2-EC7839C1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DDDC-5EA9-470F-839B-66EBCB93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B83A-2957-48B3-B33F-8A141151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C633-76CC-48E0-AEB6-4B5A64BEB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8ED5B-BF8B-41A2-83FD-07834AA6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36675-82F7-42CB-8442-C75D1779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F23D9-3461-4C3A-A519-63FE38D8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F8E3-FCAC-4CFA-8BB9-FF196859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DE786-1340-437D-A223-1C6F7C6D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5FF5-7E32-4A51-8D1E-D7B8C852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A1C7-F958-4CF3-9294-FCB22BAE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0BAF4-2808-4BF8-8D9B-ACF0CEFE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165E-FE3C-4BC2-9897-9C7ACD17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9A62-37CD-48EF-B823-DC6E4F90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882A7-D9EB-4DCF-B17F-4EDEF6806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FF7AE-EAF4-4BB6-B8E7-EC6F5BE9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6AC38-6063-44A1-9C2A-DA317D67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906DB-3816-42D6-A8DF-867EC5D6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7F67-2FAE-4993-9E33-5FB77384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25BA8-FADD-4DAD-BAEA-68DB00F42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B2C05-22AB-490C-8E46-DE788035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B7A3F-9B6F-47D1-9E79-E580D8288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310DC-BF7B-4045-9B5D-6AE8EE4ED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6627C-22A9-42B7-9BCE-B027BACC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2FFCB-A5D7-4D2B-BF4D-E0710267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0AFA6-EBC5-4AD5-9CC5-0F695C0D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8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8A02-DCEB-4700-8EF2-8E4D37D3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171EA-445E-41B7-8A07-59619853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3888F-F21A-4101-8870-A17350AC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F998D-4315-4216-AAFB-B19956D6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25FEC-FE4C-4C45-A667-5B843903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253CF-2CDF-4BCD-BBAE-2A6B8380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D675F-D8ED-4C24-BA06-A79148B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DA77-D28D-4E95-A040-63A9546A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157A2-3DD5-4847-A2BD-B54729B94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CF5ED-51AF-4A18-976A-4F92E3DE4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44D4C-9BDA-4ED2-8396-AE819D1D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A8172-5492-4C25-9CAA-9929DC5E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26964-674E-4D76-BAE4-952CB12A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741-4E4B-404D-9B2F-ACA161C5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0A472-5A1F-4765-AA9E-313615FDE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E61EC-2152-4906-A174-CC98D2B8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F70B3-78F4-4D82-A972-BF9A5E17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9C485-C0F4-4686-B177-B015CA40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39EBD-BB8D-4699-82F9-6CDFEAC2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8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AB17D-195F-438B-B181-6FC33A4E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A225-831A-44B3-80FD-CE6441352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FA057-BBB9-4708-9423-679272DAD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2037D-FB89-468D-A0A7-51603FCC15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DAEA-DB5C-438E-A9C6-AA5BAA4C1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865B1-F6C2-4E1A-AE20-C7F247046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5">
            <a:extLst>
              <a:ext uri="{FF2B5EF4-FFF2-40B4-BE49-F238E27FC236}">
                <a16:creationId xmlns:a16="http://schemas.microsoft.com/office/drawing/2014/main" id="{E449481A-4715-4185-8C08-C43FBE66BF70}"/>
              </a:ext>
            </a:extLst>
          </p:cNvPr>
          <p:cNvSpPr/>
          <p:nvPr/>
        </p:nvSpPr>
        <p:spPr>
          <a:xfrm>
            <a:off x="2184050" y="563337"/>
            <a:ext cx="4914796" cy="5955846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71">
            <a:extLst>
              <a:ext uri="{FF2B5EF4-FFF2-40B4-BE49-F238E27FC236}">
                <a16:creationId xmlns:a16="http://schemas.microsoft.com/office/drawing/2014/main" id="{52FE372E-A99A-4570-9B27-B49801BF7C61}"/>
              </a:ext>
            </a:extLst>
          </p:cNvPr>
          <p:cNvSpPr/>
          <p:nvPr/>
        </p:nvSpPr>
        <p:spPr>
          <a:xfrm>
            <a:off x="7568903" y="322921"/>
            <a:ext cx="3872520" cy="6357797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FDD08-BBDF-41F5-879C-E7A5BCCC7650}"/>
              </a:ext>
            </a:extLst>
          </p:cNvPr>
          <p:cNvSpPr/>
          <p:nvPr/>
        </p:nvSpPr>
        <p:spPr>
          <a:xfrm>
            <a:off x="163159" y="829139"/>
            <a:ext cx="1337360" cy="1736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Basic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EC6B65-37BE-47B8-8199-E46EA602621B}"/>
              </a:ext>
            </a:extLst>
          </p:cNvPr>
          <p:cNvSpPr/>
          <p:nvPr/>
        </p:nvSpPr>
        <p:spPr>
          <a:xfrm>
            <a:off x="163159" y="2565291"/>
            <a:ext cx="1337359" cy="3770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3918C8-60AA-4047-9E10-BA659D674F42}"/>
                  </a:ext>
                </a:extLst>
              </p:cNvPr>
              <p:cNvSpPr txBox="1"/>
              <p:nvPr/>
            </p:nvSpPr>
            <p:spPr>
              <a:xfrm>
                <a:off x="234038" y="8099"/>
                <a:ext cx="5457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L=3: CW file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72+336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144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+256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  bytes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3918C8-60AA-4047-9E10-BA659D674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38" y="8099"/>
                <a:ext cx="5457520" cy="369332"/>
              </a:xfrm>
              <a:prstGeom prst="rect">
                <a:avLst/>
              </a:prstGeom>
              <a:blipFill>
                <a:blip r:embed="rId3"/>
                <a:stretch>
                  <a:fillRect l="-112" t="-8197" r="-8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A140317-437C-4805-A457-2470931FE566}"/>
              </a:ext>
            </a:extLst>
          </p:cNvPr>
          <p:cNvGrpSpPr/>
          <p:nvPr/>
        </p:nvGrpSpPr>
        <p:grpSpPr>
          <a:xfrm>
            <a:off x="2324796" y="678515"/>
            <a:ext cx="4627339" cy="5718601"/>
            <a:chOff x="3564951" y="580007"/>
            <a:chExt cx="1881168" cy="42609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AED682-F935-4CAF-853E-E93E87F0F793}"/>
                </a:ext>
              </a:extLst>
            </p:cNvPr>
            <p:cNvSpPr/>
            <p:nvPr/>
          </p:nvSpPr>
          <p:spPr>
            <a:xfrm>
              <a:off x="3564951" y="580007"/>
              <a:ext cx="1881168" cy="20007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565019-CA6B-4ABF-B349-875A147EDC40}"/>
                </a:ext>
              </a:extLst>
            </p:cNvPr>
            <p:cNvSpPr/>
            <p:nvPr/>
          </p:nvSpPr>
          <p:spPr>
            <a:xfrm>
              <a:off x="3564951" y="2678072"/>
              <a:ext cx="1881168" cy="2162891"/>
            </a:xfrm>
            <a:prstGeom prst="rect">
              <a:avLst/>
            </a:prstGeom>
            <a:solidFill>
              <a:srgbClr val="C7A1E3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C9E02-BAE2-47DE-A7FC-1D4DEE6EDA83}"/>
              </a:ext>
            </a:extLst>
          </p:cNvPr>
          <p:cNvSpPr/>
          <p:nvPr/>
        </p:nvSpPr>
        <p:spPr>
          <a:xfrm>
            <a:off x="2324794" y="3494313"/>
            <a:ext cx="4627339" cy="506405"/>
          </a:xfrm>
          <a:prstGeom prst="rect">
            <a:avLst/>
          </a:prstGeom>
          <a:solidFill>
            <a:srgbClr val="E1CCF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homogeneous layer properties</a:t>
            </a:r>
          </a:p>
        </p:txBody>
      </p:sp>
      <p:cxnSp>
        <p:nvCxnSpPr>
          <p:cNvPr id="22" name="Elbow Connector 36">
            <a:extLst>
              <a:ext uri="{FF2B5EF4-FFF2-40B4-BE49-F238E27FC236}">
                <a16:creationId xmlns:a16="http://schemas.microsoft.com/office/drawing/2014/main" id="{A687FEEA-CE08-4FBA-8FC2-E824BD5EB25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00518" y="3623376"/>
            <a:ext cx="801540" cy="82711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43">
            <a:extLst>
              <a:ext uri="{FF2B5EF4-FFF2-40B4-BE49-F238E27FC236}">
                <a16:creationId xmlns:a16="http://schemas.microsoft.com/office/drawing/2014/main" id="{BBAC4203-D60E-49A4-9DD0-84806874E128}"/>
              </a:ext>
            </a:extLst>
          </p:cNvPr>
          <p:cNvCxnSpPr>
            <a:cxnSpLocks/>
            <a:stCxn id="15" idx="3"/>
            <a:endCxn id="66" idx="1"/>
          </p:cNvCxnSpPr>
          <p:nvPr/>
        </p:nvCxnSpPr>
        <p:spPr>
          <a:xfrm flipV="1">
            <a:off x="6952133" y="1892507"/>
            <a:ext cx="661451" cy="185500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2D78870-6E92-4CB8-9B68-88FF64D863F6}"/>
              </a:ext>
            </a:extLst>
          </p:cNvPr>
          <p:cNvSpPr/>
          <p:nvPr/>
        </p:nvSpPr>
        <p:spPr>
          <a:xfrm>
            <a:off x="2324794" y="4000718"/>
            <a:ext cx="4627339" cy="2396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heterogeneous layer properties</a:t>
            </a:r>
          </a:p>
        </p:txBody>
      </p:sp>
      <p:cxnSp>
        <p:nvCxnSpPr>
          <p:cNvPr id="54" name="Elbow Connector 43">
            <a:extLst>
              <a:ext uri="{FF2B5EF4-FFF2-40B4-BE49-F238E27FC236}">
                <a16:creationId xmlns:a16="http://schemas.microsoft.com/office/drawing/2014/main" id="{0522BAD0-EEEB-456B-9D59-79841ABD799E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 flipV="1">
            <a:off x="6952133" y="5038022"/>
            <a:ext cx="674074" cy="160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37">
                <a:extLst>
                  <a:ext uri="{FF2B5EF4-FFF2-40B4-BE49-F238E27FC236}">
                    <a16:creationId xmlns:a16="http://schemas.microsoft.com/office/drawing/2014/main" id="{3690A58A-3111-4AFA-A2B6-6F1334B293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0997931"/>
                  </p:ext>
                </p:extLst>
              </p:nvPr>
            </p:nvGraphicFramePr>
            <p:xfrm>
              <a:off x="2349606" y="709107"/>
              <a:ext cx="4627339" cy="2683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61">
                      <a:extLst>
                        <a:ext uri="{9D8B030D-6E8A-4147-A177-3AD203B41FA5}">
                          <a16:colId xmlns:a16="http://schemas.microsoft.com/office/drawing/2014/main" val="4175538503"/>
                        </a:ext>
                      </a:extLst>
                    </a:gridCol>
                    <a:gridCol w="1522639">
                      <a:extLst>
                        <a:ext uri="{9D8B030D-6E8A-4147-A177-3AD203B41FA5}">
                          <a16:colId xmlns:a16="http://schemas.microsoft.com/office/drawing/2014/main" val="2537250990"/>
                        </a:ext>
                      </a:extLst>
                    </a:gridCol>
                    <a:gridCol w="834139">
                      <a:extLst>
                        <a:ext uri="{9D8B030D-6E8A-4147-A177-3AD203B41FA5}">
                          <a16:colId xmlns:a16="http://schemas.microsoft.com/office/drawing/2014/main" val="2529768285"/>
                        </a:ext>
                      </a:extLst>
                    </a:gridCol>
                  </a:tblGrid>
                  <a:tr h="153715"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format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bytes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1218375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sample size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2x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4477319"/>
                      </a:ext>
                    </a:extLst>
                  </a:tr>
                  <a:tr h="155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wavenumber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2302228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incoming wave propagation direction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350512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1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 for top and bottom layers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2N complex 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 * N * 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8559435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number of the sublayers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unsigned integer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8 bytes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5600043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sub-layer boundary positions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(M+1) * 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5779507"/>
                      </a:ext>
                    </a:extLst>
                  </a:tr>
                  <a:tr h="261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number of Fourier coefficients along x and y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2x unsigned integer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0194794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Fourier coefficient values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𝑀𝑁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x complex 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M * N * 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1833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37">
                <a:extLst>
                  <a:ext uri="{FF2B5EF4-FFF2-40B4-BE49-F238E27FC236}">
                    <a16:creationId xmlns:a16="http://schemas.microsoft.com/office/drawing/2014/main" id="{3690A58A-3111-4AFA-A2B6-6F1334B293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0997931"/>
                  </p:ext>
                </p:extLst>
              </p:nvPr>
            </p:nvGraphicFramePr>
            <p:xfrm>
              <a:off x="2349606" y="709107"/>
              <a:ext cx="4627339" cy="2683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61">
                      <a:extLst>
                        <a:ext uri="{9D8B030D-6E8A-4147-A177-3AD203B41FA5}">
                          <a16:colId xmlns:a16="http://schemas.microsoft.com/office/drawing/2014/main" val="4175538503"/>
                        </a:ext>
                      </a:extLst>
                    </a:gridCol>
                    <a:gridCol w="1522639">
                      <a:extLst>
                        <a:ext uri="{9D8B030D-6E8A-4147-A177-3AD203B41FA5}">
                          <a16:colId xmlns:a16="http://schemas.microsoft.com/office/drawing/2014/main" val="2537250990"/>
                        </a:ext>
                      </a:extLst>
                    </a:gridCol>
                    <a:gridCol w="834139">
                      <a:extLst>
                        <a:ext uri="{9D8B030D-6E8A-4147-A177-3AD203B41FA5}">
                          <a16:colId xmlns:a16="http://schemas.microsoft.com/office/drawing/2014/main" val="2529768285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format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bytes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12183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4762" r="-103753" b="-8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2x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4477319"/>
                      </a:ext>
                    </a:extLst>
                  </a:tr>
                  <a:tr h="2625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r="-103753" b="-7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230222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84286" r="-103753" b="-3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35051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62791" r="-103753" b="-4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2N complex 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 * N * 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85594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62791" r="-103753" b="-3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unsigned integer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8 bytes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56000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78571" r="-103753" b="-2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200" t="-678571" r="-54800" b="-2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(M+1) * 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5779507"/>
                      </a:ext>
                    </a:extLst>
                  </a:tr>
                  <a:tr h="4399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54167" r="-103753" b="-6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2x unsigned integer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019479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Fourier coefficient values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200" t="-927907" r="-54800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M * N * 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183369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9" name="Elbow Connector 36">
            <a:extLst>
              <a:ext uri="{FF2B5EF4-FFF2-40B4-BE49-F238E27FC236}">
                <a16:creationId xmlns:a16="http://schemas.microsoft.com/office/drawing/2014/main" id="{D57C498C-5B45-43A5-AAE5-7121EADA3A9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500519" y="1591353"/>
            <a:ext cx="824275" cy="10586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Table 62">
                <a:extLst>
                  <a:ext uri="{FF2B5EF4-FFF2-40B4-BE49-F238E27FC236}">
                    <a16:creationId xmlns:a16="http://schemas.microsoft.com/office/drawing/2014/main" id="{B6794A86-948E-48FD-B20A-DE8EAFB9A1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088277"/>
                  </p:ext>
                </p:extLst>
              </p:nvPr>
            </p:nvGraphicFramePr>
            <p:xfrm>
              <a:off x="7613583" y="2395982"/>
              <a:ext cx="3766168" cy="95973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Table 62">
                <a:extLst>
                  <a:ext uri="{FF2B5EF4-FFF2-40B4-BE49-F238E27FC236}">
                    <a16:creationId xmlns:a16="http://schemas.microsoft.com/office/drawing/2014/main" id="{B6794A86-948E-48FD-B20A-DE8EAFB9A1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088277"/>
                  </p:ext>
                </p:extLst>
              </p:nvPr>
            </p:nvGraphicFramePr>
            <p:xfrm>
              <a:off x="7613583" y="2395982"/>
              <a:ext cx="3766168" cy="95973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81" t="-1887" r="-261047" b="-2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702" t="-1887" r="-447" b="-2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81" t="-103846" r="-26104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702" t="-103846" r="-447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81" t="-200000" r="-261047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702" t="-200000" r="-447" b="-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Table 62">
                <a:extLst>
                  <a:ext uri="{FF2B5EF4-FFF2-40B4-BE49-F238E27FC236}">
                    <a16:creationId xmlns:a16="http://schemas.microsoft.com/office/drawing/2014/main" id="{5E63DE42-4C07-496A-9032-C1EC1BF468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2087638"/>
                  </p:ext>
                </p:extLst>
              </p:nvPr>
            </p:nvGraphicFramePr>
            <p:xfrm>
              <a:off x="7613584" y="1423591"/>
              <a:ext cx="3766168" cy="937833"/>
            </p:xfrm>
            <a:graphic>
              <a:graphicData uri="http://schemas.openxmlformats.org/drawingml/2006/table">
                <a:tbl>
                  <a:tblPr bandRow="1">
                    <a:tableStyleId>{00A15C55-8517-42AA-B614-E9B94910E393}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Table 62">
                <a:extLst>
                  <a:ext uri="{FF2B5EF4-FFF2-40B4-BE49-F238E27FC236}">
                    <a16:creationId xmlns:a16="http://schemas.microsoft.com/office/drawing/2014/main" id="{5E63DE42-4C07-496A-9032-C1EC1BF468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2087638"/>
                  </p:ext>
                </p:extLst>
              </p:nvPr>
            </p:nvGraphicFramePr>
            <p:xfrm>
              <a:off x="7613584" y="1423591"/>
              <a:ext cx="3766168" cy="937833"/>
            </p:xfrm>
            <a:graphic>
              <a:graphicData uri="http://schemas.openxmlformats.org/drawingml/2006/table">
                <a:tbl>
                  <a:tblPr bandRow="1">
                    <a:tableStyleId>{00A15C55-8517-42AA-B614-E9B94910E393}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3126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81" t="-1923" r="-26104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8702" t="-1923" r="-44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3126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81" t="-103922" r="-261047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8702" t="-103922" r="-447" b="-1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3126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81" t="-200000" r="-261047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8702" t="-200000" r="-447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62">
                <a:extLst>
                  <a:ext uri="{FF2B5EF4-FFF2-40B4-BE49-F238E27FC236}">
                    <a16:creationId xmlns:a16="http://schemas.microsoft.com/office/drawing/2014/main" id="{15A62A91-BC25-4EB8-8B79-B11F448395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5136342"/>
                  </p:ext>
                </p:extLst>
              </p:nvPr>
            </p:nvGraphicFramePr>
            <p:xfrm>
              <a:off x="7619274" y="3484983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62">
                <a:extLst>
                  <a:ext uri="{FF2B5EF4-FFF2-40B4-BE49-F238E27FC236}">
                    <a16:creationId xmlns:a16="http://schemas.microsoft.com/office/drawing/2014/main" id="{15A62A91-BC25-4EB8-8B79-B11F448395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5136342"/>
                  </p:ext>
                </p:extLst>
              </p:nvPr>
            </p:nvGraphicFramePr>
            <p:xfrm>
              <a:off x="7619274" y="3484983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81" t="-2174" r="-261047" b="-2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702" t="-2174" r="-447" b="-2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81" t="-100000" r="-261047" b="-1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702" t="-100000" r="-447" b="-1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81" t="-204348" r="-261047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702" t="-204348" r="-447" b="-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2">
                <a:extLst>
                  <a:ext uri="{FF2B5EF4-FFF2-40B4-BE49-F238E27FC236}">
                    <a16:creationId xmlns:a16="http://schemas.microsoft.com/office/drawing/2014/main" id="{B04F9158-561F-4F48-9FEA-22779CEE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593778"/>
                  </p:ext>
                </p:extLst>
              </p:nvPr>
            </p:nvGraphicFramePr>
            <p:xfrm>
              <a:off x="7626207" y="4617667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2">
                <a:extLst>
                  <a:ext uri="{FF2B5EF4-FFF2-40B4-BE49-F238E27FC236}">
                    <a16:creationId xmlns:a16="http://schemas.microsoft.com/office/drawing/2014/main" id="{B04F9158-561F-4F48-9FEA-22779CEE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593778"/>
                  </p:ext>
                </p:extLst>
              </p:nvPr>
            </p:nvGraphicFramePr>
            <p:xfrm>
              <a:off x="7626207" y="4617667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63" t="-2174" r="-260465" b="-2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013" t="-2174" r="-448" b="-2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63" t="-100000" r="-260465" b="-1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013" t="-100000" r="-448" b="-1106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63" t="-204348" r="-260465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013" t="-204348" r="-448" b="-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2">
                <a:extLst>
                  <a:ext uri="{FF2B5EF4-FFF2-40B4-BE49-F238E27FC236}">
                    <a16:creationId xmlns:a16="http://schemas.microsoft.com/office/drawing/2014/main" id="{FF42F04B-40A3-467A-897B-050B4F79EE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592255"/>
                  </p:ext>
                </p:extLst>
              </p:nvPr>
            </p:nvGraphicFramePr>
            <p:xfrm>
              <a:off x="7626207" y="5750351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1200" b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1200" b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1200" b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2">
                <a:extLst>
                  <a:ext uri="{FF2B5EF4-FFF2-40B4-BE49-F238E27FC236}">
                    <a16:creationId xmlns:a16="http://schemas.microsoft.com/office/drawing/2014/main" id="{FF42F04B-40A3-467A-897B-050B4F79EE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592255"/>
                  </p:ext>
                </p:extLst>
              </p:nvPr>
            </p:nvGraphicFramePr>
            <p:xfrm>
              <a:off x="7626207" y="5750351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63" t="-2174" r="-260465" b="-2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013" t="-2174" r="-448" b="-2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63" t="-100000" r="-260465" b="-1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013" t="-100000" r="-448" b="-1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63" t="-204348" r="-260465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013" t="-204348" r="-448" b="-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36ECA6-1816-40F2-8CE9-18716ABBF312}"/>
                  </a:ext>
                </a:extLst>
              </p:cNvPr>
              <p:cNvSpPr txBox="1"/>
              <p:nvPr/>
            </p:nvSpPr>
            <p:spPr>
              <a:xfrm>
                <a:off x="9354441" y="429161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36ECA6-1816-40F2-8CE9-18716ABBF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441" y="4291616"/>
                <a:ext cx="3097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CC1B7CF-1444-41B4-91FC-87AA12E7A6D5}"/>
                  </a:ext>
                </a:extLst>
              </p:cNvPr>
              <p:cNvSpPr txBox="1"/>
              <p:nvPr/>
            </p:nvSpPr>
            <p:spPr>
              <a:xfrm>
                <a:off x="9323144" y="541969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CC1B7CF-1444-41B4-91FC-87AA12E7A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144" y="5419699"/>
                <a:ext cx="3097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C801C8B4-7146-4EFE-8A1C-4E8B9ECE9D03}"/>
              </a:ext>
            </a:extLst>
          </p:cNvPr>
          <p:cNvSpPr txBox="1"/>
          <p:nvPr/>
        </p:nvSpPr>
        <p:spPr>
          <a:xfrm>
            <a:off x="11441423" y="2557829"/>
            <a:ext cx="806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bottom</a:t>
            </a:r>
          </a:p>
          <a:p>
            <a:pPr algn="ctr"/>
            <a:r>
              <a:rPr lang="en-US" sz="1600" dirty="0"/>
              <a:t>layer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8D333481-4630-4782-99FB-EF821ED3ED9C}"/>
              </a:ext>
            </a:extLst>
          </p:cNvPr>
          <p:cNvSpPr/>
          <p:nvPr/>
        </p:nvSpPr>
        <p:spPr>
          <a:xfrm>
            <a:off x="11458832" y="3494313"/>
            <a:ext cx="408097" cy="3096749"/>
          </a:xfrm>
          <a:prstGeom prst="rightBrace">
            <a:avLst>
              <a:gd name="adj1" fmla="val 5714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784601-E353-48F4-9E03-B74933F5B94C}"/>
              </a:ext>
            </a:extLst>
          </p:cNvPr>
          <p:cNvSpPr txBox="1"/>
          <p:nvPr/>
        </p:nvSpPr>
        <p:spPr>
          <a:xfrm rot="16200000">
            <a:off x="11255949" y="4869369"/>
            <a:ext cx="1444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heterogeneous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62">
                <a:extLst>
                  <a:ext uri="{FF2B5EF4-FFF2-40B4-BE49-F238E27FC236}">
                    <a16:creationId xmlns:a16="http://schemas.microsoft.com/office/drawing/2014/main" id="{8E9CA7DB-923F-4EF7-B78F-17B904AD47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390570"/>
                  </p:ext>
                </p:extLst>
              </p:nvPr>
            </p:nvGraphicFramePr>
            <p:xfrm>
              <a:off x="7620973" y="429294"/>
              <a:ext cx="3766168" cy="95973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62">
                <a:extLst>
                  <a:ext uri="{FF2B5EF4-FFF2-40B4-BE49-F238E27FC236}">
                    <a16:creationId xmlns:a16="http://schemas.microsoft.com/office/drawing/2014/main" id="{8E9CA7DB-923F-4EF7-B78F-17B904AD47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390570"/>
                  </p:ext>
                </p:extLst>
              </p:nvPr>
            </p:nvGraphicFramePr>
            <p:xfrm>
              <a:off x="7620973" y="429294"/>
              <a:ext cx="3766168" cy="95973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81" t="-1887" r="-261047" b="-2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8789" t="-1887" r="-673" b="-2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81" t="-103846" r="-26104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8789" t="-103846" r="-673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81" t="-200000" r="-261047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8789" t="-200000" r="-673" b="-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3A6B8C01-12E8-4EEB-ACF1-F3747A112E93}"/>
              </a:ext>
            </a:extLst>
          </p:cNvPr>
          <p:cNvSpPr txBox="1"/>
          <p:nvPr/>
        </p:nvSpPr>
        <p:spPr>
          <a:xfrm>
            <a:off x="11646239" y="1037717"/>
            <a:ext cx="590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top</a:t>
            </a:r>
          </a:p>
          <a:p>
            <a:pPr algn="ctr"/>
            <a:r>
              <a:rPr lang="en-US" sz="1600" dirty="0"/>
              <a:t>layer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4D3CF429-39E6-44E8-93BA-66B3F896021B}"/>
              </a:ext>
            </a:extLst>
          </p:cNvPr>
          <p:cNvSpPr/>
          <p:nvPr/>
        </p:nvSpPr>
        <p:spPr>
          <a:xfrm>
            <a:off x="11458832" y="446975"/>
            <a:ext cx="261386" cy="1885678"/>
          </a:xfrm>
          <a:prstGeom prst="rightBrace">
            <a:avLst>
              <a:gd name="adj1" fmla="val 5714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13F7-C43D-435D-A77C-99092055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54C5-21F3-43CD-9788-25A541F3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 rules</a:t>
            </a:r>
          </a:p>
          <a:p>
            <a:r>
              <a:rPr lang="en-US" dirty="0"/>
              <a:t>quaternions</a:t>
            </a:r>
          </a:p>
        </p:txBody>
      </p:sp>
    </p:spTree>
    <p:extLst>
      <p:ext uri="{BB962C8B-B14F-4D97-AF65-F5344CB8AC3E}">
        <p14:creationId xmlns:p14="http://schemas.microsoft.com/office/powerpoint/2010/main" val="191945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5">
            <a:extLst>
              <a:ext uri="{FF2B5EF4-FFF2-40B4-BE49-F238E27FC236}">
                <a16:creationId xmlns:a16="http://schemas.microsoft.com/office/drawing/2014/main" id="{E449481A-4715-4185-8C08-C43FBE66BF70}"/>
              </a:ext>
            </a:extLst>
          </p:cNvPr>
          <p:cNvSpPr/>
          <p:nvPr/>
        </p:nvSpPr>
        <p:spPr>
          <a:xfrm>
            <a:off x="2184050" y="563337"/>
            <a:ext cx="4914796" cy="5955846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71">
            <a:extLst>
              <a:ext uri="{FF2B5EF4-FFF2-40B4-BE49-F238E27FC236}">
                <a16:creationId xmlns:a16="http://schemas.microsoft.com/office/drawing/2014/main" id="{52FE372E-A99A-4570-9B27-B49801BF7C61}"/>
              </a:ext>
            </a:extLst>
          </p:cNvPr>
          <p:cNvSpPr/>
          <p:nvPr/>
        </p:nvSpPr>
        <p:spPr>
          <a:xfrm>
            <a:off x="7568903" y="322921"/>
            <a:ext cx="3872520" cy="6357797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FDD08-BBDF-41F5-879C-E7A5BCCC7650}"/>
              </a:ext>
            </a:extLst>
          </p:cNvPr>
          <p:cNvSpPr/>
          <p:nvPr/>
        </p:nvSpPr>
        <p:spPr>
          <a:xfrm>
            <a:off x="163159" y="829139"/>
            <a:ext cx="1337360" cy="1736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Basic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EC6B65-37BE-47B8-8199-E46EA602621B}"/>
              </a:ext>
            </a:extLst>
          </p:cNvPr>
          <p:cNvSpPr/>
          <p:nvPr/>
        </p:nvSpPr>
        <p:spPr>
          <a:xfrm>
            <a:off x="163159" y="2565291"/>
            <a:ext cx="1337359" cy="3770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3918C8-60AA-4047-9E10-BA659D674F42}"/>
                  </a:ext>
                </a:extLst>
              </p:cNvPr>
              <p:cNvSpPr txBox="1"/>
              <p:nvPr/>
            </p:nvSpPr>
            <p:spPr>
              <a:xfrm>
                <a:off x="234038" y="8099"/>
                <a:ext cx="5457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L=3</a:t>
                </a:r>
                <a:r>
                  <a:rPr lang="en-US"/>
                  <a:t>: CW </a:t>
                </a:r>
                <a:r>
                  <a:rPr lang="en-US" dirty="0"/>
                  <a:t>file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72+336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144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+256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  bytes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3918C8-60AA-4047-9E10-BA659D674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38" y="8099"/>
                <a:ext cx="5457520" cy="369332"/>
              </a:xfrm>
              <a:prstGeom prst="rect">
                <a:avLst/>
              </a:prstGeom>
              <a:blipFill>
                <a:blip r:embed="rId3"/>
                <a:stretch>
                  <a:fillRect l="-112" t="-8197" r="-8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A140317-437C-4805-A457-2470931FE566}"/>
              </a:ext>
            </a:extLst>
          </p:cNvPr>
          <p:cNvGrpSpPr/>
          <p:nvPr/>
        </p:nvGrpSpPr>
        <p:grpSpPr>
          <a:xfrm>
            <a:off x="2324796" y="678515"/>
            <a:ext cx="4627339" cy="5718601"/>
            <a:chOff x="3564951" y="580007"/>
            <a:chExt cx="1881168" cy="42609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AED682-F935-4CAF-853E-E93E87F0F793}"/>
                </a:ext>
              </a:extLst>
            </p:cNvPr>
            <p:cNvSpPr/>
            <p:nvPr/>
          </p:nvSpPr>
          <p:spPr>
            <a:xfrm>
              <a:off x="3564951" y="580007"/>
              <a:ext cx="1881168" cy="20007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565019-CA6B-4ABF-B349-875A147EDC40}"/>
                </a:ext>
              </a:extLst>
            </p:cNvPr>
            <p:cNvSpPr/>
            <p:nvPr/>
          </p:nvSpPr>
          <p:spPr>
            <a:xfrm>
              <a:off x="3564951" y="2678072"/>
              <a:ext cx="1881168" cy="2162891"/>
            </a:xfrm>
            <a:prstGeom prst="rect">
              <a:avLst/>
            </a:prstGeom>
            <a:solidFill>
              <a:srgbClr val="C7A1E3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C9E02-BAE2-47DE-A7FC-1D4DEE6EDA83}"/>
              </a:ext>
            </a:extLst>
          </p:cNvPr>
          <p:cNvSpPr/>
          <p:nvPr/>
        </p:nvSpPr>
        <p:spPr>
          <a:xfrm>
            <a:off x="2324794" y="3494313"/>
            <a:ext cx="4627339" cy="506405"/>
          </a:xfrm>
          <a:prstGeom prst="rect">
            <a:avLst/>
          </a:prstGeom>
          <a:solidFill>
            <a:srgbClr val="E1CCF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homogeneous layer properties</a:t>
            </a:r>
          </a:p>
        </p:txBody>
      </p:sp>
      <p:cxnSp>
        <p:nvCxnSpPr>
          <p:cNvPr id="22" name="Elbow Connector 36">
            <a:extLst>
              <a:ext uri="{FF2B5EF4-FFF2-40B4-BE49-F238E27FC236}">
                <a16:creationId xmlns:a16="http://schemas.microsoft.com/office/drawing/2014/main" id="{A687FEEA-CE08-4FBA-8FC2-E824BD5EB25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00518" y="3623376"/>
            <a:ext cx="801540" cy="82711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43">
            <a:extLst>
              <a:ext uri="{FF2B5EF4-FFF2-40B4-BE49-F238E27FC236}">
                <a16:creationId xmlns:a16="http://schemas.microsoft.com/office/drawing/2014/main" id="{BBAC4203-D60E-49A4-9DD0-84806874E128}"/>
              </a:ext>
            </a:extLst>
          </p:cNvPr>
          <p:cNvCxnSpPr>
            <a:cxnSpLocks/>
            <a:stCxn id="15" idx="3"/>
            <a:endCxn id="66" idx="1"/>
          </p:cNvCxnSpPr>
          <p:nvPr/>
        </p:nvCxnSpPr>
        <p:spPr>
          <a:xfrm flipV="1">
            <a:off x="6952133" y="1892507"/>
            <a:ext cx="661451" cy="185500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2D78870-6E92-4CB8-9B68-88FF64D863F6}"/>
              </a:ext>
            </a:extLst>
          </p:cNvPr>
          <p:cNvSpPr/>
          <p:nvPr/>
        </p:nvSpPr>
        <p:spPr>
          <a:xfrm>
            <a:off x="2324794" y="4000718"/>
            <a:ext cx="4627339" cy="2396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heterogeneous layer properties</a:t>
            </a:r>
          </a:p>
        </p:txBody>
      </p:sp>
      <p:cxnSp>
        <p:nvCxnSpPr>
          <p:cNvPr id="54" name="Elbow Connector 43">
            <a:extLst>
              <a:ext uri="{FF2B5EF4-FFF2-40B4-BE49-F238E27FC236}">
                <a16:creationId xmlns:a16="http://schemas.microsoft.com/office/drawing/2014/main" id="{0522BAD0-EEEB-456B-9D59-79841ABD799E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 flipV="1">
            <a:off x="6952133" y="5038022"/>
            <a:ext cx="674074" cy="160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37">
                <a:extLst>
                  <a:ext uri="{FF2B5EF4-FFF2-40B4-BE49-F238E27FC236}">
                    <a16:creationId xmlns:a16="http://schemas.microsoft.com/office/drawing/2014/main" id="{3690A58A-3111-4AFA-A2B6-6F1334B2938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49606" y="709107"/>
              <a:ext cx="4627339" cy="2683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61">
                      <a:extLst>
                        <a:ext uri="{9D8B030D-6E8A-4147-A177-3AD203B41FA5}">
                          <a16:colId xmlns:a16="http://schemas.microsoft.com/office/drawing/2014/main" val="4175538503"/>
                        </a:ext>
                      </a:extLst>
                    </a:gridCol>
                    <a:gridCol w="1522639">
                      <a:extLst>
                        <a:ext uri="{9D8B030D-6E8A-4147-A177-3AD203B41FA5}">
                          <a16:colId xmlns:a16="http://schemas.microsoft.com/office/drawing/2014/main" val="2537250990"/>
                        </a:ext>
                      </a:extLst>
                    </a:gridCol>
                    <a:gridCol w="834139">
                      <a:extLst>
                        <a:ext uri="{9D8B030D-6E8A-4147-A177-3AD203B41FA5}">
                          <a16:colId xmlns:a16="http://schemas.microsoft.com/office/drawing/2014/main" val="2529768285"/>
                        </a:ext>
                      </a:extLst>
                    </a:gridCol>
                  </a:tblGrid>
                  <a:tr h="153715"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format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bytes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1218375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sample size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2x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4477319"/>
                      </a:ext>
                    </a:extLst>
                  </a:tr>
                  <a:tr h="155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wavenumber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2302228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incoming wave propagation direction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350512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1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 for top and bottom layers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2N complex 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 * N * 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8559435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number of the sublayers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unsigned integer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8 bytes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5600043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sub-layer boundary positions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(M+1) * 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5779507"/>
                      </a:ext>
                    </a:extLst>
                  </a:tr>
                  <a:tr h="261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number of Fourier coefficients along x and y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2x unsigned integer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0194794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Fourier coefficient values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𝑀𝑁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x complex 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M * N * 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1833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37">
                <a:extLst>
                  <a:ext uri="{FF2B5EF4-FFF2-40B4-BE49-F238E27FC236}">
                    <a16:creationId xmlns:a16="http://schemas.microsoft.com/office/drawing/2014/main" id="{3690A58A-3111-4AFA-A2B6-6F1334B293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0997931"/>
                  </p:ext>
                </p:extLst>
              </p:nvPr>
            </p:nvGraphicFramePr>
            <p:xfrm>
              <a:off x="2349606" y="709107"/>
              <a:ext cx="4627339" cy="2683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61">
                      <a:extLst>
                        <a:ext uri="{9D8B030D-6E8A-4147-A177-3AD203B41FA5}">
                          <a16:colId xmlns:a16="http://schemas.microsoft.com/office/drawing/2014/main" val="4175538503"/>
                        </a:ext>
                      </a:extLst>
                    </a:gridCol>
                    <a:gridCol w="1522639">
                      <a:extLst>
                        <a:ext uri="{9D8B030D-6E8A-4147-A177-3AD203B41FA5}">
                          <a16:colId xmlns:a16="http://schemas.microsoft.com/office/drawing/2014/main" val="2537250990"/>
                        </a:ext>
                      </a:extLst>
                    </a:gridCol>
                    <a:gridCol w="834139">
                      <a:extLst>
                        <a:ext uri="{9D8B030D-6E8A-4147-A177-3AD203B41FA5}">
                          <a16:colId xmlns:a16="http://schemas.microsoft.com/office/drawing/2014/main" val="2529768285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format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bytes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12183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4762" r="-103753" b="-8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2x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4477319"/>
                      </a:ext>
                    </a:extLst>
                  </a:tr>
                  <a:tr h="2625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r="-103753" b="-7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230222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84286" r="-103753" b="-3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35051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62791" r="-103753" b="-4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2N complex 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 * N * 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85594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62791" r="-103753" b="-3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unsigned integer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8 bytes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56000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78571" r="-103753" b="-2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200" t="-678571" r="-54800" b="-2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(M+1) * 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5779507"/>
                      </a:ext>
                    </a:extLst>
                  </a:tr>
                  <a:tr h="4399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54167" r="-103753" b="-6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2x unsigned integer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019479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Fourier coefficient values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200" t="-927907" r="-54800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M * N * 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183369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9" name="Elbow Connector 36">
            <a:extLst>
              <a:ext uri="{FF2B5EF4-FFF2-40B4-BE49-F238E27FC236}">
                <a16:creationId xmlns:a16="http://schemas.microsoft.com/office/drawing/2014/main" id="{D57C498C-5B45-43A5-AAE5-7121EADA3A9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500519" y="1591353"/>
            <a:ext cx="824275" cy="10586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Table 62">
                <a:extLst>
                  <a:ext uri="{FF2B5EF4-FFF2-40B4-BE49-F238E27FC236}">
                    <a16:creationId xmlns:a16="http://schemas.microsoft.com/office/drawing/2014/main" id="{B6794A86-948E-48FD-B20A-DE8EAFB9A1C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13583" y="2395982"/>
              <a:ext cx="3766168" cy="95973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Table 62">
                <a:extLst>
                  <a:ext uri="{FF2B5EF4-FFF2-40B4-BE49-F238E27FC236}">
                    <a16:creationId xmlns:a16="http://schemas.microsoft.com/office/drawing/2014/main" id="{B6794A86-948E-48FD-B20A-DE8EAFB9A1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088277"/>
                  </p:ext>
                </p:extLst>
              </p:nvPr>
            </p:nvGraphicFramePr>
            <p:xfrm>
              <a:off x="7613583" y="2395982"/>
              <a:ext cx="3766168" cy="95973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81" t="-1887" r="-261047" b="-2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702" t="-1887" r="-447" b="-2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81" t="-103846" r="-26104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702" t="-103846" r="-447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81" t="-200000" r="-261047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702" t="-200000" r="-447" b="-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Table 62">
                <a:extLst>
                  <a:ext uri="{FF2B5EF4-FFF2-40B4-BE49-F238E27FC236}">
                    <a16:creationId xmlns:a16="http://schemas.microsoft.com/office/drawing/2014/main" id="{5E63DE42-4C07-496A-9032-C1EC1BF468B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13584" y="1423591"/>
              <a:ext cx="3766168" cy="937833"/>
            </p:xfrm>
            <a:graphic>
              <a:graphicData uri="http://schemas.openxmlformats.org/drawingml/2006/table">
                <a:tbl>
                  <a:tblPr bandRow="1">
                    <a:tableStyleId>{00A15C55-8517-42AA-B614-E9B94910E393}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Table 62">
                <a:extLst>
                  <a:ext uri="{FF2B5EF4-FFF2-40B4-BE49-F238E27FC236}">
                    <a16:creationId xmlns:a16="http://schemas.microsoft.com/office/drawing/2014/main" id="{5E63DE42-4C07-496A-9032-C1EC1BF468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2087638"/>
                  </p:ext>
                </p:extLst>
              </p:nvPr>
            </p:nvGraphicFramePr>
            <p:xfrm>
              <a:off x="7613584" y="1423591"/>
              <a:ext cx="3766168" cy="937833"/>
            </p:xfrm>
            <a:graphic>
              <a:graphicData uri="http://schemas.openxmlformats.org/drawingml/2006/table">
                <a:tbl>
                  <a:tblPr bandRow="1">
                    <a:tableStyleId>{00A15C55-8517-42AA-B614-E9B94910E393}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3126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81" t="-1923" r="-26104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8702" t="-1923" r="-44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3126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81" t="-103922" r="-261047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8702" t="-103922" r="-447" b="-1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3126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81" t="-200000" r="-261047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8702" t="-200000" r="-447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62">
                <a:extLst>
                  <a:ext uri="{FF2B5EF4-FFF2-40B4-BE49-F238E27FC236}">
                    <a16:creationId xmlns:a16="http://schemas.microsoft.com/office/drawing/2014/main" id="{15A62A91-BC25-4EB8-8B79-B11F4483951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19274" y="3484983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62">
                <a:extLst>
                  <a:ext uri="{FF2B5EF4-FFF2-40B4-BE49-F238E27FC236}">
                    <a16:creationId xmlns:a16="http://schemas.microsoft.com/office/drawing/2014/main" id="{15A62A91-BC25-4EB8-8B79-B11F448395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5136342"/>
                  </p:ext>
                </p:extLst>
              </p:nvPr>
            </p:nvGraphicFramePr>
            <p:xfrm>
              <a:off x="7619274" y="3484983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81" t="-2174" r="-261047" b="-2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702" t="-2174" r="-447" b="-2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81" t="-100000" r="-261047" b="-1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702" t="-100000" r="-447" b="-1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81" t="-204348" r="-261047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702" t="-204348" r="-447" b="-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2">
                <a:extLst>
                  <a:ext uri="{FF2B5EF4-FFF2-40B4-BE49-F238E27FC236}">
                    <a16:creationId xmlns:a16="http://schemas.microsoft.com/office/drawing/2014/main" id="{B04F9158-561F-4F48-9FEA-22779CEE49F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6207" y="4617667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2">
                <a:extLst>
                  <a:ext uri="{FF2B5EF4-FFF2-40B4-BE49-F238E27FC236}">
                    <a16:creationId xmlns:a16="http://schemas.microsoft.com/office/drawing/2014/main" id="{B04F9158-561F-4F48-9FEA-22779CEE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593778"/>
                  </p:ext>
                </p:extLst>
              </p:nvPr>
            </p:nvGraphicFramePr>
            <p:xfrm>
              <a:off x="7626207" y="4617667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63" t="-2174" r="-260465" b="-2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013" t="-2174" r="-448" b="-2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63" t="-100000" r="-260465" b="-1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013" t="-100000" r="-448" b="-1106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63" t="-204348" r="-260465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013" t="-204348" r="-448" b="-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2">
                <a:extLst>
                  <a:ext uri="{FF2B5EF4-FFF2-40B4-BE49-F238E27FC236}">
                    <a16:creationId xmlns:a16="http://schemas.microsoft.com/office/drawing/2014/main" id="{FF42F04B-40A3-467A-897B-050B4F79EE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6207" y="5750351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1200" b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1200" b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1200" b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2">
                <a:extLst>
                  <a:ext uri="{FF2B5EF4-FFF2-40B4-BE49-F238E27FC236}">
                    <a16:creationId xmlns:a16="http://schemas.microsoft.com/office/drawing/2014/main" id="{FF42F04B-40A3-467A-897B-050B4F79EE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592255"/>
                  </p:ext>
                </p:extLst>
              </p:nvPr>
            </p:nvGraphicFramePr>
            <p:xfrm>
              <a:off x="7626207" y="5750351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63" t="-2174" r="-260465" b="-2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013" t="-2174" r="-448" b="-2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63" t="-100000" r="-260465" b="-1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013" t="-100000" r="-448" b="-1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63" t="-204348" r="-260465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013" t="-204348" r="-448" b="-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36ECA6-1816-40F2-8CE9-18716ABBF312}"/>
                  </a:ext>
                </a:extLst>
              </p:cNvPr>
              <p:cNvSpPr txBox="1"/>
              <p:nvPr/>
            </p:nvSpPr>
            <p:spPr>
              <a:xfrm>
                <a:off x="9354441" y="429161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36ECA6-1816-40F2-8CE9-18716ABBF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441" y="4291616"/>
                <a:ext cx="3097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CC1B7CF-1444-41B4-91FC-87AA12E7A6D5}"/>
                  </a:ext>
                </a:extLst>
              </p:cNvPr>
              <p:cNvSpPr txBox="1"/>
              <p:nvPr/>
            </p:nvSpPr>
            <p:spPr>
              <a:xfrm>
                <a:off x="9323144" y="541969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CC1B7CF-1444-41B4-91FC-87AA12E7A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144" y="5419699"/>
                <a:ext cx="3097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C801C8B4-7146-4EFE-8A1C-4E8B9ECE9D03}"/>
              </a:ext>
            </a:extLst>
          </p:cNvPr>
          <p:cNvSpPr txBox="1"/>
          <p:nvPr/>
        </p:nvSpPr>
        <p:spPr>
          <a:xfrm>
            <a:off x="11441423" y="2557829"/>
            <a:ext cx="806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bottom</a:t>
            </a:r>
          </a:p>
          <a:p>
            <a:pPr algn="ctr"/>
            <a:r>
              <a:rPr lang="en-US" sz="1600" dirty="0"/>
              <a:t>layer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8D333481-4630-4782-99FB-EF821ED3ED9C}"/>
              </a:ext>
            </a:extLst>
          </p:cNvPr>
          <p:cNvSpPr/>
          <p:nvPr/>
        </p:nvSpPr>
        <p:spPr>
          <a:xfrm>
            <a:off x="11458832" y="3494313"/>
            <a:ext cx="408097" cy="3096749"/>
          </a:xfrm>
          <a:prstGeom prst="rightBrace">
            <a:avLst>
              <a:gd name="adj1" fmla="val 5714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784601-E353-48F4-9E03-B74933F5B94C}"/>
              </a:ext>
            </a:extLst>
          </p:cNvPr>
          <p:cNvSpPr txBox="1"/>
          <p:nvPr/>
        </p:nvSpPr>
        <p:spPr>
          <a:xfrm rot="16200000">
            <a:off x="11255949" y="4869369"/>
            <a:ext cx="1444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heterogeneous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62">
                <a:extLst>
                  <a:ext uri="{FF2B5EF4-FFF2-40B4-BE49-F238E27FC236}">
                    <a16:creationId xmlns:a16="http://schemas.microsoft.com/office/drawing/2014/main" id="{8E9CA7DB-923F-4EF7-B78F-17B904AD477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973" y="429294"/>
              <a:ext cx="3766168" cy="95973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62">
                <a:extLst>
                  <a:ext uri="{FF2B5EF4-FFF2-40B4-BE49-F238E27FC236}">
                    <a16:creationId xmlns:a16="http://schemas.microsoft.com/office/drawing/2014/main" id="{8E9CA7DB-923F-4EF7-B78F-17B904AD47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390570"/>
                  </p:ext>
                </p:extLst>
              </p:nvPr>
            </p:nvGraphicFramePr>
            <p:xfrm>
              <a:off x="7620973" y="429294"/>
              <a:ext cx="3766168" cy="95973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81" t="-1887" r="-261047" b="-2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8789" t="-1887" r="-673" b="-2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81" t="-103846" r="-26104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8789" t="-103846" r="-673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81" t="-200000" r="-261047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8789" t="-200000" r="-673" b="-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3A6B8C01-12E8-4EEB-ACF1-F3747A112E93}"/>
              </a:ext>
            </a:extLst>
          </p:cNvPr>
          <p:cNvSpPr txBox="1"/>
          <p:nvPr/>
        </p:nvSpPr>
        <p:spPr>
          <a:xfrm>
            <a:off x="11646239" y="1037717"/>
            <a:ext cx="590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top</a:t>
            </a:r>
          </a:p>
          <a:p>
            <a:pPr algn="ctr"/>
            <a:r>
              <a:rPr lang="en-US" sz="1600" dirty="0"/>
              <a:t>layer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4D3CF429-39E6-44E8-93BA-66B3F896021B}"/>
              </a:ext>
            </a:extLst>
          </p:cNvPr>
          <p:cNvSpPr/>
          <p:nvPr/>
        </p:nvSpPr>
        <p:spPr>
          <a:xfrm>
            <a:off x="11458832" y="446975"/>
            <a:ext cx="261386" cy="1885678"/>
          </a:xfrm>
          <a:prstGeom prst="rightBrace">
            <a:avLst>
              <a:gd name="adj1" fmla="val 5714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A2AA-BD84-4E37-AB17-4DAC7217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Explanation for “coupled wave paper”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4ED273EC-DAFD-4B3E-8E23-6EC656DF2D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34513915"/>
                  </p:ext>
                </p:extLst>
              </p:nvPr>
            </p:nvGraphicFramePr>
            <p:xfrm>
              <a:off x="5699449" y="1512918"/>
              <a:ext cx="673359" cy="5009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3359">
                      <a:extLst>
                        <a:ext uri="{9D8B030D-6E8A-4147-A177-3AD203B41FA5}">
                          <a16:colId xmlns:a16="http://schemas.microsoft.com/office/drawing/2014/main" val="1603897540"/>
                        </a:ext>
                      </a:extLst>
                    </a:gridCol>
                  </a:tblGrid>
                  <a:tr h="6216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935816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5951585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5445987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0978958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95263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6674923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444052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639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4ED273EC-DAFD-4B3E-8E23-6EC656DF2D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34513915"/>
                  </p:ext>
                </p:extLst>
              </p:nvPr>
            </p:nvGraphicFramePr>
            <p:xfrm>
              <a:off x="5699449" y="1512918"/>
              <a:ext cx="673359" cy="5009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3359">
                      <a:extLst>
                        <a:ext uri="{9D8B030D-6E8A-4147-A177-3AD203B41FA5}">
                          <a16:colId xmlns:a16="http://schemas.microsoft.com/office/drawing/2014/main" val="1603897540"/>
                        </a:ext>
                      </a:extLst>
                    </a:gridCol>
                  </a:tblGrid>
                  <a:tr h="6216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935816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59515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3" t="-195238" r="-1786" b="-49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445987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0978958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952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3" t="-489524" r="-1786" b="-1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6674923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444052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6396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38D44-8F42-4868-A44A-D4C8668F8D13}"/>
                  </a:ext>
                </a:extLst>
              </p:cNvPr>
              <p:cNvSpPr txBox="1"/>
              <p:nvPr/>
            </p:nvSpPr>
            <p:spPr>
              <a:xfrm>
                <a:off x="6449782" y="2565787"/>
                <a:ext cx="283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38D44-8F42-4868-A44A-D4C8668F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782" y="2565787"/>
                <a:ext cx="283732" cy="276999"/>
              </a:xfrm>
              <a:prstGeom prst="rect">
                <a:avLst/>
              </a:prstGeom>
              <a:blipFill>
                <a:blip r:embed="rId3"/>
                <a:stretch>
                  <a:fillRect l="-12766" t="-4444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24309BF-E677-4969-BB12-DF1AA662C04C}"/>
              </a:ext>
            </a:extLst>
          </p:cNvPr>
          <p:cNvSpPr txBox="1"/>
          <p:nvPr/>
        </p:nvSpPr>
        <p:spPr>
          <a:xfrm>
            <a:off x="5379137" y="6476548"/>
            <a:ext cx="143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E01C7A-88DC-4BF0-B5A6-7A8B635AD010}"/>
                  </a:ext>
                </a:extLst>
              </p:cNvPr>
              <p:cNvSpPr txBox="1"/>
              <p:nvPr/>
            </p:nvSpPr>
            <p:spPr>
              <a:xfrm>
                <a:off x="5286995" y="4419474"/>
                <a:ext cx="278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E01C7A-88DC-4BF0-B5A6-7A8B635AD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95" y="4419474"/>
                <a:ext cx="278794" cy="276999"/>
              </a:xfrm>
              <a:prstGeom prst="rect">
                <a:avLst/>
              </a:prstGeom>
              <a:blipFill>
                <a:blip r:embed="rId4"/>
                <a:stretch>
                  <a:fillRect l="-13043" t="-4444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C682F84-A7CD-49B0-890A-E605EF76E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771" y="1360374"/>
            <a:ext cx="2864886" cy="148241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79A1C2-6288-435D-A8FA-DAA13C415603}"/>
              </a:ext>
            </a:extLst>
          </p:cNvPr>
          <p:cNvCxnSpPr>
            <a:cxnSpLocks/>
            <a:stCxn id="7" idx="0"/>
            <a:endCxn id="11" idx="1"/>
          </p:cNvCxnSpPr>
          <p:nvPr/>
        </p:nvCxnSpPr>
        <p:spPr>
          <a:xfrm flipV="1">
            <a:off x="6591648" y="2101580"/>
            <a:ext cx="863123" cy="46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22C4464-C830-449D-85C0-B7D7FEE9E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810" y="4106104"/>
            <a:ext cx="3095435" cy="175805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2BC5FE-78E9-4E8F-9665-E17F6120BC23}"/>
              </a:ext>
            </a:extLst>
          </p:cNvPr>
          <p:cNvCxnSpPr>
            <a:cxnSpLocks/>
            <a:stCxn id="9" idx="2"/>
            <a:endCxn id="15" idx="3"/>
          </p:cNvCxnSpPr>
          <p:nvPr/>
        </p:nvCxnSpPr>
        <p:spPr>
          <a:xfrm flipH="1">
            <a:off x="4113245" y="4696473"/>
            <a:ext cx="1313147" cy="28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5CD843-5CA4-42F0-8C99-1ED321F9AE03}"/>
                  </a:ext>
                </a:extLst>
              </p:cNvPr>
              <p:cNvSpPr txBox="1"/>
              <p:nvPr/>
            </p:nvSpPr>
            <p:spPr>
              <a:xfrm>
                <a:off x="6446961" y="3242578"/>
                <a:ext cx="397807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5CD843-5CA4-42F0-8C99-1ED321F9A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961" y="3242578"/>
                <a:ext cx="397807" cy="288477"/>
              </a:xfrm>
              <a:prstGeom prst="rect">
                <a:avLst/>
              </a:prstGeom>
              <a:blipFill>
                <a:blip r:embed="rId7"/>
                <a:stretch>
                  <a:fillRect l="-15385" t="-8511" r="-8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ACF441-97EF-4B70-A337-B2444E153943}"/>
                  </a:ext>
                </a:extLst>
              </p:cNvPr>
              <p:cNvSpPr txBox="1"/>
              <p:nvPr/>
            </p:nvSpPr>
            <p:spPr>
              <a:xfrm>
                <a:off x="6450032" y="4549250"/>
                <a:ext cx="388581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ACF441-97EF-4B70-A337-B2444E153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032" y="4549250"/>
                <a:ext cx="388581" cy="288477"/>
              </a:xfrm>
              <a:prstGeom prst="rect">
                <a:avLst/>
              </a:prstGeom>
              <a:blipFill>
                <a:blip r:embed="rId8"/>
                <a:stretch>
                  <a:fillRect l="-15625" t="-8333"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2B9618-608D-430A-9C8B-DC404C4B4FFA}"/>
                  </a:ext>
                </a:extLst>
              </p:cNvPr>
              <p:cNvSpPr txBox="1"/>
              <p:nvPr/>
            </p:nvSpPr>
            <p:spPr>
              <a:xfrm>
                <a:off x="6454646" y="3829105"/>
                <a:ext cx="1942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2B9618-608D-430A-9C8B-DC404C4B4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646" y="3829105"/>
                <a:ext cx="194290" cy="276999"/>
              </a:xfrm>
              <a:prstGeom prst="rect">
                <a:avLst/>
              </a:prstGeom>
              <a:blipFill>
                <a:blip r:embed="rId9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50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A5B1-CF52-41FF-BE3A-92DD5344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Temp_page</a:t>
            </a:r>
            <a:r>
              <a:rPr lang="en-US" dirty="0"/>
              <a:t> –04/24/2022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2F13-47CE-46D6-BB47-B118B7B6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2416"/>
          </a:xfrm>
        </p:spPr>
        <p:txBody>
          <a:bodyPr>
            <a:normAutofit/>
          </a:bodyPr>
          <a:lstStyle/>
          <a:p>
            <a:r>
              <a:rPr lang="en-US" dirty="0"/>
              <a:t>Pt:</a:t>
            </a:r>
          </a:p>
          <a:p>
            <a:pPr lvl="1"/>
            <a:r>
              <a:rPr lang="en-US" dirty="0"/>
              <a:t>WAS</a:t>
            </a:r>
            <a:r>
              <a:rPr lang="en-US" dirty="0">
                <a:solidFill>
                  <a:schemeClr val="accent1"/>
                </a:solidFill>
              </a:rPr>
              <a:t> number of layers(3) </a:t>
            </a:r>
            <a:r>
              <a:rPr lang="en-US" dirty="0"/>
              <a:t>* </a:t>
            </a:r>
            <a:r>
              <a:rPr lang="en-US" dirty="0">
                <a:solidFill>
                  <a:schemeClr val="accent1"/>
                </a:solidFill>
              </a:rPr>
              <a:t>16*N*3 (=complex&lt;double&gt; * N * 3 axis) </a:t>
            </a:r>
          </a:p>
          <a:p>
            <a:pPr lvl="1"/>
            <a:r>
              <a:rPr lang="en-US" dirty="0"/>
              <a:t>Pt for the 0</a:t>
            </a:r>
            <a:r>
              <a:rPr lang="en-US" baseline="30000" dirty="0"/>
              <a:t>th </a:t>
            </a:r>
            <a:r>
              <a:rPr lang="en-US" dirty="0"/>
              <a:t> layer: [0, 0, …, 1, …, 0]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special case: for N 64 = </a:t>
            </a:r>
            <a:r>
              <a:rPr lang="en-US" dirty="0" err="1"/>
              <a:t>Nx</a:t>
            </a:r>
            <a:r>
              <a:rPr lang="en-US" dirty="0"/>
              <a:t> 8 * Ny 8, the position of “1” is: 36 (4*8+4)</a:t>
            </a:r>
          </a:p>
          <a:p>
            <a:r>
              <a:rPr lang="en-US" dirty="0" err="1"/>
              <a:t>Pr</a:t>
            </a:r>
            <a:r>
              <a:rPr lang="en-US" dirty="0"/>
              <a:t> is easier. The last dimension is all zeros.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F66B4-6546-40A7-9513-100CE968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41" y="3660489"/>
            <a:ext cx="7698014" cy="1717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B9F16-3F50-40DA-B9F0-147DA8414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1" y="3163923"/>
            <a:ext cx="80581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4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A5B1-CF52-41FF-BE3A-92DD5344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Temp_page</a:t>
            </a:r>
            <a:r>
              <a:rPr lang="en-US" dirty="0"/>
              <a:t> –04/24/2022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32F13-47CE-46D6-BB47-B118B7B68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Pt:</a:t>
                </a:r>
              </a:p>
              <a:p>
                <a:pPr lvl="1"/>
                <a:r>
                  <a:rPr lang="en-US" altLang="zh-CN" dirty="0"/>
                  <a:t>Now it is (2+1)</a:t>
                </a:r>
                <a:r>
                  <a:rPr lang="en-US" dirty="0"/>
                  <a:t>* </a:t>
                </a:r>
                <a:r>
                  <a:rPr lang="en-US" dirty="0">
                    <a:solidFill>
                      <a:schemeClr val="accent1"/>
                    </a:solidFill>
                  </a:rPr>
                  <a:t>16*N*3 (=complex&lt;double&gt; * N * 3 axis)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middle layer is not needed, because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have those information.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Then we just need Pt for </a:t>
                </a:r>
                <a:r>
                  <a:rPr lang="en-US" dirty="0"/>
                  <a:t>the layer 0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and 2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nd</a:t>
                </a:r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:r>
                  <a:rPr lang="en-US" dirty="0" err="1">
                    <a:solidFill>
                      <a:schemeClr val="tx1"/>
                    </a:solidFill>
                  </a:rPr>
                  <a:t>Pr</a:t>
                </a:r>
                <a:r>
                  <a:rPr lang="en-US" dirty="0">
                    <a:solidFill>
                      <a:schemeClr val="tx1"/>
                    </a:solidFill>
                  </a:rPr>
                  <a:t> for the </a:t>
                </a:r>
                <a:r>
                  <a:rPr lang="en-US" altLang="zh-CN" dirty="0"/>
                  <a:t>layer </a:t>
                </a:r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baseline="30000" dirty="0">
                    <a:solidFill>
                      <a:schemeClr val="tx1"/>
                    </a:solidFill>
                  </a:rPr>
                  <a:t>th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Correspondingly, we only need </a:t>
                </a:r>
                <a:r>
                  <a:rPr lang="en-US" dirty="0" err="1">
                    <a:solidFill>
                      <a:schemeClr val="tx1"/>
                    </a:solidFill>
                  </a:rPr>
                  <a:t>sz</a:t>
                </a:r>
                <a:r>
                  <a:rPr lang="en-US" dirty="0"/>
                  <a:t> for the</a:t>
                </a:r>
              </a:p>
              <a:p>
                <a:pPr marL="0" indent="0">
                  <a:buNone/>
                </a:pPr>
                <a:r>
                  <a:rPr lang="en-US" dirty="0"/>
                  <a:t> top layer and the bottom layer.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32F13-47CE-46D6-BB47-B118B7B68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5F2997F-3589-4B7E-BEAC-F856BCBAE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07567"/>
              </p:ext>
            </p:extLst>
          </p:nvPr>
        </p:nvGraphicFramePr>
        <p:xfrm>
          <a:off x="7434425" y="4396025"/>
          <a:ext cx="2082800" cy="1780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601162085"/>
                    </a:ext>
                  </a:extLst>
                </a:gridCol>
              </a:tblGrid>
              <a:tr h="5936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617867"/>
                  </a:ext>
                </a:extLst>
              </a:tr>
              <a:tr h="5936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675710"/>
                  </a:ext>
                </a:extLst>
              </a:tr>
              <a:tr h="5936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65468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0E1981-1694-4112-891F-A7D45DA0F525}"/>
              </a:ext>
            </a:extLst>
          </p:cNvPr>
          <p:cNvCxnSpPr/>
          <p:nvPr/>
        </p:nvCxnSpPr>
        <p:spPr>
          <a:xfrm>
            <a:off x="7959012" y="5589038"/>
            <a:ext cx="0" cy="27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B7C69E-5EC9-4D80-A8BA-A75AABDC74C9}"/>
              </a:ext>
            </a:extLst>
          </p:cNvPr>
          <p:cNvCxnSpPr>
            <a:cxnSpLocks/>
          </p:cNvCxnSpPr>
          <p:nvPr/>
        </p:nvCxnSpPr>
        <p:spPr>
          <a:xfrm flipV="1">
            <a:off x="9128449" y="4665306"/>
            <a:ext cx="0" cy="31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A03877-FF12-48F4-A1BA-CF27143A1DD2}"/>
                  </a:ext>
                </a:extLst>
              </p:cNvPr>
              <p:cNvSpPr txBox="1"/>
              <p:nvPr/>
            </p:nvSpPr>
            <p:spPr>
              <a:xfrm>
                <a:off x="8038322" y="5708233"/>
                <a:ext cx="258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A03877-FF12-48F4-A1BA-CF27143A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322" y="5708233"/>
                <a:ext cx="258532" cy="276999"/>
              </a:xfrm>
              <a:prstGeom prst="rect">
                <a:avLst/>
              </a:prstGeom>
              <a:blipFill>
                <a:blip r:embed="rId3"/>
                <a:stretch>
                  <a:fillRect l="-23810" r="-71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560223-2BCF-4749-A666-EC48BC7AE017}"/>
                  </a:ext>
                </a:extLst>
              </p:cNvPr>
              <p:cNvSpPr txBox="1"/>
              <p:nvPr/>
            </p:nvSpPr>
            <p:spPr>
              <a:xfrm>
                <a:off x="8735402" y="4660285"/>
                <a:ext cx="255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560223-2BCF-4749-A666-EC48BC7AE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402" y="4660285"/>
                <a:ext cx="255134" cy="276999"/>
              </a:xfrm>
              <a:prstGeom prst="rect">
                <a:avLst/>
              </a:prstGeom>
              <a:blipFill>
                <a:blip r:embed="rId4"/>
                <a:stretch>
                  <a:fillRect l="-23810" r="-2381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50198-8FE9-446C-A387-EB9462B57EFC}"/>
              </a:ext>
            </a:extLst>
          </p:cNvPr>
          <p:cNvCxnSpPr/>
          <p:nvPr/>
        </p:nvCxnSpPr>
        <p:spPr>
          <a:xfrm>
            <a:off x="7959012" y="4402590"/>
            <a:ext cx="0" cy="27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F0E94C-5E36-4870-960D-DE0FCC896912}"/>
                  </a:ext>
                </a:extLst>
              </p:cNvPr>
              <p:cNvSpPr txBox="1"/>
              <p:nvPr/>
            </p:nvSpPr>
            <p:spPr>
              <a:xfrm>
                <a:off x="8038322" y="4521785"/>
                <a:ext cx="258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F0E94C-5E36-4870-960D-DE0FCC896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322" y="4521785"/>
                <a:ext cx="258532" cy="276999"/>
              </a:xfrm>
              <a:prstGeom prst="rect">
                <a:avLst/>
              </a:prstGeom>
              <a:blipFill>
                <a:blip r:embed="rId5"/>
                <a:stretch>
                  <a:fillRect l="-23810" r="-714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45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A2AA-BD84-4E37-AB17-4DAC7217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Temp_page</a:t>
            </a:r>
            <a:r>
              <a:rPr lang="en-US" dirty="0"/>
              <a:t> –04/24/2022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ED4D9-291A-45E1-BDDD-55884C843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53ED6-2A3B-4314-AF11-1D48623C6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46" y="2658289"/>
            <a:ext cx="4699645" cy="2406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59611-2029-413D-BA44-22EA3C759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72" y="2658289"/>
            <a:ext cx="6307495" cy="240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C0E3-D70B-432A-B769-A8CF2C33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27F6-2457-4563-854C-B821D676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AA10-5D6F-4A5C-B29A-941E8EA4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DE32-A08F-4B8A-8A6A-34E31C24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81BE6-F202-4C48-8299-E45E4383F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" y="0"/>
            <a:ext cx="12062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7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9A09-9CC2-43CA-9537-5149C991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D1D2-8FE8-452A-B141-CFDD634F2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1C3F1-DFC4-40B7-BFF0-BA3335EE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2" y="0"/>
            <a:ext cx="11688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0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5772</TotalTime>
  <Words>758</Words>
  <Application>Microsoft Office PowerPoint</Application>
  <PresentationFormat>Widescreen</PresentationFormat>
  <Paragraphs>188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Explanation for “coupled wave paper”</vt:lpstr>
      <vt:lpstr>Temp_page –04/24/2022</vt:lpstr>
      <vt:lpstr>Temp_page –04/24/2022</vt:lpstr>
      <vt:lpstr>Temp_page –04/24/2022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 rachel</dc:creator>
  <cp:lastModifiedBy>Mayerich, David</cp:lastModifiedBy>
  <cp:revision>25</cp:revision>
  <dcterms:created xsi:type="dcterms:W3CDTF">2022-01-13T20:32:03Z</dcterms:created>
  <dcterms:modified xsi:type="dcterms:W3CDTF">2022-06-28T03:23:34Z</dcterms:modified>
</cp:coreProperties>
</file>