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7" r:id="rId3"/>
    <p:sldId id="256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1CCF0"/>
    <a:srgbClr val="C7A1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430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95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1458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849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61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031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079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824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3377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99357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4349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5352D-349F-485B-9CFD-C06486738278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344FA6-354A-49F7-8308-9553A111731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058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21" Type="http://schemas.openxmlformats.org/officeDocument/2006/relationships/image" Target="../media/image34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23" Type="http://schemas.openxmlformats.org/officeDocument/2006/relationships/image" Target="../media/image36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Relationship Id="rId22" Type="http://schemas.openxmlformats.org/officeDocument/2006/relationships/image" Target="../media/image35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00.png"/><Relationship Id="rId2" Type="http://schemas.openxmlformats.org/officeDocument/2006/relationships/image" Target="../media/image1.png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3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2.png"/><Relationship Id="rId21" Type="http://schemas.openxmlformats.org/officeDocument/2006/relationships/image" Target="../media/image51.png"/><Relationship Id="rId12" Type="http://schemas.openxmlformats.org/officeDocument/2006/relationships/image" Target="../media/image40.png"/><Relationship Id="rId17" Type="http://schemas.openxmlformats.org/officeDocument/2006/relationships/image" Target="../media/image47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11" Type="http://schemas.openxmlformats.org/officeDocument/2006/relationships/image" Target="../media/image39.png"/><Relationship Id="rId15" Type="http://schemas.openxmlformats.org/officeDocument/2006/relationships/image" Target="../media/image45.png"/><Relationship Id="rId10" Type="http://schemas.openxmlformats.org/officeDocument/2006/relationships/image" Target="../media/image38.png"/><Relationship Id="rId19" Type="http://schemas.openxmlformats.org/officeDocument/2006/relationships/image" Target="../media/image49.png"/><Relationship Id="rId9" Type="http://schemas.openxmlformats.org/officeDocument/2006/relationships/image" Target="../media/image42.png"/><Relationship Id="rId14" Type="http://schemas.openxmlformats.org/officeDocument/2006/relationships/image" Target="../media/image44.png"/><Relationship Id="rId22" Type="http://schemas.openxmlformats.org/officeDocument/2006/relationships/image" Target="../media/image5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NWT (</a:t>
            </a:r>
            <a:r>
              <a:rPr lang="en-US"/>
              <a:t>network topology)</a:t>
            </a:r>
            <a:br>
              <a:rPr lang="en-US"/>
            </a:br>
            <a:r>
              <a:rPr lang="en-US"/>
              <a:t>version </a:t>
            </a:r>
            <a:r>
              <a:rPr lang="en-US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3516321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Freeform 27"/>
          <p:cNvSpPr/>
          <p:nvPr/>
        </p:nvSpPr>
        <p:spPr>
          <a:xfrm>
            <a:off x="525670" y="631687"/>
            <a:ext cx="11206921" cy="2247668"/>
          </a:xfrm>
          <a:custGeom>
            <a:avLst/>
            <a:gdLst>
              <a:gd name="connsiteX0" fmla="*/ 0 w 11206921"/>
              <a:gd name="connsiteY0" fmla="*/ 0 h 2247668"/>
              <a:gd name="connsiteX1" fmla="*/ 985078 w 11206921"/>
              <a:gd name="connsiteY1" fmla="*/ 1276626 h 2247668"/>
              <a:gd name="connsiteX2" fmla="*/ 3052417 w 11206921"/>
              <a:gd name="connsiteY2" fmla="*/ 2208696 h 2247668"/>
              <a:gd name="connsiteX3" fmla="*/ 6312452 w 11206921"/>
              <a:gd name="connsiteY3" fmla="*/ 1983409 h 2247668"/>
              <a:gd name="connsiteX4" fmla="*/ 8671339 w 11206921"/>
              <a:gd name="connsiteY4" fmla="*/ 1175026 h 2247668"/>
              <a:gd name="connsiteX5" fmla="*/ 11206921 w 11206921"/>
              <a:gd name="connsiteY5" fmla="*/ 1281043 h 22476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206921" h="2247668">
                <a:moveTo>
                  <a:pt x="0" y="0"/>
                </a:moveTo>
                <a:cubicBezTo>
                  <a:pt x="238171" y="454255"/>
                  <a:pt x="476342" y="908510"/>
                  <a:pt x="985078" y="1276626"/>
                </a:cubicBezTo>
                <a:cubicBezTo>
                  <a:pt x="1493814" y="1644742"/>
                  <a:pt x="2164521" y="2090899"/>
                  <a:pt x="3052417" y="2208696"/>
                </a:cubicBezTo>
                <a:cubicBezTo>
                  <a:pt x="3940313" y="2326493"/>
                  <a:pt x="5375965" y="2155687"/>
                  <a:pt x="6312452" y="1983409"/>
                </a:cubicBezTo>
                <a:cubicBezTo>
                  <a:pt x="7248939" y="1811131"/>
                  <a:pt x="7855594" y="1292087"/>
                  <a:pt x="8671339" y="1175026"/>
                </a:cubicBezTo>
                <a:cubicBezTo>
                  <a:pt x="9487084" y="1057965"/>
                  <a:pt x="10347002" y="1169504"/>
                  <a:pt x="11206921" y="1281043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/>
          <p:cNvSpPr/>
          <p:nvPr/>
        </p:nvSpPr>
        <p:spPr>
          <a:xfrm>
            <a:off x="721424" y="103637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Freeform 28"/>
          <p:cNvSpPr/>
          <p:nvPr/>
        </p:nvSpPr>
        <p:spPr>
          <a:xfrm>
            <a:off x="945322" y="2818296"/>
            <a:ext cx="2977053" cy="4033078"/>
          </a:xfrm>
          <a:custGeom>
            <a:avLst/>
            <a:gdLst>
              <a:gd name="connsiteX0" fmla="*/ 2522330 w 2977053"/>
              <a:gd name="connsiteY0" fmla="*/ 0 h 4033078"/>
              <a:gd name="connsiteX1" fmla="*/ 2964069 w 2977053"/>
              <a:gd name="connsiteY1" fmla="*/ 1144104 h 4033078"/>
              <a:gd name="connsiteX2" fmla="*/ 2076174 w 2977053"/>
              <a:gd name="connsiteY2" fmla="*/ 2438400 h 4033078"/>
              <a:gd name="connsiteX3" fmla="*/ 684695 w 2977053"/>
              <a:gd name="connsiteY3" fmla="*/ 3392556 h 4033078"/>
              <a:gd name="connsiteX4" fmla="*/ 0 w 2977053"/>
              <a:gd name="connsiteY4" fmla="*/ 4033078 h 4033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977053" h="4033078">
                <a:moveTo>
                  <a:pt x="2522330" y="0"/>
                </a:moveTo>
                <a:cubicBezTo>
                  <a:pt x="2780379" y="368852"/>
                  <a:pt x="3038428" y="737704"/>
                  <a:pt x="2964069" y="1144104"/>
                </a:cubicBezTo>
                <a:cubicBezTo>
                  <a:pt x="2889710" y="1550504"/>
                  <a:pt x="2456070" y="2063658"/>
                  <a:pt x="2076174" y="2438400"/>
                </a:cubicBezTo>
                <a:cubicBezTo>
                  <a:pt x="1696278" y="2813142"/>
                  <a:pt x="1030724" y="3126776"/>
                  <a:pt x="684695" y="3392556"/>
                </a:cubicBezTo>
                <a:cubicBezTo>
                  <a:pt x="338666" y="3658336"/>
                  <a:pt x="169333" y="3845707"/>
                  <a:pt x="0" y="4033078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 29"/>
          <p:cNvSpPr/>
          <p:nvPr/>
        </p:nvSpPr>
        <p:spPr>
          <a:xfrm>
            <a:off x="5735166" y="-4417"/>
            <a:ext cx="636786" cy="2712278"/>
          </a:xfrm>
          <a:custGeom>
            <a:avLst/>
            <a:gdLst>
              <a:gd name="connsiteX0" fmla="*/ 524277 w 636786"/>
              <a:gd name="connsiteY0" fmla="*/ 2712278 h 2712278"/>
              <a:gd name="connsiteX1" fmla="*/ 608208 w 636786"/>
              <a:gd name="connsiteY1" fmla="*/ 1780208 h 2712278"/>
              <a:gd name="connsiteX2" fmla="*/ 91373 w 636786"/>
              <a:gd name="connsiteY2" fmla="*/ 485913 h 2712278"/>
              <a:gd name="connsiteX3" fmla="*/ 3025 w 636786"/>
              <a:gd name="connsiteY3" fmla="*/ 0 h 2712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36786" h="2712278">
                <a:moveTo>
                  <a:pt x="524277" y="2712278"/>
                </a:moveTo>
                <a:cubicBezTo>
                  <a:pt x="602318" y="2431773"/>
                  <a:pt x="680359" y="2151269"/>
                  <a:pt x="608208" y="1780208"/>
                </a:cubicBezTo>
                <a:cubicBezTo>
                  <a:pt x="536057" y="1409147"/>
                  <a:pt x="192237" y="782614"/>
                  <a:pt x="91373" y="485913"/>
                </a:cubicBezTo>
                <a:cubicBezTo>
                  <a:pt x="-9491" y="189212"/>
                  <a:pt x="-3233" y="94606"/>
                  <a:pt x="3025" y="0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 30"/>
          <p:cNvSpPr/>
          <p:nvPr/>
        </p:nvSpPr>
        <p:spPr>
          <a:xfrm>
            <a:off x="3688522" y="4479235"/>
            <a:ext cx="8499061" cy="1846469"/>
          </a:xfrm>
          <a:custGeom>
            <a:avLst/>
            <a:gdLst>
              <a:gd name="connsiteX0" fmla="*/ 0 w 8499061"/>
              <a:gd name="connsiteY0" fmla="*/ 0 h 1846469"/>
              <a:gd name="connsiteX1" fmla="*/ 1855304 w 8499061"/>
              <a:gd name="connsiteY1" fmla="*/ 675861 h 1846469"/>
              <a:gd name="connsiteX2" fmla="*/ 3193774 w 8499061"/>
              <a:gd name="connsiteY2" fmla="*/ 1404730 h 1846469"/>
              <a:gd name="connsiteX3" fmla="*/ 4867965 w 8499061"/>
              <a:gd name="connsiteY3" fmla="*/ 1594678 h 1846469"/>
              <a:gd name="connsiteX4" fmla="*/ 7116417 w 8499061"/>
              <a:gd name="connsiteY4" fmla="*/ 1404730 h 1846469"/>
              <a:gd name="connsiteX5" fmla="*/ 8499061 w 8499061"/>
              <a:gd name="connsiteY5" fmla="*/ 1846469 h 18464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499061" h="1846469">
                <a:moveTo>
                  <a:pt x="0" y="0"/>
                </a:moveTo>
                <a:cubicBezTo>
                  <a:pt x="661504" y="220869"/>
                  <a:pt x="1323008" y="441739"/>
                  <a:pt x="1855304" y="675861"/>
                </a:cubicBezTo>
                <a:cubicBezTo>
                  <a:pt x="2387600" y="909983"/>
                  <a:pt x="2691664" y="1251594"/>
                  <a:pt x="3193774" y="1404730"/>
                </a:cubicBezTo>
                <a:cubicBezTo>
                  <a:pt x="3695884" y="1557866"/>
                  <a:pt x="4214191" y="1594678"/>
                  <a:pt x="4867965" y="1594678"/>
                </a:cubicBezTo>
                <a:cubicBezTo>
                  <a:pt x="5521739" y="1594678"/>
                  <a:pt x="6511234" y="1362765"/>
                  <a:pt x="7116417" y="1404730"/>
                </a:cubicBezTo>
                <a:cubicBezTo>
                  <a:pt x="7721600" y="1446695"/>
                  <a:pt x="8110330" y="1646582"/>
                  <a:pt x="8499061" y="1846469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 31"/>
          <p:cNvSpPr/>
          <p:nvPr/>
        </p:nvSpPr>
        <p:spPr>
          <a:xfrm>
            <a:off x="8733183" y="1917148"/>
            <a:ext cx="595296" cy="4130261"/>
          </a:xfrm>
          <a:custGeom>
            <a:avLst/>
            <a:gdLst>
              <a:gd name="connsiteX0" fmla="*/ 0 w 595296"/>
              <a:gd name="connsiteY0" fmla="*/ 0 h 4130261"/>
              <a:gd name="connsiteX1" fmla="*/ 578678 w 595296"/>
              <a:gd name="connsiteY1" fmla="*/ 1038087 h 4130261"/>
              <a:gd name="connsiteX2" fmla="*/ 424069 w 595296"/>
              <a:gd name="connsiteY2" fmla="*/ 2880139 h 4130261"/>
              <a:gd name="connsiteX3" fmla="*/ 273878 w 595296"/>
              <a:gd name="connsiteY3" fmla="*/ 3807791 h 4130261"/>
              <a:gd name="connsiteX4" fmla="*/ 265043 w 595296"/>
              <a:gd name="connsiteY4" fmla="*/ 4130261 h 4130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5296" h="4130261">
                <a:moveTo>
                  <a:pt x="0" y="0"/>
                </a:moveTo>
                <a:cubicBezTo>
                  <a:pt x="254000" y="279032"/>
                  <a:pt x="508000" y="558064"/>
                  <a:pt x="578678" y="1038087"/>
                </a:cubicBezTo>
                <a:cubicBezTo>
                  <a:pt x="649356" y="1518110"/>
                  <a:pt x="474869" y="2418522"/>
                  <a:pt x="424069" y="2880139"/>
                </a:cubicBezTo>
                <a:cubicBezTo>
                  <a:pt x="373269" y="3341756"/>
                  <a:pt x="300382" y="3599437"/>
                  <a:pt x="273878" y="3807791"/>
                </a:cubicBezTo>
                <a:cubicBezTo>
                  <a:pt x="247374" y="4016145"/>
                  <a:pt x="256208" y="4073203"/>
                  <a:pt x="265043" y="4130261"/>
                </a:cubicBezTo>
              </a:path>
            </a:pathLst>
          </a:custGeom>
          <a:noFill/>
          <a:ln w="762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/>
          <p:cNvSpPr/>
          <p:nvPr/>
        </p:nvSpPr>
        <p:spPr>
          <a:xfrm>
            <a:off x="434230" y="540247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/>
          <p:cNvSpPr/>
          <p:nvPr/>
        </p:nvSpPr>
        <p:spPr>
          <a:xfrm>
            <a:off x="3396154" y="2726856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/>
          <p:cNvSpPr/>
          <p:nvPr/>
        </p:nvSpPr>
        <p:spPr>
          <a:xfrm>
            <a:off x="6167913" y="2616421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Oval 35"/>
          <p:cNvSpPr/>
          <p:nvPr/>
        </p:nvSpPr>
        <p:spPr>
          <a:xfrm>
            <a:off x="8641743" y="1825708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/>
          <p:cNvSpPr/>
          <p:nvPr/>
        </p:nvSpPr>
        <p:spPr>
          <a:xfrm>
            <a:off x="3607370" y="4387795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/>
          <p:cNvSpPr/>
          <p:nvPr/>
        </p:nvSpPr>
        <p:spPr>
          <a:xfrm>
            <a:off x="8893644" y="5955969"/>
            <a:ext cx="182880" cy="18288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/>
          <p:cNvSpPr/>
          <p:nvPr/>
        </p:nvSpPr>
        <p:spPr>
          <a:xfrm>
            <a:off x="1019598" y="145382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/>
          <p:cNvSpPr/>
          <p:nvPr/>
        </p:nvSpPr>
        <p:spPr>
          <a:xfrm>
            <a:off x="1359737" y="177998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/>
          <p:cNvSpPr/>
          <p:nvPr/>
        </p:nvSpPr>
        <p:spPr>
          <a:xfrm>
            <a:off x="1850068" y="213605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 41"/>
          <p:cNvSpPr/>
          <p:nvPr/>
        </p:nvSpPr>
        <p:spPr>
          <a:xfrm>
            <a:off x="2278555" y="238573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Oval 42"/>
          <p:cNvSpPr/>
          <p:nvPr/>
        </p:nvSpPr>
        <p:spPr>
          <a:xfrm>
            <a:off x="2833084" y="262023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/>
              <p:cNvSpPr txBox="1"/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4" name="TextBox 4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7144" y="833343"/>
                <a:ext cx="465832" cy="369332"/>
              </a:xfrm>
              <a:prstGeom prst="rect">
                <a:avLst/>
              </a:prstGeom>
              <a:blipFill>
                <a:blip r:embed="rId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/>
              <p:cNvSpPr txBox="1"/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30342" y="2294020"/>
                <a:ext cx="478208" cy="369332"/>
              </a:xfrm>
              <a:prstGeom prst="rect">
                <a:avLst/>
              </a:prstGeom>
              <a:blipFill>
                <a:blip r:embed="rId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/>
              <p:cNvSpPr txBox="1"/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28" y="195035"/>
                <a:ext cx="467692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5013" y="2338231"/>
                <a:ext cx="467692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36095" y="2682611"/>
                <a:ext cx="46769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250" y="4173715"/>
                <a:ext cx="467692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3139" y="1430588"/>
                <a:ext cx="46769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4623" y="6081209"/>
                <a:ext cx="46769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318" y="1269154"/>
                <a:ext cx="465832" cy="369332"/>
              </a:xfrm>
              <a:prstGeom prst="rect">
                <a:avLst/>
              </a:prstGeom>
              <a:blipFill>
                <a:blip r:embed="rId10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220" y="1526694"/>
                <a:ext cx="465832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/>
              <p:cNvSpPr txBox="1"/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8555" y="2046963"/>
                <a:ext cx="699550" cy="369332"/>
              </a:xfrm>
              <a:prstGeom prst="rect">
                <a:avLst/>
              </a:prstGeom>
              <a:blipFill>
                <a:blip r:embed="rId12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/>
              <p:cNvSpPr txBox="1"/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⋅⋅⋅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220" y="1792639"/>
                <a:ext cx="510589" cy="369332"/>
              </a:xfrm>
              <a:prstGeom prst="rect">
                <a:avLst/>
              </a:prstGeom>
              <a:blipFill>
                <a:blip r:embed="rId1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/>
              <p:cNvSpPr txBox="1"/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8360" y="2197776"/>
                <a:ext cx="446661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/>
              <p:cNvSpPr txBox="1"/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460" y="2447293"/>
                <a:ext cx="45198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7778" y="1046108"/>
                <a:ext cx="451982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/>
              <p:cNvSpPr txBox="1"/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4372" y="2343384"/>
                <a:ext cx="451982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/>
              <p:cNvSpPr txBox="1"/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3329" y="1386189"/>
                <a:ext cx="45198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/>
              <p:cNvSpPr txBox="1"/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1" name="TextBox 6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86087" y="3817720"/>
                <a:ext cx="451982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TextBox 61"/>
          <p:cNvSpPr txBox="1"/>
          <p:nvPr/>
        </p:nvSpPr>
        <p:spPr>
          <a:xfrm>
            <a:off x="4923870" y="3583747"/>
            <a:ext cx="31433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vertex:</a:t>
            </a:r>
            <a:r>
              <a:rPr lang="en-US" dirty="0"/>
              <a:t> 3D position forming the intersection of multiple network fibers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92087" y="3262456"/>
            <a:ext cx="272533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edge:</a:t>
            </a:r>
            <a:r>
              <a:rPr lang="en-US" dirty="0"/>
              <a:t> 3D curve/fiber connecting two vertices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2296924" y="402956"/>
            <a:ext cx="272533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point:</a:t>
            </a:r>
            <a:r>
              <a:rPr lang="en-US" dirty="0"/>
              <a:t> 3D position used as a control point to define the shape of a fiber/edge</a:t>
            </a:r>
          </a:p>
        </p:txBody>
      </p:sp>
      <p:cxnSp>
        <p:nvCxnSpPr>
          <p:cNvPr id="66" name="Straight Arrow Connector 65"/>
          <p:cNvCxnSpPr>
            <a:stCxn id="64" idx="1"/>
          </p:cNvCxnSpPr>
          <p:nvPr/>
        </p:nvCxnSpPr>
        <p:spPr>
          <a:xfrm flipH="1">
            <a:off x="1434941" y="864621"/>
            <a:ext cx="861983" cy="494013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/>
          <p:cNvCxnSpPr/>
          <p:nvPr/>
        </p:nvCxnSpPr>
        <p:spPr>
          <a:xfrm>
            <a:off x="2830342" y="3692819"/>
            <a:ext cx="866644" cy="2662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 flipV="1">
            <a:off x="5705510" y="2826710"/>
            <a:ext cx="446328" cy="683605"/>
          </a:xfrm>
          <a:prstGeom prst="straightConnector1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Oval 77"/>
          <p:cNvSpPr/>
          <p:nvPr/>
        </p:nvSpPr>
        <p:spPr>
          <a:xfrm>
            <a:off x="8970439" y="2204638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Oval 79"/>
          <p:cNvSpPr/>
          <p:nvPr/>
        </p:nvSpPr>
        <p:spPr>
          <a:xfrm>
            <a:off x="9217507" y="2730721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Oval 80"/>
          <p:cNvSpPr/>
          <p:nvPr/>
        </p:nvSpPr>
        <p:spPr>
          <a:xfrm>
            <a:off x="9259899" y="3285647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Oval 81"/>
          <p:cNvSpPr/>
          <p:nvPr/>
        </p:nvSpPr>
        <p:spPr>
          <a:xfrm>
            <a:off x="9217507" y="383706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Oval 82"/>
          <p:cNvSpPr/>
          <p:nvPr/>
        </p:nvSpPr>
        <p:spPr>
          <a:xfrm>
            <a:off x="9135833" y="4387795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Oval 83"/>
          <p:cNvSpPr/>
          <p:nvPr/>
        </p:nvSpPr>
        <p:spPr>
          <a:xfrm>
            <a:off x="9076524" y="4869950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Oval 84"/>
          <p:cNvSpPr/>
          <p:nvPr/>
        </p:nvSpPr>
        <p:spPr>
          <a:xfrm>
            <a:off x="8970439" y="5486959"/>
            <a:ext cx="137160" cy="137160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Edges are assumed to be undirected </a:t>
                </a:r>
                <a:r>
                  <a:rPr lang="en-US" sz="1400" b="1" i="1" dirty="0"/>
                  <a:t>but</a:t>
                </a:r>
                <a:r>
                  <a:rPr lang="en-US" sz="1400" dirty="0"/>
                  <a:t> the geometry is specified in a particular order.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400" dirty="0"/>
                  <a:t> arrays associated with each vertex reflect that order. An edge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𝑜</m:t>
                        </m:r>
                      </m:sub>
                    </m:sSub>
                  </m:oMath>
                </a14:m>
                <a:r>
                  <a:rPr lang="en-US" sz="1400" dirty="0"/>
                  <a:t> has geometry specified outward from the given vertex</a:t>
                </a: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84186" y="-23144"/>
                <a:ext cx="4557309" cy="954107"/>
              </a:xfrm>
              <a:prstGeom prst="rect">
                <a:avLst/>
              </a:prstGeom>
              <a:blipFill>
                <a:blip r:embed="rId20"/>
                <a:stretch>
                  <a:fillRect l="-401" t="-1274" b="-57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7" name="Freeform 86"/>
          <p:cNvSpPr/>
          <p:nvPr/>
        </p:nvSpPr>
        <p:spPr>
          <a:xfrm>
            <a:off x="8781774" y="2376557"/>
            <a:ext cx="283027" cy="3101008"/>
          </a:xfrm>
          <a:custGeom>
            <a:avLst/>
            <a:gdLst>
              <a:gd name="connsiteX0" fmla="*/ 44174 w 283027"/>
              <a:gd name="connsiteY0" fmla="*/ 0 h 3101008"/>
              <a:gd name="connsiteX1" fmla="*/ 282713 w 283027"/>
              <a:gd name="connsiteY1" fmla="*/ 1391478 h 3101008"/>
              <a:gd name="connsiteX2" fmla="*/ 0 w 283027"/>
              <a:gd name="connsiteY2" fmla="*/ 3101008 h 31010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3027" h="3101008">
                <a:moveTo>
                  <a:pt x="44174" y="0"/>
                </a:moveTo>
                <a:cubicBezTo>
                  <a:pt x="167124" y="437321"/>
                  <a:pt x="290075" y="874643"/>
                  <a:pt x="282713" y="1391478"/>
                </a:cubicBezTo>
                <a:cubicBezTo>
                  <a:pt x="275351" y="1908313"/>
                  <a:pt x="137675" y="2504660"/>
                  <a:pt x="0" y="3101008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Freeform 87"/>
          <p:cNvSpPr/>
          <p:nvPr/>
        </p:nvSpPr>
        <p:spPr>
          <a:xfrm>
            <a:off x="6710017" y="1780209"/>
            <a:ext cx="1749287" cy="644939"/>
          </a:xfrm>
          <a:custGeom>
            <a:avLst/>
            <a:gdLst>
              <a:gd name="connsiteX0" fmla="*/ 1749287 w 1749287"/>
              <a:gd name="connsiteY0" fmla="*/ 0 h 644939"/>
              <a:gd name="connsiteX1" fmla="*/ 684696 w 1749287"/>
              <a:gd name="connsiteY1" fmla="*/ 463826 h 644939"/>
              <a:gd name="connsiteX2" fmla="*/ 0 w 1749287"/>
              <a:gd name="connsiteY2" fmla="*/ 644939 h 6449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49287" h="644939">
                <a:moveTo>
                  <a:pt x="1749287" y="0"/>
                </a:moveTo>
                <a:cubicBezTo>
                  <a:pt x="1362765" y="178168"/>
                  <a:pt x="976244" y="356336"/>
                  <a:pt x="684696" y="463826"/>
                </a:cubicBezTo>
                <a:cubicBezTo>
                  <a:pt x="393148" y="571316"/>
                  <a:pt x="196574" y="608127"/>
                  <a:pt x="0" y="644939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9" name="Freeform 88"/>
          <p:cNvSpPr/>
          <p:nvPr/>
        </p:nvSpPr>
        <p:spPr>
          <a:xfrm>
            <a:off x="9051235" y="1932826"/>
            <a:ext cx="2517913" cy="121261"/>
          </a:xfrm>
          <a:custGeom>
            <a:avLst/>
            <a:gdLst>
              <a:gd name="connsiteX0" fmla="*/ 2517913 w 2517913"/>
              <a:gd name="connsiteY0" fmla="*/ 121261 h 121261"/>
              <a:gd name="connsiteX1" fmla="*/ 1713948 w 2517913"/>
              <a:gd name="connsiteY1" fmla="*/ 28496 h 121261"/>
              <a:gd name="connsiteX2" fmla="*/ 481495 w 2517913"/>
              <a:gd name="connsiteY2" fmla="*/ 1991 h 121261"/>
              <a:gd name="connsiteX3" fmla="*/ 0 w 2517913"/>
              <a:gd name="connsiteY3" fmla="*/ 72670 h 121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17913" h="121261">
                <a:moveTo>
                  <a:pt x="2517913" y="121261"/>
                </a:moveTo>
                <a:cubicBezTo>
                  <a:pt x="2285632" y="84817"/>
                  <a:pt x="2053351" y="48374"/>
                  <a:pt x="1713948" y="28496"/>
                </a:cubicBezTo>
                <a:cubicBezTo>
                  <a:pt x="1374545" y="8618"/>
                  <a:pt x="767153" y="-5371"/>
                  <a:pt x="481495" y="1991"/>
                </a:cubicBezTo>
                <a:cubicBezTo>
                  <a:pt x="195837" y="9353"/>
                  <a:pt x="97918" y="41011"/>
                  <a:pt x="0" y="72670"/>
                </a:cubicBezTo>
              </a:path>
            </a:pathLst>
          </a:custGeom>
          <a:noFill/>
          <a:ln w="38100"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/>
              <p:cNvSpPr txBox="1"/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81924" y="1422955"/>
                <a:ext cx="770660" cy="369332"/>
              </a:xfrm>
              <a:prstGeom prst="rect">
                <a:avLst/>
              </a:prstGeom>
              <a:blipFill>
                <a:blip r:embed="rId21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/>
              <p:cNvSpPr txBox="1"/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[1]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3810" y="2571477"/>
                <a:ext cx="770660" cy="369332"/>
              </a:xfrm>
              <a:prstGeom prst="rect">
                <a:avLst/>
              </a:prstGeom>
              <a:blipFill>
                <a:blip r:embed="rId22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/>
              <p:cNvSpPr txBox="1"/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11729" y="1371055"/>
                <a:ext cx="732636" cy="369332"/>
              </a:xfrm>
              <a:prstGeom prst="rect">
                <a:avLst/>
              </a:prstGeom>
              <a:blipFill>
                <a:blip r:embed="rId23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Left Brace 92"/>
          <p:cNvSpPr/>
          <p:nvPr/>
        </p:nvSpPr>
        <p:spPr>
          <a:xfrm rot="5400000">
            <a:off x="8629578" y="239739"/>
            <a:ext cx="304390" cy="1930783"/>
          </a:xfrm>
          <a:prstGeom prst="leftBrace">
            <a:avLst>
              <a:gd name="adj1" fmla="val 40519"/>
              <a:gd name="adj2" fmla="val 50000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0843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72812" y="165438"/>
            <a:ext cx="19246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NWT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“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nwtfileformat</a:t>
              </a:r>
              <a:r>
                <a:rPr lang="en-US" dirty="0">
                  <a:solidFill>
                    <a:schemeClr val="tx1"/>
                  </a:solidFill>
                  <a:latin typeface="Consolas" panose="020B0609020204030204" pitchFamily="49" charset="0"/>
                </a:rPr>
                <a:t> ”</a:t>
              </a: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#vertices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vertices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Group 41"/>
          <p:cNvGrpSpPr/>
          <p:nvPr/>
        </p:nvGrpSpPr>
        <p:grpSpPr>
          <a:xfrm>
            <a:off x="7368750" y="534770"/>
            <a:ext cx="1337362" cy="5512892"/>
            <a:chOff x="8694840" y="547833"/>
            <a:chExt cx="1337362" cy="500703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3" y="547833"/>
                  <a:ext cx="1337359" cy="317865"/>
                </a:xfrm>
                <a:prstGeom prst="rect">
                  <a:avLst/>
                </a:prstGeom>
                <a:blipFill>
                  <a:blip r:embed="rId4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2" y="865698"/>
                  <a:ext cx="1337359" cy="317865"/>
                </a:xfrm>
                <a:prstGeom prst="rect">
                  <a:avLst/>
                </a:prstGeom>
                <a:blipFill>
                  <a:blip r:embed="rId5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183563"/>
                  <a:ext cx="1337359" cy="317865"/>
                </a:xfrm>
                <a:prstGeom prst="rect">
                  <a:avLst/>
                </a:prstGeom>
                <a:blipFill>
                  <a:blip r:embed="rId6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Rectangle 29"/>
                <p:cNvSpPr/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501428"/>
                  <a:ext cx="1337359" cy="317865"/>
                </a:xfrm>
                <a:prstGeom prst="rect">
                  <a:avLst/>
                </a:prstGeom>
                <a:blipFill>
                  <a:blip r:embed="rId7"/>
                  <a:stretch>
                    <a:fillRect t="-10169" b="-28814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𝐸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uint</a:t>
                  </a:r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94841" y="1819293"/>
                  <a:ext cx="1337359" cy="317865"/>
                </a:xfrm>
                <a:prstGeom prst="rect">
                  <a:avLst/>
                </a:prstGeom>
                <a:blipFill>
                  <a:blip r:embed="rId8"/>
                  <a:stretch>
                    <a:fillRect t="-8333" b="-26667"/>
                  </a:stretch>
                </a:blipFill>
                <a:ln>
                  <a:solidFill>
                    <a:schemeClr val="accent4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Rectangle 31"/>
            <p:cNvSpPr/>
            <p:nvPr/>
          </p:nvSpPr>
          <p:spPr>
            <a:xfrm>
              <a:off x="8694840" y="2137158"/>
              <a:ext cx="1337359" cy="1708856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5">
                  <a:lumMod val="50000"/>
                </a:schemeClr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outgoing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8694840" y="3846014"/>
              <a:ext cx="1337359" cy="1708856"/>
            </a:xfrm>
            <a:prstGeom prst="rect">
              <a:avLst/>
            </a:prstGeom>
            <a:solidFill>
              <a:srgbClr val="E1CCF0"/>
            </a:solidFill>
            <a:ln>
              <a:solidFill>
                <a:srgbClr val="7030A0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incoming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indices</a:t>
              </a:r>
            </a:p>
            <a:p>
              <a:pPr algn="ctr"/>
              <a:endParaRPr lang="en-US" dirty="0">
                <a:solidFill>
                  <a:schemeClr val="tx1"/>
                </a:solidFill>
              </a:endParaRP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4 bytes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each</a:t>
              </a:r>
            </a:p>
          </p:txBody>
        </p:sp>
      </p:grp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653451" y="165438"/>
            <a:ext cx="7679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vertex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25" idx="3"/>
            <a:endCxn id="32" idx="1"/>
          </p:cNvCxnSpPr>
          <p:nvPr/>
        </p:nvCxnSpPr>
        <p:spPr>
          <a:xfrm>
            <a:off x="6857460" y="968539"/>
            <a:ext cx="511290" cy="2256874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10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Rectangle 51"/>
              <p:cNvSpPr/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points and radii given sequentially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4x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2" name="Rectangle 5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6" y="1584705"/>
                <a:ext cx="1337359" cy="2726037"/>
              </a:xfrm>
              <a:prstGeom prst="rect">
                <a:avLst/>
              </a:prstGeom>
              <a:blipFill>
                <a:blip r:embed="rId11"/>
                <a:stretch>
                  <a:fillRect l="-2715" r="-5882"/>
                </a:stretch>
              </a:blipFill>
              <a:ln>
                <a:solidFill>
                  <a:schemeClr val="accent5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5" y="1818780"/>
                <a:ext cx="1337359" cy="231807"/>
              </a:xfrm>
              <a:prstGeom prst="rect">
                <a:avLst/>
              </a:prstGeom>
              <a:blipFill>
                <a:blip r:embed="rId12"/>
                <a:stretch>
                  <a:fillRect b="-3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/>
              <p:cNvSpPr/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</a:p>
            </p:txBody>
          </p:sp>
        </mc:Choice>
        <mc:Fallback xmlns="">
          <p:sp>
            <p:nvSpPr>
              <p:cNvPr id="59" name="Rectangle 5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9" y="1234727"/>
                <a:ext cx="1337359" cy="349979"/>
              </a:xfrm>
              <a:prstGeom prst="rect">
                <a:avLst/>
              </a:prstGeom>
              <a:blipFill>
                <a:blip r:embed="rId13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/>
              <p:cNvSpPr/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0" name="Rectangle 5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8" y="1584706"/>
                <a:ext cx="1337359" cy="349979"/>
              </a:xfrm>
              <a:prstGeom prst="rect">
                <a:avLst/>
              </a:prstGeom>
              <a:blipFill>
                <a:blip r:embed="rId14"/>
                <a:stretch>
                  <a:fillRect t="-10169" b="-28814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/>
              <p:cNvSpPr/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1" name="Rectangle 6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7" y="1934684"/>
                <a:ext cx="1337359" cy="349979"/>
              </a:xfrm>
              <a:prstGeom prst="rect">
                <a:avLst/>
              </a:prstGeom>
              <a:blipFill>
                <a:blip r:embed="rId15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1759696"/>
            <a:ext cx="360304" cy="17498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TextBox 66"/>
          <p:cNvSpPr txBox="1"/>
          <p:nvPr/>
        </p:nvSpPr>
        <p:spPr>
          <a:xfrm>
            <a:off x="11140838" y="899776"/>
            <a:ext cx="6778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point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Rectangle 67"/>
              <p:cNvSpPr/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float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8" name="Rectangle 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11096" y="2276309"/>
                <a:ext cx="1337359" cy="349979"/>
              </a:xfrm>
              <a:prstGeom prst="rect">
                <a:avLst/>
              </a:prstGeom>
              <a:blipFill>
                <a:blip r:embed="rId16"/>
                <a:stretch>
                  <a:fillRect t="-8333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67321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ED53F4-A069-47B7-2C54-42478148BF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File format for storing network, surfaces, volume, and topology</a:t>
            </a:r>
            <a:br>
              <a:rPr lang="en-US" dirty="0"/>
            </a:br>
            <a:r>
              <a:rPr lang="en-US" dirty="0"/>
              <a:t>*.</a:t>
            </a:r>
            <a:r>
              <a:rPr lang="en-US" dirty="0" err="1"/>
              <a:t>vasc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789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Rounded Rectangle 65"/>
          <p:cNvSpPr/>
          <p:nvPr/>
        </p:nvSpPr>
        <p:spPr>
          <a:xfrm>
            <a:off x="2877042" y="87086"/>
            <a:ext cx="4161966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ounded Rectangle 71"/>
          <p:cNvSpPr/>
          <p:nvPr/>
        </p:nvSpPr>
        <p:spPr>
          <a:xfrm>
            <a:off x="7211060" y="87086"/>
            <a:ext cx="3365500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928806" y="534771"/>
            <a:ext cx="1337360" cy="173615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header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928806" y="2270923"/>
            <a:ext cx="1337359" cy="377038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binary</a:t>
            </a:r>
          </a:p>
        </p:txBody>
      </p:sp>
      <p:sp>
        <p:nvSpPr>
          <p:cNvPr id="6" name="Left Brace 5"/>
          <p:cNvSpPr/>
          <p:nvPr/>
        </p:nvSpPr>
        <p:spPr>
          <a:xfrm>
            <a:off x="533224" y="534771"/>
            <a:ext cx="395582" cy="1736152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-120693" y="1084442"/>
            <a:ext cx="8531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8" name="Left Brace 7"/>
          <p:cNvSpPr/>
          <p:nvPr/>
        </p:nvSpPr>
        <p:spPr>
          <a:xfrm>
            <a:off x="533224" y="2270923"/>
            <a:ext cx="395582" cy="3770390"/>
          </a:xfrm>
          <a:prstGeom prst="leftBrac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-147592" y="3837712"/>
            <a:ext cx="9196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 - 80</a:t>
            </a:r>
          </a:p>
          <a:p>
            <a:pPr algn="ctr"/>
            <a:r>
              <a:rPr lang="en-US" dirty="0"/>
              <a:t>bytes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5951" y="165438"/>
            <a:ext cx="21783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NETSVT file = N bytes</a:t>
            </a:r>
          </a:p>
        </p:txBody>
      </p:sp>
      <p:grpSp>
        <p:nvGrpSpPr>
          <p:cNvPr id="19" name="Group 18"/>
          <p:cNvGrpSpPr/>
          <p:nvPr/>
        </p:nvGrpSpPr>
        <p:grpSpPr>
          <a:xfrm>
            <a:off x="3028967" y="539529"/>
            <a:ext cx="2282855" cy="5506543"/>
            <a:chOff x="3564951" y="547832"/>
            <a:chExt cx="1881168" cy="4456817"/>
          </a:xfrm>
        </p:grpSpPr>
        <p:sp>
          <p:nvSpPr>
            <p:cNvPr id="11" name="Rectangle 10"/>
            <p:cNvSpPr/>
            <p:nvPr/>
          </p:nvSpPr>
          <p:spPr>
            <a:xfrm>
              <a:off x="3564951" y="547832"/>
              <a:ext cx="1881168" cy="780063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identifier (ID)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14 bytes</a:t>
              </a:r>
            </a:p>
            <a:p>
              <a:pPr algn="ctr"/>
              <a:r>
                <a:rPr lang="en-US">
                  <a:solidFill>
                    <a:schemeClr val="tx1"/>
                  </a:solidFill>
                  <a:latin typeface="Consolas" panose="020B0609020204030204" pitchFamily="49" charset="0"/>
                </a:rPr>
                <a:t>“nsvt2”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564951" y="1327895"/>
              <a:ext cx="1881168" cy="3231689"/>
            </a:xfrm>
            <a:prstGeom prst="rect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solidFill>
                <a:schemeClr val="accent5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description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</a:rPr>
                <a:t>58 bytes</a:t>
              </a: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564951" y="4555048"/>
              <a:ext cx="1881168" cy="222875"/>
            </a:xfrm>
            <a:prstGeom prst="rect">
              <a:avLst/>
            </a:prstGeom>
            <a:solidFill>
              <a:srgbClr val="C7A1E3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#nodes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564951" y="4781774"/>
              <a:ext cx="1881168" cy="22287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solidFill>
                <a:schemeClr val="accent4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#edges    4 byte </a:t>
              </a:r>
              <a:r>
                <a:rPr lang="en-US" dirty="0" err="1">
                  <a:solidFill>
                    <a:schemeClr val="tx1"/>
                  </a:solidFill>
                  <a:latin typeface="Consolas" panose="020B0609020204030204" pitchFamily="49" charset="0"/>
                </a:rPr>
                <a:t>uint</a:t>
              </a:r>
              <a:endParaRPr lang="en-US" dirty="0">
                <a:solidFill>
                  <a:schemeClr val="tx1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3745437" y="165438"/>
            <a:ext cx="849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header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520101" y="534770"/>
            <a:ext cx="1337360" cy="2548471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nodes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5520101" y="3083241"/>
            <a:ext cx="1337359" cy="2958071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/>
              <p:cNvSpPr/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Rectangle 2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852635"/>
                <a:ext cx="1337359" cy="231807"/>
              </a:xfrm>
              <a:prstGeom prst="rect">
                <a:avLst/>
              </a:prstGeom>
              <a:blipFill>
                <a:blip r:embed="rId2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/>
              <p:cNvSpPr/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20101" y="3499751"/>
                <a:ext cx="1337359" cy="231808"/>
              </a:xfrm>
              <a:prstGeom prst="rect">
                <a:avLst/>
              </a:prstGeom>
              <a:blipFill>
                <a:blip r:embed="rId3"/>
                <a:stretch>
                  <a:fillRect b="-27500"/>
                </a:stretch>
              </a:blipFill>
              <a:ln>
                <a:solidFill>
                  <a:schemeClr val="tx1"/>
                </a:solidFill>
                <a:prstDash val="sysDash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Rectangle 32"/>
          <p:cNvSpPr/>
          <p:nvPr/>
        </p:nvSpPr>
        <p:spPr>
          <a:xfrm>
            <a:off x="9113433" y="4869837"/>
            <a:ext cx="1337359" cy="699570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800115" y="165438"/>
            <a:ext cx="77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binary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7704652" y="165438"/>
            <a:ext cx="6655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node</a:t>
            </a:r>
          </a:p>
        </p:txBody>
      </p:sp>
      <p:cxnSp>
        <p:nvCxnSpPr>
          <p:cNvPr id="37" name="Elbow Connector 36"/>
          <p:cNvCxnSpPr>
            <a:stCxn id="4" idx="3"/>
            <a:endCxn id="66" idx="1"/>
          </p:cNvCxnSpPr>
          <p:nvPr/>
        </p:nvCxnSpPr>
        <p:spPr>
          <a:xfrm>
            <a:off x="2266166" y="1402847"/>
            <a:ext cx="610876" cy="1854159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cxnSpLocks/>
            <a:stCxn id="25" idx="3"/>
          </p:cNvCxnSpPr>
          <p:nvPr/>
        </p:nvCxnSpPr>
        <p:spPr>
          <a:xfrm flipV="1">
            <a:off x="6857460" y="709759"/>
            <a:ext cx="511293" cy="258780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6"/>
              <p:cNvSpPr/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</a:p>
            </p:txBody>
          </p:sp>
        </mc:Choice>
        <mc:Fallback xmlns="">
          <p:sp>
            <p:nvSpPr>
              <p:cNvPr id="47" name="Rectangle 4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9" y="534770"/>
                <a:ext cx="1337359" cy="349979"/>
              </a:xfrm>
              <a:prstGeom prst="rect">
                <a:avLst/>
              </a:prstGeom>
              <a:blipFill>
                <a:blip r:embed="rId8"/>
                <a:stretch>
                  <a:fillRect t="-10169" b="-27119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7"/>
              <p:cNvSpPr/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  <a:latin typeface="Consolas" panose="020B0609020204030204" pitchFamily="49" charset="0"/>
                  </a:rPr>
                  <a:t>uint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Rectangle 4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13438" y="884749"/>
                <a:ext cx="1337359" cy="349979"/>
              </a:xfrm>
              <a:prstGeom prst="rect">
                <a:avLst/>
              </a:prstGeom>
              <a:blipFill>
                <a:blip r:embed="rId9"/>
                <a:stretch>
                  <a:fillRect t="-10000" b="-26667"/>
                </a:stretch>
              </a:blipFill>
              <a:ln>
                <a:solidFill>
                  <a:schemeClr val="accent6">
                    <a:lumMod val="50000"/>
                  </a:schemeClr>
                </a:solidFill>
                <a:prstDash val="solid"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Rectangle 49"/>
          <p:cNvSpPr/>
          <p:nvPr/>
        </p:nvSpPr>
        <p:spPr>
          <a:xfrm>
            <a:off x="9113436" y="1236899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2" name="Rectangle 51"/>
          <p:cNvSpPr/>
          <p:nvPr/>
        </p:nvSpPr>
        <p:spPr>
          <a:xfrm>
            <a:off x="9113436" y="1584706"/>
            <a:ext cx="1337359" cy="122562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54" name="TextBox 53"/>
          <p:cNvSpPr txBox="1"/>
          <p:nvPr/>
        </p:nvSpPr>
        <p:spPr>
          <a:xfrm>
            <a:off x="9459917" y="165438"/>
            <a:ext cx="6444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edge</a:t>
            </a:r>
          </a:p>
        </p:txBody>
      </p:sp>
      <p:sp>
        <p:nvSpPr>
          <p:cNvPr id="58" name="Rectangle 57"/>
          <p:cNvSpPr/>
          <p:nvPr/>
        </p:nvSpPr>
        <p:spPr>
          <a:xfrm>
            <a:off x="9113435" y="1818780"/>
            <a:ext cx="1337359" cy="23180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pt id</a:t>
            </a:r>
          </a:p>
        </p:txBody>
      </p:sp>
      <p:cxnSp>
        <p:nvCxnSpPr>
          <p:cNvPr id="65" name="Elbow Connector 64"/>
          <p:cNvCxnSpPr>
            <a:stCxn id="58" idx="3"/>
            <a:endCxn id="60" idx="1"/>
          </p:cNvCxnSpPr>
          <p:nvPr/>
        </p:nvCxnSpPr>
        <p:spPr>
          <a:xfrm flipV="1">
            <a:off x="10450794" y="797726"/>
            <a:ext cx="297820" cy="1136958"/>
          </a:xfrm>
          <a:prstGeom prst="bentConnector3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8E31BFF-DEED-42DC-12DE-FEF5AD6A2FAC}"/>
              </a:ext>
            </a:extLst>
          </p:cNvPr>
          <p:cNvGrpSpPr/>
          <p:nvPr/>
        </p:nvGrpSpPr>
        <p:grpSpPr>
          <a:xfrm>
            <a:off x="10748612" y="272757"/>
            <a:ext cx="1337362" cy="1391561"/>
            <a:chOff x="10811096" y="1234727"/>
            <a:chExt cx="1337362" cy="13915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9" name="Rectangle 58"/>
                <p:cNvSpPr/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>
            <p:sp>
              <p:nvSpPr>
                <p:cNvPr id="59" name="Rectangle 5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blipFill>
                  <a:blip r:embed="rId10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0" name="Rectangle 59"/>
                <p:cNvSpPr/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0" name="Rectangle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blipFill>
                  <a:blip r:embed="rId11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Rectangle 60"/>
                <p:cNvSpPr/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1" name="Rectangle 6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blipFill>
                  <a:blip r:embed="rId12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Rectangle 67"/>
                <p:cNvSpPr/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68" name="Rectangle 6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blipFill>
                  <a:blip r:embed="rId13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564C2593-1FCE-9ED5-DD1C-DADE15AC0BF7}"/>
              </a:ext>
            </a:extLst>
          </p:cNvPr>
          <p:cNvSpPr/>
          <p:nvPr/>
        </p:nvSpPr>
        <p:spPr>
          <a:xfrm>
            <a:off x="9113434" y="3842840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surface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89BFC8-D173-BDAE-0A59-D3B36847EB19}"/>
              </a:ext>
            </a:extLst>
          </p:cNvPr>
          <p:cNvSpPr/>
          <p:nvPr/>
        </p:nvSpPr>
        <p:spPr>
          <a:xfrm>
            <a:off x="9113433" y="4349995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45A95BE-23B9-3B11-B079-6DBE46C50DE6}"/>
              </a:ext>
            </a:extLst>
          </p:cNvPr>
          <p:cNvSpPr/>
          <p:nvPr/>
        </p:nvSpPr>
        <p:spPr>
          <a:xfrm>
            <a:off x="9113433" y="5569406"/>
            <a:ext cx="1337359" cy="798737"/>
          </a:xfrm>
          <a:prstGeom prst="rect">
            <a:avLst/>
          </a:prstGeom>
          <a:solidFill>
            <a:srgbClr val="E1CCF0"/>
          </a:solidFill>
          <a:ln>
            <a:solidFill>
              <a:srgbClr val="7030A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volume data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(binary)</a:t>
            </a:r>
          </a:p>
        </p:txBody>
      </p:sp>
      <p:sp>
        <p:nvSpPr>
          <p:cNvPr id="21" name="Rounded Rectangle 71">
            <a:extLst>
              <a:ext uri="{FF2B5EF4-FFF2-40B4-BE49-F238E27FC236}">
                <a16:creationId xmlns:a16="http://schemas.microsoft.com/office/drawing/2014/main" id="{A9ED5800-1762-86F2-BBEB-55C232282B22}"/>
              </a:ext>
            </a:extLst>
          </p:cNvPr>
          <p:cNvSpPr/>
          <p:nvPr/>
        </p:nvSpPr>
        <p:spPr>
          <a:xfrm>
            <a:off x="10630946" y="28303"/>
            <a:ext cx="1517509" cy="6339840"/>
          </a:xfrm>
          <a:prstGeom prst="roundRect">
            <a:avLst>
              <a:gd name="adj" fmla="val 5054"/>
            </a:avLst>
          </a:prstGeom>
          <a:noFill/>
          <a:ln w="19050">
            <a:solidFill>
              <a:schemeClr val="tx2">
                <a:lumMod val="40000"/>
                <a:lumOff val="6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2C493B5-171F-E7FD-45C1-A17B0A4CCAA5}"/>
              </a:ext>
            </a:extLst>
          </p:cNvPr>
          <p:cNvGrpSpPr/>
          <p:nvPr/>
        </p:nvGrpSpPr>
        <p:grpSpPr>
          <a:xfrm>
            <a:off x="10748612" y="1768743"/>
            <a:ext cx="1337362" cy="1391561"/>
            <a:chOff x="10811096" y="1234727"/>
            <a:chExt cx="1337362" cy="13915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4172A17-7C10-12F0-AC75-751A74DF5ABE}"/>
                    </a:ext>
                  </a:extLst>
                </p:cNvPr>
                <p:cNvSpPr/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E4172A17-7C10-12F0-AC75-751A74DF5A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blipFill>
                  <a:blip r:embed="rId14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78F5BD-A68D-7BE2-8A90-46950F39BD36}"/>
                    </a:ext>
                  </a:extLst>
                </p:cNvPr>
                <p:cNvSpPr/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6778F5BD-A68D-7BE2-8A90-46950F39BD3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blipFill>
                  <a:blip r:embed="rId15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D9F7B4-0DED-C814-22C2-E82B228C002D}"/>
                    </a:ext>
                  </a:extLst>
                </p:cNvPr>
                <p:cNvSpPr/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9" name="Rectangle 38">
                  <a:extLst>
                    <a:ext uri="{FF2B5EF4-FFF2-40B4-BE49-F238E27FC236}">
                      <a16:creationId xmlns:a16="http://schemas.microsoft.com/office/drawing/2014/main" id="{BFD9F7B4-0DED-C814-22C2-E82B228C002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blipFill>
                  <a:blip r:embed="rId16"/>
                  <a:stretch>
                    <a:fillRect t="-10169" b="-28814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C993E7A-3E59-10D8-DCED-CD022033CB2B}"/>
                    </a:ext>
                  </a:extLst>
                </p:cNvPr>
                <p:cNvSpPr/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0" name="Rectangle 39">
                  <a:extLst>
                    <a:ext uri="{FF2B5EF4-FFF2-40B4-BE49-F238E27FC236}">
                      <a16:creationId xmlns:a16="http://schemas.microsoft.com/office/drawing/2014/main" id="{AC993E7A-3E59-10D8-DCED-CD022033CB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blipFill>
                  <a:blip r:embed="rId17"/>
                  <a:stretch>
                    <a:fillRect t="-10169" b="-28814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75C894F-397D-CDFE-4BD4-D88250F1FDB1}"/>
              </a:ext>
            </a:extLst>
          </p:cNvPr>
          <p:cNvGrpSpPr/>
          <p:nvPr/>
        </p:nvGrpSpPr>
        <p:grpSpPr>
          <a:xfrm>
            <a:off x="10755093" y="4841528"/>
            <a:ext cx="1337362" cy="1391561"/>
            <a:chOff x="10811096" y="1234727"/>
            <a:chExt cx="1337362" cy="139156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C2E39CE-755A-51DD-512B-7B1E99C66734}"/>
                    </a:ext>
                  </a:extLst>
                </p:cNvPr>
                <p:cNvSpPr/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</a:p>
              </p:txBody>
            </p:sp>
          </mc:Choice>
          <mc:Fallback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C2E39CE-755A-51DD-512B-7B1E99C6673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9" y="1234727"/>
                  <a:ext cx="1337359" cy="349979"/>
                </a:xfrm>
                <a:prstGeom prst="rect">
                  <a:avLst/>
                </a:prstGeom>
                <a:blipFill>
                  <a:blip r:embed="rId18"/>
                  <a:stretch>
                    <a:fillRect t="-10000" b="-26667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78247F4-55C0-4BDE-0EE5-7113A838E011}"/>
                    </a:ext>
                  </a:extLst>
                </p:cNvPr>
                <p:cNvSpPr/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3" name="Rectangle 42">
                  <a:extLst>
                    <a:ext uri="{FF2B5EF4-FFF2-40B4-BE49-F238E27FC236}">
                      <a16:creationId xmlns:a16="http://schemas.microsoft.com/office/drawing/2014/main" id="{D78247F4-55C0-4BDE-0EE5-7113A838E0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8" y="1584706"/>
                  <a:ext cx="1337359" cy="349979"/>
                </a:xfrm>
                <a:prstGeom prst="rect">
                  <a:avLst/>
                </a:prstGeom>
                <a:blipFill>
                  <a:blip r:embed="rId19"/>
                  <a:stretch>
                    <a:fillRect t="-10169" b="-27119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A092DF8-3511-FF9A-4332-B6235A4BE44F}"/>
                    </a:ext>
                  </a:extLst>
                </p:cNvPr>
                <p:cNvSpPr/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A092DF8-3511-FF9A-4332-B6235A4BE44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7" y="1934684"/>
                  <a:ext cx="1337359" cy="349979"/>
                </a:xfrm>
                <a:prstGeom prst="rect">
                  <a:avLst/>
                </a:prstGeom>
                <a:blipFill>
                  <a:blip r:embed="rId20"/>
                  <a:stretch>
                    <a:fillRect t="-10169" b="-28814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136C276-0693-F844-A5CB-C1877702914A}"/>
                    </a:ext>
                  </a:extLst>
                </p:cNvPr>
                <p:cNvSpPr/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solidFill>
                  <a:schemeClr val="accent6">
                    <a:lumMod val="20000"/>
                    <a:lumOff val="80000"/>
                  </a:schemeClr>
                </a:solid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en-US" dirty="0">
                      <a:solidFill>
                        <a:schemeClr val="tx1"/>
                      </a:solidFill>
                    </a:rPr>
                    <a:t> </a:t>
                  </a:r>
                  <a:r>
                    <a:rPr lang="en-US" dirty="0">
                      <a:solidFill>
                        <a:schemeClr val="tx1"/>
                      </a:solidFill>
                      <a:latin typeface="Consolas" panose="020B0609020204030204" pitchFamily="49" charset="0"/>
                    </a:rPr>
                    <a:t>float</a:t>
                  </a:r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8136C276-0693-F844-A5CB-C1877702914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11096" y="2276309"/>
                  <a:ext cx="1337359" cy="349979"/>
                </a:xfrm>
                <a:prstGeom prst="rect">
                  <a:avLst/>
                </a:prstGeom>
                <a:blipFill>
                  <a:blip r:embed="rId21"/>
                  <a:stretch>
                    <a:fillRect t="-10169" b="-28814"/>
                  </a:stretch>
                </a:blipFill>
                <a:ln>
                  <a:solidFill>
                    <a:schemeClr val="accent6">
                      <a:lumMod val="50000"/>
                    </a:schemeClr>
                  </a:solidFill>
                  <a:prstDash val="solid"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D393A4-B35D-5813-EF5A-86A1D65F8115}"/>
                  </a:ext>
                </a:extLst>
              </p:cNvPr>
              <p:cNvSpPr txBox="1"/>
              <p:nvPr/>
            </p:nvSpPr>
            <p:spPr>
              <a:xfrm>
                <a:off x="11077294" y="3391014"/>
                <a:ext cx="679994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7200" b="0" i="1" smtClean="0">
                          <a:latin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lang="en-US" sz="7200" dirty="0"/>
              </a:p>
            </p:txBody>
          </p:sp>
        </mc:Choice>
        <mc:Fallback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FD393A4-B35D-5813-EF5A-86A1D65F81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77294" y="3391014"/>
                <a:ext cx="679994" cy="1200329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Rectangle 50">
            <a:extLst>
              <a:ext uri="{FF2B5EF4-FFF2-40B4-BE49-F238E27FC236}">
                <a16:creationId xmlns:a16="http://schemas.microsoft.com/office/drawing/2014/main" id="{5EB57738-884F-53BA-86CF-A973F8FB4853}"/>
              </a:ext>
            </a:extLst>
          </p:cNvPr>
          <p:cNvSpPr/>
          <p:nvPr/>
        </p:nvSpPr>
        <p:spPr>
          <a:xfrm>
            <a:off x="7486421" y="534770"/>
            <a:ext cx="1337359" cy="34997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 pt </a:t>
            </a:r>
            <a:r>
              <a:rPr lang="en-US" dirty="0">
                <a:solidFill>
                  <a:schemeClr val="tx1"/>
                </a:solidFill>
                <a:latin typeface="Consolas" panose="020B0609020204030204" pitchFamily="49" charset="0"/>
              </a:rPr>
              <a:t>id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9E2665A1-D931-73E5-D9AE-205648BA26F3}"/>
              </a:ext>
            </a:extLst>
          </p:cNvPr>
          <p:cNvSpPr/>
          <p:nvPr/>
        </p:nvSpPr>
        <p:spPr>
          <a:xfrm>
            <a:off x="9119053" y="3301985"/>
            <a:ext cx="1337359" cy="51984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4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edge bytes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E74C986F-405D-DDD9-9969-FDADBACE5587}"/>
              </a:ext>
            </a:extLst>
          </p:cNvPr>
          <p:cNvSpPr/>
          <p:nvPr/>
        </p:nvSpPr>
        <p:spPr>
          <a:xfrm>
            <a:off x="3015997" y="5205230"/>
            <a:ext cx="2282855" cy="275369"/>
          </a:xfrm>
          <a:prstGeom prst="rect">
            <a:avLst/>
          </a:prstGeom>
          <a:solidFill>
            <a:srgbClr val="C7A1E3"/>
          </a:solidFill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#pts 4 byte </a:t>
            </a:r>
            <a:r>
              <a:rPr lang="en-US" dirty="0" err="1">
                <a:solidFill>
                  <a:schemeClr val="tx1"/>
                </a:solidFill>
                <a:latin typeface="Consolas" panose="020B0609020204030204" pitchFamily="49" charset="0"/>
              </a:rPr>
              <a:t>uint</a:t>
            </a:r>
            <a:endParaRPr lang="en-US" dirty="0">
              <a:solidFill>
                <a:schemeClr val="tx1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29493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1592</TotalTime>
  <Words>328</Words>
  <Application>Microsoft Office PowerPoint</Application>
  <PresentationFormat>Widescreen</PresentationFormat>
  <Paragraphs>128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Consolas</vt:lpstr>
      <vt:lpstr>Office Theme</vt:lpstr>
      <vt:lpstr>NWT (network topology) version 1</vt:lpstr>
      <vt:lpstr>PowerPoint Presentation</vt:lpstr>
      <vt:lpstr>PowerPoint Presentation</vt:lpstr>
      <vt:lpstr>File format for storing network, surfaces, volume, and topology *.vasc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</dc:creator>
  <cp:lastModifiedBy>Niger, Meher</cp:lastModifiedBy>
  <cp:revision>36</cp:revision>
  <dcterms:created xsi:type="dcterms:W3CDTF">2017-06-19T15:46:42Z</dcterms:created>
  <dcterms:modified xsi:type="dcterms:W3CDTF">2025-06-23T16:06:16Z</dcterms:modified>
</cp:coreProperties>
</file>