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CCF0"/>
    <a:srgbClr val="C7A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58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3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9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4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7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2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3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3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3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5352D-349F-485B-9CFD-C06486738278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0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12" Type="http://schemas.openxmlformats.org/officeDocument/2006/relationships/image" Target="../media/image100.png"/><Relationship Id="rId2" Type="http://schemas.openxmlformats.org/officeDocument/2006/relationships/image" Target="../media/image37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5" Type="http://schemas.openxmlformats.org/officeDocument/2006/relationships/image" Target="../media/image13.png"/><Relationship Id="rId10" Type="http://schemas.openxmlformats.org/officeDocument/2006/relationships/image" Target="../media/image43.png"/><Relationship Id="rId4" Type="http://schemas.openxmlformats.org/officeDocument/2006/relationships/image" Target="../media/image370.png"/><Relationship Id="rId9" Type="http://schemas.openxmlformats.org/officeDocument/2006/relationships/image" Target="../media/image42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53F4-A069-47B7-2C54-42478148BF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NWT (</a:t>
            </a:r>
            <a:r>
              <a:rPr lang="en-US"/>
              <a:t>network topology)</a:t>
            </a:r>
            <a:br>
              <a:rPr lang="en-US"/>
            </a:br>
            <a:r>
              <a:rPr lang="en-US"/>
              <a:t>version </a:t>
            </a: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5163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>
          <a:xfrm>
            <a:off x="525670" y="631687"/>
            <a:ext cx="11206921" cy="2247668"/>
          </a:xfrm>
          <a:custGeom>
            <a:avLst/>
            <a:gdLst>
              <a:gd name="connsiteX0" fmla="*/ 0 w 11206921"/>
              <a:gd name="connsiteY0" fmla="*/ 0 h 2247668"/>
              <a:gd name="connsiteX1" fmla="*/ 985078 w 11206921"/>
              <a:gd name="connsiteY1" fmla="*/ 1276626 h 2247668"/>
              <a:gd name="connsiteX2" fmla="*/ 3052417 w 11206921"/>
              <a:gd name="connsiteY2" fmla="*/ 2208696 h 2247668"/>
              <a:gd name="connsiteX3" fmla="*/ 6312452 w 11206921"/>
              <a:gd name="connsiteY3" fmla="*/ 1983409 h 2247668"/>
              <a:gd name="connsiteX4" fmla="*/ 8671339 w 11206921"/>
              <a:gd name="connsiteY4" fmla="*/ 1175026 h 2247668"/>
              <a:gd name="connsiteX5" fmla="*/ 11206921 w 11206921"/>
              <a:gd name="connsiteY5" fmla="*/ 1281043 h 224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06921" h="2247668">
                <a:moveTo>
                  <a:pt x="0" y="0"/>
                </a:moveTo>
                <a:cubicBezTo>
                  <a:pt x="238171" y="454255"/>
                  <a:pt x="476342" y="908510"/>
                  <a:pt x="985078" y="1276626"/>
                </a:cubicBezTo>
                <a:cubicBezTo>
                  <a:pt x="1493814" y="1644742"/>
                  <a:pt x="2164521" y="2090899"/>
                  <a:pt x="3052417" y="2208696"/>
                </a:cubicBezTo>
                <a:cubicBezTo>
                  <a:pt x="3940313" y="2326493"/>
                  <a:pt x="5375965" y="2155687"/>
                  <a:pt x="6312452" y="1983409"/>
                </a:cubicBezTo>
                <a:cubicBezTo>
                  <a:pt x="7248939" y="1811131"/>
                  <a:pt x="7855594" y="1292087"/>
                  <a:pt x="8671339" y="1175026"/>
                </a:cubicBezTo>
                <a:cubicBezTo>
                  <a:pt x="9487084" y="1057965"/>
                  <a:pt x="10347002" y="1169504"/>
                  <a:pt x="11206921" y="1281043"/>
                </a:cubicBez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21424" y="1036377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945322" y="2818296"/>
            <a:ext cx="2977053" cy="4033078"/>
          </a:xfrm>
          <a:custGeom>
            <a:avLst/>
            <a:gdLst>
              <a:gd name="connsiteX0" fmla="*/ 2522330 w 2977053"/>
              <a:gd name="connsiteY0" fmla="*/ 0 h 4033078"/>
              <a:gd name="connsiteX1" fmla="*/ 2964069 w 2977053"/>
              <a:gd name="connsiteY1" fmla="*/ 1144104 h 4033078"/>
              <a:gd name="connsiteX2" fmla="*/ 2076174 w 2977053"/>
              <a:gd name="connsiteY2" fmla="*/ 2438400 h 4033078"/>
              <a:gd name="connsiteX3" fmla="*/ 684695 w 2977053"/>
              <a:gd name="connsiteY3" fmla="*/ 3392556 h 4033078"/>
              <a:gd name="connsiteX4" fmla="*/ 0 w 2977053"/>
              <a:gd name="connsiteY4" fmla="*/ 4033078 h 403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053" h="4033078">
                <a:moveTo>
                  <a:pt x="2522330" y="0"/>
                </a:moveTo>
                <a:cubicBezTo>
                  <a:pt x="2780379" y="368852"/>
                  <a:pt x="3038428" y="737704"/>
                  <a:pt x="2964069" y="1144104"/>
                </a:cubicBezTo>
                <a:cubicBezTo>
                  <a:pt x="2889710" y="1550504"/>
                  <a:pt x="2456070" y="2063658"/>
                  <a:pt x="2076174" y="2438400"/>
                </a:cubicBezTo>
                <a:cubicBezTo>
                  <a:pt x="1696278" y="2813142"/>
                  <a:pt x="1030724" y="3126776"/>
                  <a:pt x="684695" y="3392556"/>
                </a:cubicBezTo>
                <a:cubicBezTo>
                  <a:pt x="338666" y="3658336"/>
                  <a:pt x="169333" y="3845707"/>
                  <a:pt x="0" y="4033078"/>
                </a:cubicBez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735166" y="-4417"/>
            <a:ext cx="636786" cy="2712278"/>
          </a:xfrm>
          <a:custGeom>
            <a:avLst/>
            <a:gdLst>
              <a:gd name="connsiteX0" fmla="*/ 524277 w 636786"/>
              <a:gd name="connsiteY0" fmla="*/ 2712278 h 2712278"/>
              <a:gd name="connsiteX1" fmla="*/ 608208 w 636786"/>
              <a:gd name="connsiteY1" fmla="*/ 1780208 h 2712278"/>
              <a:gd name="connsiteX2" fmla="*/ 91373 w 636786"/>
              <a:gd name="connsiteY2" fmla="*/ 485913 h 2712278"/>
              <a:gd name="connsiteX3" fmla="*/ 3025 w 636786"/>
              <a:gd name="connsiteY3" fmla="*/ 0 h 271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786" h="2712278">
                <a:moveTo>
                  <a:pt x="524277" y="2712278"/>
                </a:moveTo>
                <a:cubicBezTo>
                  <a:pt x="602318" y="2431773"/>
                  <a:pt x="680359" y="2151269"/>
                  <a:pt x="608208" y="1780208"/>
                </a:cubicBezTo>
                <a:cubicBezTo>
                  <a:pt x="536057" y="1409147"/>
                  <a:pt x="192237" y="782614"/>
                  <a:pt x="91373" y="485913"/>
                </a:cubicBezTo>
                <a:cubicBezTo>
                  <a:pt x="-9491" y="189212"/>
                  <a:pt x="-3233" y="94606"/>
                  <a:pt x="3025" y="0"/>
                </a:cubicBez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3688522" y="4479235"/>
            <a:ext cx="8499061" cy="1846469"/>
          </a:xfrm>
          <a:custGeom>
            <a:avLst/>
            <a:gdLst>
              <a:gd name="connsiteX0" fmla="*/ 0 w 8499061"/>
              <a:gd name="connsiteY0" fmla="*/ 0 h 1846469"/>
              <a:gd name="connsiteX1" fmla="*/ 1855304 w 8499061"/>
              <a:gd name="connsiteY1" fmla="*/ 675861 h 1846469"/>
              <a:gd name="connsiteX2" fmla="*/ 3193774 w 8499061"/>
              <a:gd name="connsiteY2" fmla="*/ 1404730 h 1846469"/>
              <a:gd name="connsiteX3" fmla="*/ 4867965 w 8499061"/>
              <a:gd name="connsiteY3" fmla="*/ 1594678 h 1846469"/>
              <a:gd name="connsiteX4" fmla="*/ 7116417 w 8499061"/>
              <a:gd name="connsiteY4" fmla="*/ 1404730 h 1846469"/>
              <a:gd name="connsiteX5" fmla="*/ 8499061 w 8499061"/>
              <a:gd name="connsiteY5" fmla="*/ 1846469 h 1846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99061" h="1846469">
                <a:moveTo>
                  <a:pt x="0" y="0"/>
                </a:moveTo>
                <a:cubicBezTo>
                  <a:pt x="661504" y="220869"/>
                  <a:pt x="1323008" y="441739"/>
                  <a:pt x="1855304" y="675861"/>
                </a:cubicBezTo>
                <a:cubicBezTo>
                  <a:pt x="2387600" y="909983"/>
                  <a:pt x="2691664" y="1251594"/>
                  <a:pt x="3193774" y="1404730"/>
                </a:cubicBezTo>
                <a:cubicBezTo>
                  <a:pt x="3695884" y="1557866"/>
                  <a:pt x="4214191" y="1594678"/>
                  <a:pt x="4867965" y="1594678"/>
                </a:cubicBezTo>
                <a:cubicBezTo>
                  <a:pt x="5521739" y="1594678"/>
                  <a:pt x="6511234" y="1362765"/>
                  <a:pt x="7116417" y="1404730"/>
                </a:cubicBezTo>
                <a:cubicBezTo>
                  <a:pt x="7721600" y="1446695"/>
                  <a:pt x="8110330" y="1646582"/>
                  <a:pt x="8499061" y="1846469"/>
                </a:cubicBez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8733183" y="1917148"/>
            <a:ext cx="595296" cy="4130261"/>
          </a:xfrm>
          <a:custGeom>
            <a:avLst/>
            <a:gdLst>
              <a:gd name="connsiteX0" fmla="*/ 0 w 595296"/>
              <a:gd name="connsiteY0" fmla="*/ 0 h 4130261"/>
              <a:gd name="connsiteX1" fmla="*/ 578678 w 595296"/>
              <a:gd name="connsiteY1" fmla="*/ 1038087 h 4130261"/>
              <a:gd name="connsiteX2" fmla="*/ 424069 w 595296"/>
              <a:gd name="connsiteY2" fmla="*/ 2880139 h 4130261"/>
              <a:gd name="connsiteX3" fmla="*/ 273878 w 595296"/>
              <a:gd name="connsiteY3" fmla="*/ 3807791 h 4130261"/>
              <a:gd name="connsiteX4" fmla="*/ 265043 w 595296"/>
              <a:gd name="connsiteY4" fmla="*/ 4130261 h 4130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296" h="4130261">
                <a:moveTo>
                  <a:pt x="0" y="0"/>
                </a:moveTo>
                <a:cubicBezTo>
                  <a:pt x="254000" y="279032"/>
                  <a:pt x="508000" y="558064"/>
                  <a:pt x="578678" y="1038087"/>
                </a:cubicBezTo>
                <a:cubicBezTo>
                  <a:pt x="649356" y="1518110"/>
                  <a:pt x="474869" y="2418522"/>
                  <a:pt x="424069" y="2880139"/>
                </a:cubicBezTo>
                <a:cubicBezTo>
                  <a:pt x="373269" y="3341756"/>
                  <a:pt x="300382" y="3599437"/>
                  <a:pt x="273878" y="3807791"/>
                </a:cubicBezTo>
                <a:cubicBezTo>
                  <a:pt x="247374" y="4016145"/>
                  <a:pt x="256208" y="4073203"/>
                  <a:pt x="265043" y="4130261"/>
                </a:cubicBez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34230" y="540247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96154" y="2726856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67913" y="2616421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641743" y="1825708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607370" y="4387795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893644" y="595596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19598" y="1453820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359737" y="1779988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850068" y="2136058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278555" y="2385737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833084" y="2620239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67144" y="833343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44" y="833343"/>
                <a:ext cx="465832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830342" y="2294020"/>
                <a:ext cx="478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342" y="2294020"/>
                <a:ext cx="478208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34228" y="195035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28" y="195035"/>
                <a:ext cx="46769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445013" y="2338231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013" y="2338231"/>
                <a:ext cx="4676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336095" y="2682611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095" y="2682611"/>
                <a:ext cx="4676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790250" y="4173715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250" y="4173715"/>
                <a:ext cx="4676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563139" y="143058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139" y="1430588"/>
                <a:ext cx="46769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824623" y="6081209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623" y="6081209"/>
                <a:ext cx="4676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065318" y="1269154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18" y="1269154"/>
                <a:ext cx="465832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400220" y="1526694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220" y="1526694"/>
                <a:ext cx="465832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78555" y="2046963"/>
                <a:ext cx="6995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555" y="2046963"/>
                <a:ext cx="699550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847220" y="1792639"/>
                <a:ext cx="510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⋅⋅⋅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20" y="1792639"/>
                <a:ext cx="510589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398360" y="2197776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360" y="2197776"/>
                <a:ext cx="44666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766460" y="2447293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460" y="2447293"/>
                <a:ext cx="45198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137778" y="1046108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778" y="1046108"/>
                <a:ext cx="45198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434372" y="2343384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372" y="2343384"/>
                <a:ext cx="45198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9963329" y="1386189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3329" y="1386189"/>
                <a:ext cx="45198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9286087" y="3817720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087" y="3817720"/>
                <a:ext cx="45198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4923870" y="3583747"/>
            <a:ext cx="3143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vertex:</a:t>
            </a:r>
            <a:r>
              <a:rPr lang="en-US" dirty="0"/>
              <a:t> 3D position forming the intersection of multiple network fibers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92087" y="3262456"/>
            <a:ext cx="2725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edge:</a:t>
            </a:r>
            <a:r>
              <a:rPr lang="en-US" dirty="0"/>
              <a:t> 3D curve/fiber connecting two vertices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296924" y="402956"/>
            <a:ext cx="2725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point:</a:t>
            </a:r>
            <a:r>
              <a:rPr lang="en-US" dirty="0"/>
              <a:t> 3D position used as a control point to define the shape of a fiber/edge</a:t>
            </a:r>
          </a:p>
        </p:txBody>
      </p:sp>
      <p:cxnSp>
        <p:nvCxnSpPr>
          <p:cNvPr id="66" name="Straight Arrow Connector 65"/>
          <p:cNvCxnSpPr>
            <a:stCxn id="64" idx="1"/>
          </p:cNvCxnSpPr>
          <p:nvPr/>
        </p:nvCxnSpPr>
        <p:spPr>
          <a:xfrm flipH="1">
            <a:off x="1434941" y="864621"/>
            <a:ext cx="861983" cy="49401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830342" y="3692819"/>
            <a:ext cx="866644" cy="266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5705510" y="2826710"/>
            <a:ext cx="446328" cy="6836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8970439" y="2204638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217507" y="2730721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9259899" y="3285647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9217507" y="3837060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9135833" y="4387795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9076524" y="4869950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8970439" y="5486959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7284186" y="-23144"/>
                <a:ext cx="455730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Edges are assumed to be undirected </a:t>
                </a:r>
                <a:r>
                  <a:rPr lang="en-US" sz="1400" b="1" i="1" dirty="0"/>
                  <a:t>but</a:t>
                </a:r>
                <a:r>
                  <a:rPr lang="en-US" sz="1400" dirty="0"/>
                  <a:t> the geometry is specified in a particular order.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 arrays associated with each vertex reflect that order. An 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400" dirty="0"/>
                  <a:t> has geometry specified outward from the given vertex</a:t>
                </a: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186" y="-23144"/>
                <a:ext cx="4557309" cy="954107"/>
              </a:xfrm>
              <a:prstGeom prst="rect">
                <a:avLst/>
              </a:prstGeom>
              <a:blipFill>
                <a:blip r:embed="rId20"/>
                <a:stretch>
                  <a:fillRect l="-401" t="-1274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Freeform 86"/>
          <p:cNvSpPr/>
          <p:nvPr/>
        </p:nvSpPr>
        <p:spPr>
          <a:xfrm>
            <a:off x="8781774" y="2376557"/>
            <a:ext cx="283027" cy="3101008"/>
          </a:xfrm>
          <a:custGeom>
            <a:avLst/>
            <a:gdLst>
              <a:gd name="connsiteX0" fmla="*/ 44174 w 283027"/>
              <a:gd name="connsiteY0" fmla="*/ 0 h 3101008"/>
              <a:gd name="connsiteX1" fmla="*/ 282713 w 283027"/>
              <a:gd name="connsiteY1" fmla="*/ 1391478 h 3101008"/>
              <a:gd name="connsiteX2" fmla="*/ 0 w 283027"/>
              <a:gd name="connsiteY2" fmla="*/ 3101008 h 310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027" h="3101008">
                <a:moveTo>
                  <a:pt x="44174" y="0"/>
                </a:moveTo>
                <a:cubicBezTo>
                  <a:pt x="167124" y="437321"/>
                  <a:pt x="290075" y="874643"/>
                  <a:pt x="282713" y="1391478"/>
                </a:cubicBezTo>
                <a:cubicBezTo>
                  <a:pt x="275351" y="1908313"/>
                  <a:pt x="137675" y="2504660"/>
                  <a:pt x="0" y="31010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6710017" y="1780209"/>
            <a:ext cx="1749287" cy="644939"/>
          </a:xfrm>
          <a:custGeom>
            <a:avLst/>
            <a:gdLst>
              <a:gd name="connsiteX0" fmla="*/ 1749287 w 1749287"/>
              <a:gd name="connsiteY0" fmla="*/ 0 h 644939"/>
              <a:gd name="connsiteX1" fmla="*/ 684696 w 1749287"/>
              <a:gd name="connsiteY1" fmla="*/ 463826 h 644939"/>
              <a:gd name="connsiteX2" fmla="*/ 0 w 1749287"/>
              <a:gd name="connsiteY2" fmla="*/ 644939 h 64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9287" h="644939">
                <a:moveTo>
                  <a:pt x="1749287" y="0"/>
                </a:moveTo>
                <a:cubicBezTo>
                  <a:pt x="1362765" y="178168"/>
                  <a:pt x="976244" y="356336"/>
                  <a:pt x="684696" y="463826"/>
                </a:cubicBezTo>
                <a:cubicBezTo>
                  <a:pt x="393148" y="571316"/>
                  <a:pt x="196574" y="608127"/>
                  <a:pt x="0" y="644939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9051235" y="1932826"/>
            <a:ext cx="2517913" cy="121261"/>
          </a:xfrm>
          <a:custGeom>
            <a:avLst/>
            <a:gdLst>
              <a:gd name="connsiteX0" fmla="*/ 2517913 w 2517913"/>
              <a:gd name="connsiteY0" fmla="*/ 121261 h 121261"/>
              <a:gd name="connsiteX1" fmla="*/ 1713948 w 2517913"/>
              <a:gd name="connsiteY1" fmla="*/ 28496 h 121261"/>
              <a:gd name="connsiteX2" fmla="*/ 481495 w 2517913"/>
              <a:gd name="connsiteY2" fmla="*/ 1991 h 121261"/>
              <a:gd name="connsiteX3" fmla="*/ 0 w 2517913"/>
              <a:gd name="connsiteY3" fmla="*/ 72670 h 12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913" h="121261">
                <a:moveTo>
                  <a:pt x="2517913" y="121261"/>
                </a:moveTo>
                <a:cubicBezTo>
                  <a:pt x="2285632" y="84817"/>
                  <a:pt x="2053351" y="48374"/>
                  <a:pt x="1713948" y="28496"/>
                </a:cubicBezTo>
                <a:cubicBezTo>
                  <a:pt x="1374545" y="8618"/>
                  <a:pt x="767153" y="-5371"/>
                  <a:pt x="481495" y="1991"/>
                </a:cubicBezTo>
                <a:cubicBezTo>
                  <a:pt x="195837" y="9353"/>
                  <a:pt x="97918" y="41011"/>
                  <a:pt x="0" y="7267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681924" y="1422955"/>
                <a:ext cx="770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924" y="1422955"/>
                <a:ext cx="770660" cy="369332"/>
              </a:xfrm>
              <a:prstGeom prst="rect">
                <a:avLst/>
              </a:prstGeom>
              <a:blipFill>
                <a:blip r:embed="rId2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8173810" y="2571477"/>
                <a:ext cx="770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810" y="2571477"/>
                <a:ext cx="770660" cy="369332"/>
              </a:xfrm>
              <a:prstGeom prst="rect">
                <a:avLst/>
              </a:prstGeom>
              <a:blipFill>
                <a:blip r:embed="rId2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9011729" y="1371055"/>
                <a:ext cx="7326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729" y="1371055"/>
                <a:ext cx="732636" cy="369332"/>
              </a:xfrm>
              <a:prstGeom prst="rect">
                <a:avLst/>
              </a:prstGeom>
              <a:blipFill>
                <a:blip r:embed="rId2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Left Brace 92"/>
          <p:cNvSpPr/>
          <p:nvPr/>
        </p:nvSpPr>
        <p:spPr>
          <a:xfrm rot="5400000">
            <a:off x="8629578" y="239739"/>
            <a:ext cx="304390" cy="1930783"/>
          </a:xfrm>
          <a:prstGeom prst="leftBrace">
            <a:avLst>
              <a:gd name="adj1" fmla="val 405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8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>
          <a:xfrm>
            <a:off x="2877042" y="87086"/>
            <a:ext cx="4161966" cy="6339840"/>
          </a:xfrm>
          <a:prstGeom prst="roundRect">
            <a:avLst>
              <a:gd name="adj" fmla="val 5054"/>
            </a:avLst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7211060" y="87086"/>
            <a:ext cx="3365500" cy="6339840"/>
          </a:xfrm>
          <a:prstGeom prst="roundRect">
            <a:avLst>
              <a:gd name="adj" fmla="val 5054"/>
            </a:avLst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28806" y="534771"/>
            <a:ext cx="1337360" cy="17361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928806" y="2270923"/>
            <a:ext cx="1337359" cy="37703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binary</a:t>
            </a:r>
          </a:p>
        </p:txBody>
      </p:sp>
      <p:sp>
        <p:nvSpPr>
          <p:cNvPr id="6" name="Left Brace 5"/>
          <p:cNvSpPr/>
          <p:nvPr/>
        </p:nvSpPr>
        <p:spPr>
          <a:xfrm>
            <a:off x="533224" y="534771"/>
            <a:ext cx="395582" cy="173615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20693" y="1084442"/>
            <a:ext cx="853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80</a:t>
            </a:r>
          </a:p>
          <a:p>
            <a:pPr algn="ctr"/>
            <a:r>
              <a:rPr lang="en-US" dirty="0"/>
              <a:t>bytes</a:t>
            </a:r>
          </a:p>
        </p:txBody>
      </p:sp>
      <p:sp>
        <p:nvSpPr>
          <p:cNvPr id="8" name="Left Brace 7"/>
          <p:cNvSpPr/>
          <p:nvPr/>
        </p:nvSpPr>
        <p:spPr>
          <a:xfrm>
            <a:off x="533224" y="2270923"/>
            <a:ext cx="395582" cy="377039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147592" y="3837712"/>
            <a:ext cx="91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- 80</a:t>
            </a:r>
          </a:p>
          <a:p>
            <a:pPr algn="ctr"/>
            <a:r>
              <a:rPr lang="en-US" dirty="0"/>
              <a:t>bytes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2812" y="165438"/>
            <a:ext cx="192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NWT file = N bytes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28967" y="539529"/>
            <a:ext cx="2282855" cy="5506543"/>
            <a:chOff x="3564951" y="547832"/>
            <a:chExt cx="1881168" cy="4456817"/>
          </a:xfrm>
        </p:grpSpPr>
        <p:sp>
          <p:nvSpPr>
            <p:cNvPr id="11" name="Rectangle 10"/>
            <p:cNvSpPr/>
            <p:nvPr/>
          </p:nvSpPr>
          <p:spPr>
            <a:xfrm>
              <a:off x="3564951" y="547832"/>
              <a:ext cx="1881168" cy="7800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identifier (ID)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14 bytes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“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nwtfileformat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”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64951" y="1327895"/>
              <a:ext cx="1881168" cy="32316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58 bytes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64951" y="4555048"/>
              <a:ext cx="1881168" cy="222875"/>
            </a:xfrm>
            <a:prstGeom prst="rect">
              <a:avLst/>
            </a:prstGeom>
            <a:solidFill>
              <a:srgbClr val="C7A1E3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#vertices 4 byte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uint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64951" y="4781774"/>
              <a:ext cx="1881168" cy="2228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#edges    4 byte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uint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745437" y="16543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520101" y="534770"/>
            <a:ext cx="1337360" cy="25484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vertices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20101" y="3083241"/>
            <a:ext cx="1337359" cy="29580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520101" y="852635"/>
                <a:ext cx="1337359" cy="2318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101" y="852635"/>
                <a:ext cx="1337359" cy="231807"/>
              </a:xfrm>
              <a:prstGeom prst="rect">
                <a:avLst/>
              </a:prstGeom>
              <a:blipFill>
                <a:blip r:embed="rId2"/>
                <a:stretch>
                  <a:fillRect b="-27500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520101" y="3499751"/>
                <a:ext cx="1337359" cy="23180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101" y="3499751"/>
                <a:ext cx="1337359" cy="231808"/>
              </a:xfrm>
              <a:prstGeom prst="rect">
                <a:avLst/>
              </a:prstGeom>
              <a:blipFill>
                <a:blip r:embed="rId3"/>
                <a:stretch>
                  <a:fillRect b="-27500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7368750" y="534770"/>
            <a:ext cx="1337362" cy="5512892"/>
            <a:chOff x="8694840" y="547833"/>
            <a:chExt cx="1337362" cy="50070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8694843" y="547833"/>
                  <a:ext cx="1337359" cy="31786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float</a:t>
                  </a: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4843" y="547833"/>
                  <a:ext cx="1337359" cy="317865"/>
                </a:xfrm>
                <a:prstGeom prst="rect">
                  <a:avLst/>
                </a:prstGeom>
                <a:blipFill>
                  <a:blip r:embed="rId4"/>
                  <a:stretch>
                    <a:fillRect t="-10169" b="-27119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8694842" y="865698"/>
                  <a:ext cx="1337359" cy="31786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float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4842" y="865698"/>
                  <a:ext cx="1337359" cy="317865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8694841" y="1183563"/>
                  <a:ext cx="1337359" cy="31786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float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4841" y="1183563"/>
                  <a:ext cx="1337359" cy="317865"/>
                </a:xfrm>
                <a:prstGeom prst="rect">
                  <a:avLst/>
                </a:prstGeom>
                <a:blipFill>
                  <a:blip r:embed="rId6"/>
                  <a:stretch>
                    <a:fillRect t="-10169" b="-27119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694841" y="1501428"/>
                  <a:ext cx="1337359" cy="31786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uint</a:t>
                  </a:r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4841" y="1501428"/>
                  <a:ext cx="1337359" cy="317865"/>
                </a:xfrm>
                <a:prstGeom prst="rect">
                  <a:avLst/>
                </a:prstGeom>
                <a:blipFill>
                  <a:blip r:embed="rId7"/>
                  <a:stretch>
                    <a:fillRect t="-10169" b="-28814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8694841" y="1819293"/>
                  <a:ext cx="1337359" cy="31786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uint</a:t>
                  </a: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4841" y="1819293"/>
                  <a:ext cx="1337359" cy="317865"/>
                </a:xfrm>
                <a:prstGeom prst="rect">
                  <a:avLst/>
                </a:prstGeom>
                <a:blipFill>
                  <a:blip r:embed="rId8"/>
                  <a:stretch>
                    <a:fillRect t="-8333" b="-26667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angle 31"/>
            <p:cNvSpPr/>
            <p:nvPr/>
          </p:nvSpPr>
          <p:spPr>
            <a:xfrm>
              <a:off x="8694840" y="2137158"/>
              <a:ext cx="1337359" cy="17088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outgoing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edge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indices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4 bytes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each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694840" y="3846014"/>
              <a:ext cx="1337359" cy="1708856"/>
            </a:xfrm>
            <a:prstGeom prst="rect">
              <a:avLst/>
            </a:prstGeom>
            <a:solidFill>
              <a:srgbClr val="E1CCF0"/>
            </a:solidFill>
            <a:ln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incoming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edge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indices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4 bytes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each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800115" y="165438"/>
            <a:ext cx="77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binary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53451" y="165438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vertex</a:t>
            </a:r>
          </a:p>
        </p:txBody>
      </p:sp>
      <p:cxnSp>
        <p:nvCxnSpPr>
          <p:cNvPr id="37" name="Elbow Connector 36"/>
          <p:cNvCxnSpPr>
            <a:stCxn id="4" idx="3"/>
            <a:endCxn id="66" idx="1"/>
          </p:cNvCxnSpPr>
          <p:nvPr/>
        </p:nvCxnSpPr>
        <p:spPr>
          <a:xfrm>
            <a:off x="2266166" y="1402847"/>
            <a:ext cx="610876" cy="1854159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5" idx="3"/>
            <a:endCxn id="32" idx="1"/>
          </p:cNvCxnSpPr>
          <p:nvPr/>
        </p:nvCxnSpPr>
        <p:spPr>
          <a:xfrm>
            <a:off x="6857460" y="968539"/>
            <a:ext cx="511290" cy="225687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113439" y="534770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uint</a:t>
                </a: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439" y="534770"/>
                <a:ext cx="1337359" cy="349979"/>
              </a:xfrm>
              <a:prstGeom prst="rect">
                <a:avLst/>
              </a:prstGeom>
              <a:blipFill>
                <a:blip r:embed="rId9"/>
                <a:stretch>
                  <a:fillRect t="-10169" b="-27119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9113438" y="884749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uint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438" y="884749"/>
                <a:ext cx="1337359" cy="349979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9113436" y="1236899"/>
            <a:ext cx="1337359" cy="349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pts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uint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9113436" y="1584705"/>
                <a:ext cx="1337359" cy="272603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points and radii given sequentially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4x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436" y="1584705"/>
                <a:ext cx="1337359" cy="2726037"/>
              </a:xfrm>
              <a:prstGeom prst="rect">
                <a:avLst/>
              </a:prstGeom>
              <a:blipFill>
                <a:blip r:embed="rId11"/>
                <a:stretch>
                  <a:fillRect l="-2715" r="-5882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9459917" y="165438"/>
            <a:ext cx="64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9113435" y="1818780"/>
                <a:ext cx="1337359" cy="2318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435" y="1818780"/>
                <a:ext cx="1337359" cy="231807"/>
              </a:xfrm>
              <a:prstGeom prst="rect">
                <a:avLst/>
              </a:prstGeom>
              <a:blipFill>
                <a:blip r:embed="rId12"/>
                <a:stretch>
                  <a:fillRect b="-37500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10811099" y="1234727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1099" y="1234727"/>
                <a:ext cx="1337359" cy="349979"/>
              </a:xfrm>
              <a:prstGeom prst="rect">
                <a:avLst/>
              </a:prstGeom>
              <a:blipFill>
                <a:blip r:embed="rId13"/>
                <a:stretch>
                  <a:fillRect t="-10169" b="-27119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10811098" y="1584706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1098" y="1584706"/>
                <a:ext cx="1337359" cy="349979"/>
              </a:xfrm>
              <a:prstGeom prst="rect">
                <a:avLst/>
              </a:prstGeom>
              <a:blipFill>
                <a:blip r:embed="rId14"/>
                <a:stretch>
                  <a:fillRect t="-10169" b="-28814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10811097" y="1934684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1097" y="1934684"/>
                <a:ext cx="1337359" cy="349979"/>
              </a:xfrm>
              <a:prstGeom prst="rect">
                <a:avLst/>
              </a:prstGeom>
              <a:blipFill>
                <a:blip r:embed="rId15"/>
                <a:stretch>
                  <a:fillRect t="-8333" b="-26667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Elbow Connector 64"/>
          <p:cNvCxnSpPr>
            <a:stCxn id="58" idx="3"/>
            <a:endCxn id="60" idx="1"/>
          </p:cNvCxnSpPr>
          <p:nvPr/>
        </p:nvCxnSpPr>
        <p:spPr>
          <a:xfrm flipV="1">
            <a:off x="10450794" y="1759696"/>
            <a:ext cx="360304" cy="17498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140838" y="899776"/>
            <a:ext cx="6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10811096" y="2276309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1096" y="2276309"/>
                <a:ext cx="1337359" cy="349979"/>
              </a:xfrm>
              <a:prstGeom prst="rect">
                <a:avLst/>
              </a:prstGeom>
              <a:blipFill>
                <a:blip r:embed="rId16"/>
                <a:stretch>
                  <a:fillRect t="-8333" b="-26667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73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53F4-A069-47B7-2C54-42478148BF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format for storing network, surfaces, volume, </a:t>
            </a:r>
            <a:r>
              <a:rPr lang="en-US"/>
              <a:t>and topology</a:t>
            </a:r>
            <a:br>
              <a:rPr lang="en-US" dirty="0"/>
            </a:br>
            <a:r>
              <a:rPr lang="en-US" dirty="0"/>
              <a:t>*.</a:t>
            </a:r>
            <a:r>
              <a:rPr lang="en-US" dirty="0" err="1"/>
              <a:t>nsvt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8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>
          <a:xfrm>
            <a:off x="2877042" y="87086"/>
            <a:ext cx="4161966" cy="6339840"/>
          </a:xfrm>
          <a:prstGeom prst="roundRect">
            <a:avLst>
              <a:gd name="adj" fmla="val 5054"/>
            </a:avLst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7211060" y="87086"/>
            <a:ext cx="3365500" cy="6339840"/>
          </a:xfrm>
          <a:prstGeom prst="roundRect">
            <a:avLst>
              <a:gd name="adj" fmla="val 5054"/>
            </a:avLst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28806" y="534771"/>
            <a:ext cx="1337360" cy="17361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928806" y="2270923"/>
            <a:ext cx="1337359" cy="37703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binary</a:t>
            </a:r>
          </a:p>
        </p:txBody>
      </p:sp>
      <p:sp>
        <p:nvSpPr>
          <p:cNvPr id="6" name="Left Brace 5"/>
          <p:cNvSpPr/>
          <p:nvPr/>
        </p:nvSpPr>
        <p:spPr>
          <a:xfrm>
            <a:off x="533224" y="534771"/>
            <a:ext cx="395582" cy="173615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20693" y="1084442"/>
            <a:ext cx="853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80</a:t>
            </a:r>
          </a:p>
          <a:p>
            <a:pPr algn="ctr"/>
            <a:r>
              <a:rPr lang="en-US" dirty="0"/>
              <a:t>bytes</a:t>
            </a:r>
          </a:p>
        </p:txBody>
      </p:sp>
      <p:sp>
        <p:nvSpPr>
          <p:cNvPr id="8" name="Left Brace 7"/>
          <p:cNvSpPr/>
          <p:nvPr/>
        </p:nvSpPr>
        <p:spPr>
          <a:xfrm>
            <a:off x="533224" y="2270923"/>
            <a:ext cx="395582" cy="377039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147592" y="3837712"/>
            <a:ext cx="91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- 80</a:t>
            </a:r>
          </a:p>
          <a:p>
            <a:pPr algn="ctr"/>
            <a:r>
              <a:rPr lang="en-US" dirty="0"/>
              <a:t>bytes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5951" y="165438"/>
            <a:ext cx="217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NETSVT file = N bytes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28967" y="539529"/>
            <a:ext cx="2282855" cy="5506543"/>
            <a:chOff x="3564951" y="547832"/>
            <a:chExt cx="1881168" cy="4456817"/>
          </a:xfrm>
        </p:grpSpPr>
        <p:sp>
          <p:nvSpPr>
            <p:cNvPr id="11" name="Rectangle 10"/>
            <p:cNvSpPr/>
            <p:nvPr/>
          </p:nvSpPr>
          <p:spPr>
            <a:xfrm>
              <a:off x="3564951" y="547832"/>
              <a:ext cx="1881168" cy="7800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identifier (ID)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14 bytes</a:t>
              </a:r>
            </a:p>
            <a:p>
              <a:pPr algn="ctr"/>
              <a:r>
                <a:rPr lang="en-US">
                  <a:solidFill>
                    <a:schemeClr val="tx1"/>
                  </a:solidFill>
                  <a:latin typeface="Consolas" panose="020B0609020204030204" pitchFamily="49" charset="0"/>
                </a:rPr>
                <a:t>“nsvt2”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64951" y="1327895"/>
              <a:ext cx="1881168" cy="32316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58 bytes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64951" y="4555048"/>
              <a:ext cx="1881168" cy="222875"/>
            </a:xfrm>
            <a:prstGeom prst="rect">
              <a:avLst/>
            </a:prstGeom>
            <a:solidFill>
              <a:srgbClr val="C7A1E3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#nodes 4 byte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uint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64951" y="4781774"/>
              <a:ext cx="1881168" cy="2228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#edges    4 byte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uint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745437" y="16543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520101" y="534770"/>
            <a:ext cx="1337360" cy="25484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20101" y="3083241"/>
            <a:ext cx="1337359" cy="29580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520101" y="852635"/>
                <a:ext cx="1337359" cy="2318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101" y="852635"/>
                <a:ext cx="1337359" cy="231807"/>
              </a:xfrm>
              <a:prstGeom prst="rect">
                <a:avLst/>
              </a:prstGeom>
              <a:blipFill>
                <a:blip r:embed="rId2"/>
                <a:stretch>
                  <a:fillRect b="-27500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520101" y="3499751"/>
                <a:ext cx="1337359" cy="23180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101" y="3499751"/>
                <a:ext cx="1337359" cy="231808"/>
              </a:xfrm>
              <a:prstGeom prst="rect">
                <a:avLst/>
              </a:prstGeom>
              <a:blipFill>
                <a:blip r:embed="rId3"/>
                <a:stretch>
                  <a:fillRect b="-27500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368753" y="534770"/>
                <a:ext cx="1337359" cy="34997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753" y="534770"/>
                <a:ext cx="1337359" cy="349978"/>
              </a:xfrm>
              <a:prstGeom prst="rect">
                <a:avLst/>
              </a:prstGeom>
              <a:blipFill>
                <a:blip r:embed="rId4"/>
                <a:stretch>
                  <a:fillRect t="-10169" b="-27119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368752" y="884748"/>
                <a:ext cx="1337359" cy="34997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752" y="884748"/>
                <a:ext cx="1337359" cy="349978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368751" y="1234727"/>
                <a:ext cx="1337359" cy="34997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751" y="1234727"/>
                <a:ext cx="1337359" cy="349978"/>
              </a:xfrm>
              <a:prstGeom prst="rect">
                <a:avLst/>
              </a:prstGeom>
              <a:blipFill>
                <a:blip r:embed="rId6"/>
                <a:stretch>
                  <a:fillRect t="-10169" b="-27119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368751" y="1584705"/>
                <a:ext cx="1337359" cy="34997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uint</a:t>
                </a: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751" y="1584705"/>
                <a:ext cx="1337359" cy="349978"/>
              </a:xfrm>
              <a:prstGeom prst="rect">
                <a:avLst/>
              </a:prstGeom>
              <a:blipFill>
                <a:blip r:embed="rId7"/>
                <a:stretch>
                  <a:fillRect t="-10169" b="-28814"/>
                </a:stretch>
              </a:blipFill>
              <a:ln>
                <a:solidFill>
                  <a:schemeClr val="accent4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7368750" y="1934684"/>
            <a:ext cx="1337359" cy="15650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indices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4 bytes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each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113433" y="4869837"/>
            <a:ext cx="1337359" cy="699570"/>
          </a:xfrm>
          <a:prstGeom prst="rect">
            <a:avLst/>
          </a:prstGeom>
          <a:solidFill>
            <a:srgbClr val="E1CCF0"/>
          </a:solidFill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surface data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(binary)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00115" y="165438"/>
            <a:ext cx="77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binary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04652" y="16543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</p:txBody>
      </p:sp>
      <p:cxnSp>
        <p:nvCxnSpPr>
          <p:cNvPr id="37" name="Elbow Connector 36"/>
          <p:cNvCxnSpPr>
            <a:stCxn id="4" idx="3"/>
            <a:endCxn id="66" idx="1"/>
          </p:cNvCxnSpPr>
          <p:nvPr/>
        </p:nvCxnSpPr>
        <p:spPr>
          <a:xfrm>
            <a:off x="2266166" y="1402847"/>
            <a:ext cx="610876" cy="1854159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cxnSpLocks/>
            <a:stCxn id="25" idx="3"/>
            <a:endCxn id="32" idx="1"/>
          </p:cNvCxnSpPr>
          <p:nvPr/>
        </p:nvCxnSpPr>
        <p:spPr>
          <a:xfrm>
            <a:off x="6857460" y="968539"/>
            <a:ext cx="511290" cy="174867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113439" y="534770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uint</a:t>
                </a: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439" y="534770"/>
                <a:ext cx="1337359" cy="349979"/>
              </a:xfrm>
              <a:prstGeom prst="rect">
                <a:avLst/>
              </a:prstGeom>
              <a:blipFill>
                <a:blip r:embed="rId8"/>
                <a:stretch>
                  <a:fillRect t="-10169" b="-27119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9113438" y="884749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uint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438" y="884749"/>
                <a:ext cx="1337359" cy="349979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9113436" y="1236899"/>
            <a:ext cx="1337359" cy="349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pts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uint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9113436" y="1584705"/>
                <a:ext cx="1337359" cy="225300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points and radii given sequentially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4x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436" y="1584705"/>
                <a:ext cx="1337359" cy="2253007"/>
              </a:xfrm>
              <a:prstGeom prst="rect">
                <a:avLst/>
              </a:prstGeom>
              <a:blipFill>
                <a:blip r:embed="rId10"/>
                <a:stretch>
                  <a:fillRect l="-2715" r="-5882" b="-4570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9459917" y="165438"/>
            <a:ext cx="64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9113435" y="1818780"/>
                <a:ext cx="1337359" cy="2318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435" y="1818780"/>
                <a:ext cx="1337359" cy="231807"/>
              </a:xfrm>
              <a:prstGeom prst="rect">
                <a:avLst/>
              </a:prstGeom>
              <a:blipFill>
                <a:blip r:embed="rId12"/>
                <a:stretch>
                  <a:fillRect b="-37500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10811099" y="1234727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1099" y="1234727"/>
                <a:ext cx="1337359" cy="349979"/>
              </a:xfrm>
              <a:prstGeom prst="rect">
                <a:avLst/>
              </a:prstGeom>
              <a:blipFill>
                <a:blip r:embed="rId13"/>
                <a:stretch>
                  <a:fillRect t="-10169" b="-27119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10811098" y="1584706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1098" y="1584706"/>
                <a:ext cx="1337359" cy="349979"/>
              </a:xfrm>
              <a:prstGeom prst="rect">
                <a:avLst/>
              </a:prstGeom>
              <a:blipFill>
                <a:blip r:embed="rId14"/>
                <a:stretch>
                  <a:fillRect t="-10169" b="-28814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10811097" y="1934684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1097" y="1934684"/>
                <a:ext cx="1337359" cy="349979"/>
              </a:xfrm>
              <a:prstGeom prst="rect">
                <a:avLst/>
              </a:prstGeom>
              <a:blipFill>
                <a:blip r:embed="rId15"/>
                <a:stretch>
                  <a:fillRect t="-8333" b="-26667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Elbow Connector 64"/>
          <p:cNvCxnSpPr>
            <a:stCxn id="58" idx="3"/>
            <a:endCxn id="60" idx="1"/>
          </p:cNvCxnSpPr>
          <p:nvPr/>
        </p:nvCxnSpPr>
        <p:spPr>
          <a:xfrm flipV="1">
            <a:off x="10450794" y="1759696"/>
            <a:ext cx="360304" cy="17498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140838" y="899776"/>
            <a:ext cx="6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10811096" y="2276309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1096" y="2276309"/>
                <a:ext cx="1337359" cy="349979"/>
              </a:xfrm>
              <a:prstGeom prst="rect">
                <a:avLst/>
              </a:prstGeom>
              <a:blipFill>
                <a:blip r:embed="rId16"/>
                <a:stretch>
                  <a:fillRect t="-8333" b="-26667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564C2593-1FCE-9ED5-DD1C-DADE15AC0BF7}"/>
              </a:ext>
            </a:extLst>
          </p:cNvPr>
          <p:cNvSpPr/>
          <p:nvPr/>
        </p:nvSpPr>
        <p:spPr>
          <a:xfrm>
            <a:off x="9113434" y="3842840"/>
            <a:ext cx="1337359" cy="519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surface bytes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uint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89BFC8-D173-BDAE-0A59-D3B36847EB19}"/>
              </a:ext>
            </a:extLst>
          </p:cNvPr>
          <p:cNvSpPr/>
          <p:nvPr/>
        </p:nvSpPr>
        <p:spPr>
          <a:xfrm>
            <a:off x="9113433" y="4349995"/>
            <a:ext cx="1337359" cy="519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volume bytes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uint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A95BE-23B9-3B11-B079-6DBE46C50DE6}"/>
              </a:ext>
            </a:extLst>
          </p:cNvPr>
          <p:cNvSpPr/>
          <p:nvPr/>
        </p:nvSpPr>
        <p:spPr>
          <a:xfrm>
            <a:off x="9113433" y="5569406"/>
            <a:ext cx="1337359" cy="798737"/>
          </a:xfrm>
          <a:prstGeom prst="rect">
            <a:avLst/>
          </a:prstGeom>
          <a:solidFill>
            <a:srgbClr val="E1CCF0"/>
          </a:solidFill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volume data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(binary)</a:t>
            </a:r>
          </a:p>
        </p:txBody>
      </p:sp>
    </p:spTree>
    <p:extLst>
      <p:ext uri="{BB962C8B-B14F-4D97-AF65-F5344CB8AC3E}">
        <p14:creationId xmlns:p14="http://schemas.microsoft.com/office/powerpoint/2010/main" val="396294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323</Words>
  <Application>Microsoft Office PowerPoint</Application>
  <PresentationFormat>Widescreen</PresentationFormat>
  <Paragraphs>131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Consolas</vt:lpstr>
      <vt:lpstr>Office Theme</vt:lpstr>
      <vt:lpstr>NWT (network topology) version 1</vt:lpstr>
      <vt:lpstr>PowerPoint Presentation</vt:lpstr>
      <vt:lpstr>PowerPoint Presentation</vt:lpstr>
      <vt:lpstr>File format for storing network, surfaces, volume, and topology *.nsvt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Mayerich, David</cp:lastModifiedBy>
  <cp:revision>33</cp:revision>
  <dcterms:created xsi:type="dcterms:W3CDTF">2017-06-19T15:46:42Z</dcterms:created>
  <dcterms:modified xsi:type="dcterms:W3CDTF">2024-07-29T18:40:55Z</dcterms:modified>
</cp:coreProperties>
</file>