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5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wrap="none" lIns="0" tIns="0" rIns="0" bIns="0"/>
          <a:lstStyle/>
          <a:p>
            <a:r>
              <a:rPr lang="en-US"/>
              <a:t>Click to edit the notes format</a:t>
            </a:r>
            <a:endParaRPr/>
          </a:p>
        </p:txBody>
      </p:sp>
      <p:sp>
        <p:nvSpPr>
          <p:cNvPr id="76" name="PlaceHolder 2"/>
          <p:cNvSpPr>
            <a:spLocks noGrp="1"/>
          </p:cNvSpPr>
          <p:nvPr>
            <p:ph type="hdr"/>
          </p:nvPr>
        </p:nvSpPr>
        <p:spPr>
          <a:xfrm>
            <a:off x="0" y="0"/>
            <a:ext cx="3280680" cy="534240"/>
          </a:xfrm>
          <a:prstGeom prst="rect">
            <a:avLst/>
          </a:prstGeom>
        </p:spPr>
        <p:txBody>
          <a:bodyPr wrap="none" lIns="0" tIns="0" rIns="0" bIns="0"/>
          <a:lstStyle/>
          <a:p>
            <a:r>
              <a:rPr lang="en-US"/>
              <a:t>&lt;header&gt;</a:t>
            </a:r>
            <a:endParaRPr/>
          </a:p>
        </p:txBody>
      </p:sp>
      <p:sp>
        <p:nvSpPr>
          <p:cNvPr id="77" name="PlaceHolder 3"/>
          <p:cNvSpPr>
            <a:spLocks noGrp="1"/>
          </p:cNvSpPr>
          <p:nvPr>
            <p:ph type="dt"/>
          </p:nvPr>
        </p:nvSpPr>
        <p:spPr>
          <a:xfrm>
            <a:off x="4278960" y="0"/>
            <a:ext cx="3280680" cy="534240"/>
          </a:xfrm>
          <a:prstGeom prst="rect">
            <a:avLst/>
          </a:prstGeom>
        </p:spPr>
        <p:txBody>
          <a:bodyPr wrap="none" lIns="0" tIns="0" rIns="0" bIns="0"/>
          <a:lstStyle/>
          <a:p>
            <a:pPr algn="r"/>
            <a:r>
              <a:rPr lang="en-US"/>
              <a:t>&lt;date/time&gt;</a:t>
            </a:r>
            <a:endParaRPr/>
          </a:p>
        </p:txBody>
      </p:sp>
      <p:sp>
        <p:nvSpPr>
          <p:cNvPr id="78" name="PlaceHolder 4"/>
          <p:cNvSpPr>
            <a:spLocks noGrp="1"/>
          </p:cNvSpPr>
          <p:nvPr>
            <p:ph type="ftr"/>
          </p:nvPr>
        </p:nvSpPr>
        <p:spPr>
          <a:xfrm>
            <a:off x="0" y="10157400"/>
            <a:ext cx="3280680" cy="534240"/>
          </a:xfrm>
          <a:prstGeom prst="rect">
            <a:avLst/>
          </a:prstGeom>
        </p:spPr>
        <p:txBody>
          <a:bodyPr wrap="none" lIns="0" tIns="0" rIns="0" bIns="0" anchor="b"/>
          <a:lstStyle/>
          <a:p>
            <a:r>
              <a:rPr lang="en-US"/>
              <a:t>&lt;footer&gt;</a:t>
            </a:r>
            <a:endParaRPr/>
          </a:p>
        </p:txBody>
      </p:sp>
      <p:sp>
        <p:nvSpPr>
          <p:cNvPr id="79"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1263D6B6-8B4D-4B83-ABAA-A04F70C4F376}" type="slidenum">
              <a:rPr lang="en-US"/>
              <a:t>‹#›</a:t>
            </a:fld>
            <a:endParaRPr/>
          </a:p>
        </p:txBody>
      </p:sp>
    </p:spTree>
    <p:extLst>
      <p:ext uri="{BB962C8B-B14F-4D97-AF65-F5344CB8AC3E}">
        <p14:creationId xmlns:p14="http://schemas.microsoft.com/office/powerpoint/2010/main" val="40341822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849840" y="9429840"/>
            <a:ext cx="2945520" cy="496080"/>
          </a:xfrm>
          <a:prstGeom prst="rect">
            <a:avLst/>
          </a:prstGeom>
        </p:spPr>
        <p:txBody>
          <a:bodyPr lIns="90000" tIns="45000" rIns="90000" bIns="45000" anchor="b"/>
          <a:lstStyle/>
          <a:p>
            <a:pPr>
              <a:lnSpc>
                <a:spcPct val="100000"/>
              </a:lnSpc>
            </a:pPr>
            <a:fld id="{76BDA11D-E016-4CD6-8173-9928D0AD270F}" type="slidenum">
              <a:rPr lang="en-US" sz="1200">
                <a:solidFill>
                  <a:srgbClr val="000000"/>
                </a:solidFill>
                <a:latin typeface="Arial"/>
              </a:rPr>
              <a:t>1</a:t>
            </a:fld>
            <a:endParaRPr/>
          </a:p>
        </p:txBody>
      </p:sp>
      <p:sp>
        <p:nvSpPr>
          <p:cNvPr id="123" name="PlaceHolder 2"/>
          <p:cNvSpPr>
            <a:spLocks noGrp="1"/>
          </p:cNvSpPr>
          <p:nvPr>
            <p:ph type="body"/>
          </p:nvPr>
        </p:nvSpPr>
        <p:spPr>
          <a:xfrm>
            <a:off x="679320" y="4716360"/>
            <a:ext cx="5438160" cy="4466520"/>
          </a:xfrm>
          <a:prstGeom prst="rect">
            <a:avLst/>
          </a:prstGeom>
        </p:spPr>
        <p:txBody>
          <a:bodyPr lIns="0" tIns="0" rIns="0" bIns="0"/>
          <a:lstStyle/>
          <a:p>
            <a:pPr>
              <a:lnSpc>
                <a:spcPct val="100000"/>
              </a:lnSpc>
            </a:pPr>
            <a:r>
              <a:rPr lang="en-US"/>
              <a:t>Detta är en mall för att göra PowerPoint presentationer.</a:t>
            </a:r>
            <a:endParaRPr/>
          </a:p>
          <a:p>
            <a:pPr>
              <a:lnSpc>
                <a:spcPct val="100000"/>
              </a:lnSpc>
            </a:pPr>
            <a:r>
              <a:rPr lang="en-US"/>
              <a:t>Du skriver in din rubrik på första sidan.</a:t>
            </a:r>
            <a:endParaRPr/>
          </a:p>
          <a:p>
            <a:pPr>
              <a:lnSpc>
                <a:spcPct val="100000"/>
              </a:lnSpc>
            </a:pPr>
            <a:r>
              <a:rPr lang="en-US"/>
              <a:t>För att skapa nya sidor, tryck Ctrl+M. Skriv sedan in din text.</a:t>
            </a:r>
            <a:endParaRPr/>
          </a:p>
          <a:p>
            <a:pPr>
              <a:lnSpc>
                <a:spcPct val="100000"/>
              </a:lnSpc>
            </a:pPr>
            <a:r>
              <a:rPr lang="en-US"/>
              <a:t>Om du vill ha fast datum, eller ändra författarnamn, gå in under Visa, Sidhuvud och Sidfot.</a:t>
            </a:r>
            <a:endParaRPr/>
          </a:p>
          <a:p>
            <a:pPr>
              <a:lnSpc>
                <a:spcPct val="100000"/>
              </a:lnSpc>
            </a:pPr>
            <a:r>
              <a:rPr lang="en-US"/>
              <a:t>Vill du använda hörnet med loggan över en utfallande bild, gå in på Bildbakgrund och kopiera. Klistra sedan in på den sida du vill ha den.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79320" y="4716360"/>
            <a:ext cx="5438160" cy="4466520"/>
          </a:xfrm>
          <a:prstGeom prst="rect">
            <a:avLst/>
          </a:prstGeom>
        </p:spPr>
        <p:txBody>
          <a:bodyPr lIns="0" tIns="0" rIns="0" bIns="0"/>
          <a:lstStyle/>
          <a:p>
            <a:endParaRPr/>
          </a:p>
        </p:txBody>
      </p:sp>
      <p:sp>
        <p:nvSpPr>
          <p:cNvPr id="125" name="CustomShape 2"/>
          <p:cNvSpPr/>
          <p:nvPr/>
        </p:nvSpPr>
        <p:spPr>
          <a:xfrm>
            <a:off x="3849840" y="9429840"/>
            <a:ext cx="2945520" cy="496080"/>
          </a:xfrm>
          <a:prstGeom prst="rect">
            <a:avLst/>
          </a:prstGeom>
        </p:spPr>
        <p:txBody>
          <a:bodyPr lIns="90000" tIns="45000" rIns="90000" bIns="45000" anchor="b"/>
          <a:lstStyle/>
          <a:p>
            <a:pPr>
              <a:lnSpc>
                <a:spcPct val="100000"/>
              </a:lnSpc>
            </a:pPr>
            <a:fld id="{15917873-C7F1-49F2-BF8D-CF1708F3743C}" type="slidenum">
              <a:rPr lang="en-US" sz="1200">
                <a:solidFill>
                  <a:srgbClr val="000000"/>
                </a:solidFill>
                <a:latin typeface="Arial"/>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79320" y="4716360"/>
            <a:ext cx="5438160" cy="4466520"/>
          </a:xfrm>
          <a:prstGeom prst="rect">
            <a:avLst/>
          </a:prstGeom>
        </p:spPr>
        <p:txBody>
          <a:bodyPr lIns="0" tIns="0" rIns="0" bIns="0"/>
          <a:lstStyle/>
          <a:p>
            <a:endParaRPr/>
          </a:p>
        </p:txBody>
      </p:sp>
      <p:sp>
        <p:nvSpPr>
          <p:cNvPr id="127" name="CustomShape 2"/>
          <p:cNvSpPr/>
          <p:nvPr/>
        </p:nvSpPr>
        <p:spPr>
          <a:xfrm>
            <a:off x="3849840" y="9429840"/>
            <a:ext cx="2945520" cy="496080"/>
          </a:xfrm>
          <a:prstGeom prst="rect">
            <a:avLst/>
          </a:prstGeom>
        </p:spPr>
        <p:txBody>
          <a:bodyPr lIns="90000" tIns="45000" rIns="90000" bIns="45000" anchor="b"/>
          <a:lstStyle/>
          <a:p>
            <a:pPr>
              <a:lnSpc>
                <a:spcPct val="100000"/>
              </a:lnSpc>
            </a:pPr>
            <a:fld id="{0419EB6A-DE82-49E0-BECF-2A4B4DE73D3E}" type="slidenum">
              <a:rPr lang="en-US" sz="1200">
                <a:solidFill>
                  <a:srgbClr val="000000"/>
                </a:solidFill>
                <a:latin typeface="Arial"/>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79320" y="4716360"/>
            <a:ext cx="5438160" cy="4466520"/>
          </a:xfrm>
          <a:prstGeom prst="rect">
            <a:avLst/>
          </a:prstGeom>
        </p:spPr>
        <p:txBody>
          <a:bodyPr lIns="0" tIns="0" rIns="0" bIns="0"/>
          <a:lstStyle/>
          <a:p>
            <a:endParaRPr/>
          </a:p>
        </p:txBody>
      </p:sp>
      <p:sp>
        <p:nvSpPr>
          <p:cNvPr id="129" name="CustomShape 2"/>
          <p:cNvSpPr/>
          <p:nvPr/>
        </p:nvSpPr>
        <p:spPr>
          <a:xfrm>
            <a:off x="3849840" y="9429840"/>
            <a:ext cx="2945520" cy="496080"/>
          </a:xfrm>
          <a:prstGeom prst="rect">
            <a:avLst/>
          </a:prstGeom>
        </p:spPr>
        <p:txBody>
          <a:bodyPr lIns="90000" tIns="45000" rIns="90000" bIns="45000" anchor="b"/>
          <a:lstStyle/>
          <a:p>
            <a:pPr>
              <a:lnSpc>
                <a:spcPct val="100000"/>
              </a:lnSpc>
            </a:pPr>
            <a:fld id="{7CEE68EC-294D-45E8-97D1-4A1A92C07F87}" type="slidenum">
              <a:rPr lang="en-US" sz="1200">
                <a:solidFill>
                  <a:srgbClr val="000000"/>
                </a:solidFill>
                <a:latin typeface="Arial"/>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79320" y="4716360"/>
            <a:ext cx="5438160" cy="4466520"/>
          </a:xfrm>
          <a:prstGeom prst="rect">
            <a:avLst/>
          </a:prstGeom>
        </p:spPr>
        <p:txBody>
          <a:bodyPr lIns="0" tIns="0" rIns="0" bIns="0"/>
          <a:lstStyle/>
          <a:p>
            <a:endParaRPr/>
          </a:p>
        </p:txBody>
      </p:sp>
      <p:sp>
        <p:nvSpPr>
          <p:cNvPr id="131" name="CustomShape 2"/>
          <p:cNvSpPr/>
          <p:nvPr/>
        </p:nvSpPr>
        <p:spPr>
          <a:xfrm>
            <a:off x="3849840" y="9429840"/>
            <a:ext cx="2945520" cy="496080"/>
          </a:xfrm>
          <a:prstGeom prst="rect">
            <a:avLst/>
          </a:prstGeom>
        </p:spPr>
        <p:txBody>
          <a:bodyPr lIns="90000" tIns="45000" rIns="90000" bIns="45000" anchor="b"/>
          <a:lstStyle/>
          <a:p>
            <a:pPr>
              <a:lnSpc>
                <a:spcPct val="100000"/>
              </a:lnSpc>
            </a:pPr>
            <a:fld id="{36737F0A-5222-4135-9A44-34CE0EA3840A}" type="slidenum">
              <a:rPr lang="en-US" sz="1200">
                <a:solidFill>
                  <a:srgbClr val="000000"/>
                </a:solidFill>
                <a:latin typeface="Arial"/>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79320" y="4716360"/>
            <a:ext cx="5438160" cy="4466520"/>
          </a:xfrm>
          <a:prstGeom prst="rect">
            <a:avLst/>
          </a:prstGeom>
        </p:spPr>
        <p:txBody>
          <a:bodyPr lIns="0" tIns="0" rIns="0" bIns="0"/>
          <a:lstStyle/>
          <a:p>
            <a:endParaRPr/>
          </a:p>
        </p:txBody>
      </p:sp>
      <p:sp>
        <p:nvSpPr>
          <p:cNvPr id="133" name="CustomShape 2"/>
          <p:cNvSpPr/>
          <p:nvPr/>
        </p:nvSpPr>
        <p:spPr>
          <a:xfrm>
            <a:off x="3849840" y="9429840"/>
            <a:ext cx="2945520" cy="496080"/>
          </a:xfrm>
          <a:prstGeom prst="rect">
            <a:avLst/>
          </a:prstGeom>
        </p:spPr>
        <p:txBody>
          <a:bodyPr lIns="90000" tIns="45000" rIns="90000" bIns="45000" anchor="b"/>
          <a:lstStyle/>
          <a:p>
            <a:pPr>
              <a:lnSpc>
                <a:spcPct val="100000"/>
              </a:lnSpc>
            </a:pPr>
            <a:fld id="{CC42FF5E-4332-40E2-9589-D080D9620A77}" type="slidenum">
              <a:rPr lang="en-US" sz="1200">
                <a:solidFill>
                  <a:srgbClr val="000000"/>
                </a:solidFill>
                <a:latin typeface="Arial"/>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79320" y="4716360"/>
            <a:ext cx="5438160" cy="4466520"/>
          </a:xfrm>
          <a:prstGeom prst="rect">
            <a:avLst/>
          </a:prstGeom>
        </p:spPr>
        <p:txBody>
          <a:bodyPr lIns="0" tIns="0" rIns="0" bIns="0"/>
          <a:lstStyle/>
          <a:p>
            <a:endParaRPr/>
          </a:p>
        </p:txBody>
      </p:sp>
      <p:sp>
        <p:nvSpPr>
          <p:cNvPr id="135" name="CustomShape 2"/>
          <p:cNvSpPr/>
          <p:nvPr/>
        </p:nvSpPr>
        <p:spPr>
          <a:xfrm>
            <a:off x="3849840" y="9429840"/>
            <a:ext cx="2945520" cy="496080"/>
          </a:xfrm>
          <a:prstGeom prst="rect">
            <a:avLst/>
          </a:prstGeom>
        </p:spPr>
        <p:txBody>
          <a:bodyPr lIns="90000" tIns="45000" rIns="90000" bIns="45000" anchor="b"/>
          <a:lstStyle/>
          <a:p>
            <a:pPr>
              <a:lnSpc>
                <a:spcPct val="100000"/>
              </a:lnSpc>
            </a:pPr>
            <a:fld id="{E661C5D4-F261-4309-B9B9-82E3160EF2C9}" type="slidenum">
              <a:rPr lang="en-US" sz="1200">
                <a:solidFill>
                  <a:srgbClr val="000000"/>
                </a:solidFill>
                <a:latin typeface="Arial"/>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79320" y="4716360"/>
            <a:ext cx="5438160" cy="4466520"/>
          </a:xfrm>
          <a:prstGeom prst="rect">
            <a:avLst/>
          </a:prstGeom>
        </p:spPr>
        <p:txBody>
          <a:bodyPr lIns="0" tIns="0" rIns="0" bIns="0"/>
          <a:lstStyle/>
          <a:p>
            <a:endParaRPr/>
          </a:p>
        </p:txBody>
      </p:sp>
      <p:sp>
        <p:nvSpPr>
          <p:cNvPr id="137" name="CustomShape 2"/>
          <p:cNvSpPr/>
          <p:nvPr/>
        </p:nvSpPr>
        <p:spPr>
          <a:xfrm>
            <a:off x="3849840" y="9429840"/>
            <a:ext cx="2945520" cy="496080"/>
          </a:xfrm>
          <a:prstGeom prst="rect">
            <a:avLst/>
          </a:prstGeom>
        </p:spPr>
        <p:txBody>
          <a:bodyPr lIns="90000" tIns="45000" rIns="90000" bIns="45000" anchor="b"/>
          <a:lstStyle/>
          <a:p>
            <a:pPr>
              <a:lnSpc>
                <a:spcPct val="100000"/>
              </a:lnSpc>
            </a:pPr>
            <a:fld id="{F16C4D2A-45E3-49ED-94A5-D5DF73CA3117}" type="slidenum">
              <a:rPr lang="en-US" sz="1200">
                <a:solidFill>
                  <a:srgbClr val="000000"/>
                </a:solidFill>
                <a:latin typeface="Arial"/>
              </a:rPr>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9"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30"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34"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35"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7"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8"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4"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8"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49"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3"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54"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55"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7"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8"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59"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2"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3"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5"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66"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8"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70"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71"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3"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4"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3"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7"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8"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9"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1"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22"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3"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5"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6"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7"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22"/>
          <p:cNvPicPr/>
          <p:nvPr/>
        </p:nvPicPr>
        <p:blipFill>
          <a:blip r:embed="rId14"/>
          <a:stretch>
            <a:fillRect/>
          </a:stretch>
        </p:blipFill>
        <p:spPr>
          <a:xfrm>
            <a:off x="0" y="0"/>
            <a:ext cx="1042200" cy="6884280"/>
          </a:xfrm>
          <a:prstGeom prst="rect">
            <a:avLst/>
          </a:prstGeom>
        </p:spPr>
      </p:pic>
      <p:pic>
        <p:nvPicPr>
          <p:cNvPr id="8" name="Picture 21"/>
          <p:cNvPicPr/>
          <p:nvPr/>
        </p:nvPicPr>
        <p:blipFill>
          <a:blip r:embed="rId15"/>
          <a:stretch>
            <a:fillRect/>
          </a:stretch>
        </p:blipFill>
        <p:spPr>
          <a:xfrm>
            <a:off x="108000" y="5945040"/>
            <a:ext cx="791280" cy="783360"/>
          </a:xfrm>
          <a:prstGeom prst="rect">
            <a:avLst/>
          </a:prstGeom>
        </p:spPr>
      </p:pic>
      <p:pic>
        <p:nvPicPr>
          <p:cNvPr id="2" name="Picture 19"/>
          <p:cNvPicPr/>
          <p:nvPr/>
        </p:nvPicPr>
        <p:blipFill>
          <a:blip r:embed="rId14"/>
          <a:stretch>
            <a:fillRect/>
          </a:stretch>
        </p:blipFill>
        <p:spPr>
          <a:xfrm>
            <a:off x="-36360" y="-27000"/>
            <a:ext cx="1512000" cy="6884280"/>
          </a:xfrm>
          <a:prstGeom prst="rect">
            <a:avLst/>
          </a:prstGeom>
        </p:spPr>
      </p:pic>
      <p:pic>
        <p:nvPicPr>
          <p:cNvPr id="3" name="Picture 16"/>
          <p:cNvPicPr/>
          <p:nvPr/>
        </p:nvPicPr>
        <p:blipFill>
          <a:blip r:embed="rId16"/>
          <a:stretch>
            <a:fillRect/>
          </a:stretch>
        </p:blipFill>
        <p:spPr>
          <a:xfrm>
            <a:off x="8035920" y="5572080"/>
            <a:ext cx="999360" cy="1169280"/>
          </a:xfrm>
          <a:prstGeom prst="rect">
            <a:avLst/>
          </a:prstGeom>
        </p:spPr>
      </p:pic>
      <p:pic>
        <p:nvPicPr>
          <p:cNvPr id="4" name="Picture 18"/>
          <p:cNvPicPr/>
          <p:nvPr/>
        </p:nvPicPr>
        <p:blipFill>
          <a:blip r:embed="rId17"/>
          <a:stretch>
            <a:fillRect/>
          </a:stretch>
        </p:blipFill>
        <p:spPr>
          <a:xfrm>
            <a:off x="130320" y="271440"/>
            <a:ext cx="1151640" cy="1139040"/>
          </a:xfrm>
          <a:prstGeom prst="rect">
            <a:avLst/>
          </a:prstGeom>
        </p:spPr>
      </p:pic>
      <p:sp>
        <p:nvSpPr>
          <p:cNvPr id="5" name="PlaceHolder 1"/>
          <p:cNvSpPr>
            <a:spLocks noGrp="1"/>
          </p:cNvSpPr>
          <p:nvPr>
            <p:ph type="title"/>
          </p:nvPr>
        </p:nvSpPr>
        <p:spPr>
          <a:xfrm>
            <a:off x="1692360" y="488880"/>
            <a:ext cx="6993720" cy="1139400"/>
          </a:xfrm>
          <a:prstGeom prst="rect">
            <a:avLst/>
          </a:prstGeom>
        </p:spPr>
        <p:txBody>
          <a:bodyPr wrap="none" lIns="0" tIns="0" rIns="0" bIns="0" anchor="ctr"/>
          <a:lstStyle/>
          <a:p>
            <a:r>
              <a:rPr lang="en-US"/>
              <a:t>Click to edit the title text format</a:t>
            </a:r>
            <a:endParaRPr/>
          </a:p>
        </p:txBody>
      </p:sp>
      <p:sp>
        <p:nvSpPr>
          <p:cNvPr id="6"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22"/>
          <p:cNvPicPr/>
          <p:nvPr/>
        </p:nvPicPr>
        <p:blipFill>
          <a:blip r:embed="rId14"/>
          <a:stretch>
            <a:fillRect/>
          </a:stretch>
        </p:blipFill>
        <p:spPr>
          <a:xfrm>
            <a:off x="0" y="0"/>
            <a:ext cx="1042200" cy="6884280"/>
          </a:xfrm>
          <a:prstGeom prst="rect">
            <a:avLst/>
          </a:prstGeom>
        </p:spPr>
      </p:pic>
      <p:pic>
        <p:nvPicPr>
          <p:cNvPr id="40" name="Picture 21"/>
          <p:cNvPicPr/>
          <p:nvPr/>
        </p:nvPicPr>
        <p:blipFill>
          <a:blip r:embed="rId15"/>
          <a:stretch>
            <a:fillRect/>
          </a:stretch>
        </p:blipFill>
        <p:spPr>
          <a:xfrm>
            <a:off x="108000" y="5945040"/>
            <a:ext cx="791280" cy="783360"/>
          </a:xfrm>
          <a:prstGeom prst="rect">
            <a:avLst/>
          </a:prstGeom>
        </p:spPr>
      </p:pic>
      <p:sp>
        <p:nvSpPr>
          <p:cNvPr id="41"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42"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1676520" y="6243480"/>
            <a:ext cx="1447200" cy="456480"/>
          </a:xfrm>
          <a:prstGeom prst="rect">
            <a:avLst/>
          </a:prstGeom>
        </p:spPr>
        <p:txBody>
          <a:bodyPr lIns="90000" tIns="45000" rIns="90000" bIns="45000" anchor="b"/>
          <a:lstStyle/>
          <a:p>
            <a:pPr>
              <a:lnSpc>
                <a:spcPct val="100000"/>
              </a:lnSpc>
            </a:pPr>
            <a:r>
              <a:rPr lang="en-US" sz="1200" dirty="0">
                <a:solidFill>
                  <a:srgbClr val="000000"/>
                </a:solidFill>
                <a:latin typeface="Arial"/>
              </a:rPr>
              <a:t>10</a:t>
            </a:r>
            <a:r>
              <a:rPr lang="en-US" sz="1200" dirty="0" smtClean="0">
                <a:solidFill>
                  <a:srgbClr val="000000"/>
                </a:solidFill>
                <a:latin typeface="Arial"/>
              </a:rPr>
              <a:t>/24</a:t>
            </a:r>
            <a:r>
              <a:rPr lang="en-US" sz="1200" dirty="0">
                <a:solidFill>
                  <a:srgbClr val="000000"/>
                </a:solidFill>
                <a:latin typeface="Arial"/>
              </a:rPr>
              <a:t>/13</a:t>
            </a:r>
            <a:endParaRPr dirty="0"/>
          </a:p>
        </p:txBody>
      </p:sp>
      <p:sp>
        <p:nvSpPr>
          <p:cNvPr id="81" name="CustomShape 2"/>
          <p:cNvSpPr/>
          <p:nvPr/>
        </p:nvSpPr>
        <p:spPr>
          <a:xfrm>
            <a:off x="4422600" y="6243480"/>
            <a:ext cx="1521720" cy="456480"/>
          </a:xfrm>
          <a:prstGeom prst="rect">
            <a:avLst/>
          </a:prstGeom>
        </p:spPr>
        <p:txBody>
          <a:bodyPr lIns="90000" tIns="45000" rIns="90000" bIns="45000" anchor="b"/>
          <a:lstStyle/>
          <a:p>
            <a:pPr>
              <a:lnSpc>
                <a:spcPct val="100000"/>
              </a:lnSpc>
            </a:pPr>
            <a:fld id="{FBE0BAD1-F8A2-44B5-936D-7BE608BE302A}" type="slidenum">
              <a:rPr lang="en-US" sz="1200">
                <a:solidFill>
                  <a:srgbClr val="000000"/>
                </a:solidFill>
                <a:latin typeface="Arial"/>
              </a:rPr>
              <a:t>1</a:t>
            </a:fld>
            <a:endParaRPr/>
          </a:p>
        </p:txBody>
      </p:sp>
      <p:sp>
        <p:nvSpPr>
          <p:cNvPr id="82" name="CustomShape 3"/>
          <p:cNvSpPr/>
          <p:nvPr/>
        </p:nvSpPr>
        <p:spPr>
          <a:xfrm>
            <a:off x="2352600" y="1484280"/>
            <a:ext cx="5831640" cy="2160000"/>
          </a:xfrm>
          <a:prstGeom prst="rect">
            <a:avLst/>
          </a:prstGeom>
        </p:spPr>
        <p:txBody>
          <a:bodyPr lIns="90000" tIns="45000" rIns="90000" bIns="45000"/>
          <a:lstStyle/>
          <a:p>
            <a:r>
              <a:rPr lang="en-US" sz="6000" b="1">
                <a:solidFill>
                  <a:srgbClr val="457CAE"/>
                </a:solidFill>
                <a:latin typeface="Arial"/>
              </a:rPr>
              <a:t>732A30 Master’s thesis</a:t>
            </a:r>
            <a:endParaRPr/>
          </a:p>
          <a:p>
            <a:pPr algn="ctr">
              <a:lnSpc>
                <a:spcPct val="115000"/>
              </a:lnSpc>
            </a:pPr>
            <a:endParaRPr/>
          </a:p>
        </p:txBody>
      </p:sp>
      <p:sp>
        <p:nvSpPr>
          <p:cNvPr id="83" name="CustomShape 4"/>
          <p:cNvSpPr/>
          <p:nvPr/>
        </p:nvSpPr>
        <p:spPr>
          <a:xfrm>
            <a:off x="2133720" y="3962520"/>
            <a:ext cx="6269760" cy="1751760"/>
          </a:xfrm>
          <a:prstGeom prst="rect">
            <a:avLst/>
          </a:prstGeom>
        </p:spPr>
        <p:txBody>
          <a:bodyPr lIns="90000" tIns="45000" rIns="90000" bIns="45000"/>
          <a:lstStyle/>
          <a:p>
            <a:pPr algn="ctr">
              <a:lnSpc>
                <a:spcPct val="100000"/>
              </a:lnSpc>
            </a:pPr>
            <a:r>
              <a:rPr lang="en-US" sz="1900" dirty="0" smtClean="0">
                <a:solidFill>
                  <a:srgbClr val="000000"/>
                </a:solidFill>
                <a:latin typeface="Arial"/>
              </a:rPr>
              <a:t>Division of Statistics and </a:t>
            </a:r>
            <a:r>
              <a:rPr lang="sv-SE" sz="1900" dirty="0" err="1" smtClean="0">
                <a:solidFill>
                  <a:srgbClr val="000000"/>
                </a:solidFill>
                <a:latin typeface="Arial"/>
              </a:rPr>
              <a:t>Machine</a:t>
            </a:r>
            <a:r>
              <a:rPr lang="sv-SE" sz="1900" dirty="0" smtClean="0">
                <a:solidFill>
                  <a:srgbClr val="000000"/>
                </a:solidFill>
                <a:latin typeface="Arial"/>
              </a:rPr>
              <a:t> Learning</a:t>
            </a:r>
            <a:endParaRPr dirty="0"/>
          </a:p>
          <a:p>
            <a:pPr algn="ctr">
              <a:lnSpc>
                <a:spcPct val="100000"/>
              </a:lnSpc>
            </a:pPr>
            <a:r>
              <a:rPr lang="en-US" sz="1900" dirty="0">
                <a:solidFill>
                  <a:srgbClr val="000000"/>
                </a:solidFill>
                <a:latin typeface="Arial"/>
              </a:rPr>
              <a:t>Department of Computer and Information Science (IDA)</a:t>
            </a:r>
            <a:endParaRPr dirty="0"/>
          </a:p>
          <a:p>
            <a:pPr algn="ctr">
              <a:lnSpc>
                <a:spcPct val="100000"/>
              </a:lnSpc>
            </a:pPr>
            <a:r>
              <a:rPr lang="en-US" sz="1900" dirty="0" smtClean="0">
                <a:solidFill>
                  <a:srgbClr val="000000"/>
                </a:solidFill>
                <a:latin typeface="Arial"/>
              </a:rPr>
              <a:t>Linköping </a:t>
            </a:r>
            <a:r>
              <a:rPr lang="en-US" sz="1900" dirty="0" smtClean="0">
                <a:solidFill>
                  <a:srgbClr val="000000"/>
                </a:solidFill>
                <a:latin typeface="Arial"/>
              </a:rPr>
              <a:t>U</a:t>
            </a:r>
            <a:r>
              <a:rPr lang="en-US" sz="1900" dirty="0" smtClean="0">
                <a:solidFill>
                  <a:srgbClr val="000000"/>
                </a:solidFill>
                <a:latin typeface="Arial"/>
              </a:rPr>
              <a:t>niversity</a:t>
            </a:r>
            <a:endParaRPr dirty="0"/>
          </a:p>
          <a:p>
            <a:pPr algn="ctr">
              <a:lnSpc>
                <a:spcPct val="100000"/>
              </a:lnSpc>
            </a:pPr>
            <a:r>
              <a:rPr lang="en-US" sz="1900" dirty="0">
                <a:solidFill>
                  <a:srgbClr val="000000"/>
                </a:solidFill>
                <a:latin typeface="Arial"/>
              </a:rPr>
              <a:t>Sweden</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1219320" y="6308640"/>
            <a:ext cx="1599480" cy="456480"/>
          </a:xfrm>
          <a:prstGeom prst="rect">
            <a:avLst/>
          </a:prstGeom>
        </p:spPr>
        <p:txBody>
          <a:bodyPr lIns="90000" tIns="45000" rIns="90000" bIns="45000" anchor="b"/>
          <a:lstStyle/>
          <a:p>
            <a:pPr>
              <a:lnSpc>
                <a:spcPct val="100000"/>
              </a:lnSpc>
            </a:pPr>
            <a:r>
              <a:rPr lang="en-US" sz="1200">
                <a:solidFill>
                  <a:srgbClr val="000000"/>
                </a:solidFill>
                <a:latin typeface="Arial"/>
              </a:rPr>
              <a:t>10/24/13</a:t>
            </a:r>
            <a:endParaRPr/>
          </a:p>
        </p:txBody>
      </p:sp>
      <p:sp>
        <p:nvSpPr>
          <p:cNvPr id="85" name="CustomShape 2"/>
          <p:cNvSpPr/>
          <p:nvPr/>
        </p:nvSpPr>
        <p:spPr>
          <a:xfrm>
            <a:off x="4572000" y="6315120"/>
            <a:ext cx="1234440" cy="456480"/>
          </a:xfrm>
          <a:prstGeom prst="rect">
            <a:avLst/>
          </a:prstGeom>
        </p:spPr>
        <p:txBody>
          <a:bodyPr lIns="90000" tIns="45000" rIns="90000" bIns="45000" anchor="b"/>
          <a:lstStyle/>
          <a:p>
            <a:pPr>
              <a:lnSpc>
                <a:spcPct val="100000"/>
              </a:lnSpc>
            </a:pPr>
            <a:fld id="{02B57D4F-0CF0-406E-B2CD-C3E70DE85FFB}" type="slidenum">
              <a:rPr lang="en-US" sz="1200">
                <a:solidFill>
                  <a:srgbClr val="000000"/>
                </a:solidFill>
                <a:latin typeface="Arial"/>
              </a:rPr>
              <a:t>2</a:t>
            </a:fld>
            <a:endParaRPr/>
          </a:p>
        </p:txBody>
      </p:sp>
      <p:sp>
        <p:nvSpPr>
          <p:cNvPr id="86" name="CustomShape 3"/>
          <p:cNvSpPr/>
          <p:nvPr/>
        </p:nvSpPr>
        <p:spPr>
          <a:xfrm>
            <a:off x="1219320" y="6039000"/>
            <a:ext cx="3580560" cy="456480"/>
          </a:xfrm>
          <a:prstGeom prst="rect">
            <a:avLst/>
          </a:prstGeom>
        </p:spPr>
        <p:txBody>
          <a:bodyPr lIns="90000" tIns="45000" rIns="90000" bIns="45000" anchor="b"/>
          <a:lstStyle/>
          <a:p>
            <a:pPr>
              <a:lnSpc>
                <a:spcPct val="100000"/>
              </a:lnSpc>
            </a:pPr>
            <a:r>
              <a:rPr lang="en-US" sz="1000">
                <a:solidFill>
                  <a:srgbClr val="000000"/>
                </a:solidFill>
                <a:latin typeface="Arial"/>
              </a:rPr>
              <a:t>Department of Computer and Information Science (IDA) Linköpings universitet, Sweden</a:t>
            </a:r>
            <a:endParaRPr/>
          </a:p>
        </p:txBody>
      </p:sp>
      <p:sp>
        <p:nvSpPr>
          <p:cNvPr id="87" name="CustomShape 4"/>
          <p:cNvSpPr/>
          <p:nvPr/>
        </p:nvSpPr>
        <p:spPr>
          <a:xfrm>
            <a:off x="1692360" y="488880"/>
            <a:ext cx="6993720" cy="1139040"/>
          </a:xfrm>
          <a:prstGeom prst="rect">
            <a:avLst/>
          </a:prstGeom>
        </p:spPr>
        <p:txBody>
          <a:bodyPr lIns="90000" tIns="45000" rIns="90000" bIns="45000"/>
          <a:lstStyle/>
          <a:p>
            <a:pPr>
              <a:lnSpc>
                <a:spcPct val="100000"/>
              </a:lnSpc>
            </a:pPr>
            <a:r>
              <a:rPr lang="en-US" sz="2800">
                <a:solidFill>
                  <a:srgbClr val="457CAE"/>
                </a:solidFill>
                <a:latin typeface="Arial"/>
              </a:rPr>
              <a:t>Some important general issues</a:t>
            </a:r>
            <a:endParaRPr/>
          </a:p>
        </p:txBody>
      </p:sp>
      <p:sp>
        <p:nvSpPr>
          <p:cNvPr id="88" name="CustomShape 5"/>
          <p:cNvSpPr/>
          <p:nvPr/>
        </p:nvSpPr>
        <p:spPr>
          <a:xfrm>
            <a:off x="1692360" y="1268280"/>
            <a:ext cx="6993720" cy="4536360"/>
          </a:xfrm>
          <a:prstGeom prst="rect">
            <a:avLst/>
          </a:prstGeom>
        </p:spPr>
        <p:txBody>
          <a:bodyPr lIns="90000" tIns="45000" rIns="90000" bIns="45000"/>
          <a:lstStyle/>
          <a:p>
            <a:pPr>
              <a:lnSpc>
                <a:spcPct val="100000"/>
              </a:lnSpc>
              <a:buSzPct val="25000"/>
              <a:buFont typeface="Wingdings" charset="2"/>
              <a:buChar char=""/>
            </a:pPr>
            <a:r>
              <a:rPr lang="en-US" sz="2000">
                <a:solidFill>
                  <a:srgbClr val="000000"/>
                </a:solidFill>
                <a:latin typeface="Arial"/>
              </a:rPr>
              <a:t> </a:t>
            </a:r>
            <a:r>
              <a:rPr lang="en-US" sz="2000">
                <a:solidFill>
                  <a:srgbClr val="000000"/>
                </a:solidFill>
                <a:latin typeface="Times New Roman"/>
              </a:rPr>
              <a:t>The most important (and most interesting) course of the entire program</a:t>
            </a:r>
            <a:endParaRPr/>
          </a:p>
          <a:p>
            <a:pPr lvl="1">
              <a:lnSpc>
                <a:spcPct val="100000"/>
              </a:lnSpc>
              <a:buSzPct val="25000"/>
              <a:buFont typeface="StarSymbol"/>
              <a:buChar char=""/>
            </a:pPr>
            <a:r>
              <a:rPr lang="en-US" sz="2000">
                <a:solidFill>
                  <a:srgbClr val="0070C0"/>
                </a:solidFill>
                <a:latin typeface="Times New Roman"/>
              </a:rPr>
              <a:t>Application of  course-related attained knowledge and development of scientific reasoning on a problem that has not yet been solved.</a:t>
            </a:r>
            <a:endParaRPr/>
          </a:p>
          <a:p>
            <a:pPr lvl="1">
              <a:lnSpc>
                <a:spcPct val="100000"/>
              </a:lnSpc>
              <a:buSzPct val="25000"/>
              <a:buFont typeface="StarSymbol"/>
              <a:buChar char=""/>
            </a:pPr>
            <a:r>
              <a:rPr lang="en-US" sz="2000">
                <a:solidFill>
                  <a:srgbClr val="C00000"/>
                </a:solidFill>
                <a:latin typeface="Times New Roman"/>
              </a:rPr>
              <a:t>Training of communication with commissioners that either lack or are not well-updated on knowledge within the statistical discipline.</a:t>
            </a:r>
            <a:endParaRPr/>
          </a:p>
          <a:p>
            <a:pPr lvl="1">
              <a:lnSpc>
                <a:spcPct val="100000"/>
              </a:lnSpc>
              <a:buSzPct val="25000"/>
              <a:buFont typeface="StarSymbol"/>
              <a:buChar char=""/>
            </a:pPr>
            <a:r>
              <a:rPr lang="en-US" sz="2000">
                <a:solidFill>
                  <a:srgbClr val="0070C0"/>
                </a:solidFill>
                <a:latin typeface="Times New Roman"/>
              </a:rPr>
              <a:t>Training in short-time comprehension of a problem area, including what has previously been done within this area.</a:t>
            </a:r>
            <a:endParaRPr/>
          </a:p>
          <a:p>
            <a:pPr lvl="1">
              <a:lnSpc>
                <a:spcPct val="100000"/>
              </a:lnSpc>
              <a:buSzPct val="25000"/>
              <a:buFont typeface="StarSymbol"/>
              <a:buChar char=""/>
            </a:pPr>
            <a:r>
              <a:rPr lang="en-US" sz="2000">
                <a:solidFill>
                  <a:srgbClr val="C00000"/>
                </a:solidFill>
                <a:latin typeface="Times New Roman"/>
              </a:rPr>
              <a:t>Training in project planning in order to keep with the schedule.</a:t>
            </a:r>
            <a:endParaRPr/>
          </a:p>
          <a:p>
            <a:pPr lvl="1">
              <a:lnSpc>
                <a:spcPct val="100000"/>
              </a:lnSpc>
              <a:buSzPct val="25000"/>
              <a:buFont typeface="StarSymbol"/>
              <a:buChar char=""/>
            </a:pPr>
            <a:r>
              <a:rPr lang="en-US" sz="2000">
                <a:solidFill>
                  <a:srgbClr val="0070C0"/>
                </a:solidFill>
                <a:latin typeface="Times New Roman"/>
              </a:rPr>
              <a:t>Training in compiling several months of intensive work comprising literature studies and computer programming into a comprehensive scientific report.</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1219320" y="6308640"/>
            <a:ext cx="1599480" cy="456480"/>
          </a:xfrm>
          <a:prstGeom prst="rect">
            <a:avLst/>
          </a:prstGeom>
        </p:spPr>
        <p:txBody>
          <a:bodyPr lIns="90000" tIns="45000" rIns="90000" bIns="45000" anchor="b"/>
          <a:lstStyle/>
          <a:p>
            <a:pPr>
              <a:lnSpc>
                <a:spcPct val="100000"/>
              </a:lnSpc>
            </a:pPr>
            <a:r>
              <a:rPr lang="en-US" sz="1200">
                <a:solidFill>
                  <a:srgbClr val="000000"/>
                </a:solidFill>
                <a:latin typeface="Arial"/>
              </a:rPr>
              <a:t>10/24/13</a:t>
            </a:r>
            <a:endParaRPr/>
          </a:p>
        </p:txBody>
      </p:sp>
      <p:sp>
        <p:nvSpPr>
          <p:cNvPr id="90" name="CustomShape 2"/>
          <p:cNvSpPr/>
          <p:nvPr/>
        </p:nvSpPr>
        <p:spPr>
          <a:xfrm>
            <a:off x="4572000" y="6315120"/>
            <a:ext cx="1234440" cy="456480"/>
          </a:xfrm>
          <a:prstGeom prst="rect">
            <a:avLst/>
          </a:prstGeom>
        </p:spPr>
        <p:txBody>
          <a:bodyPr lIns="90000" tIns="45000" rIns="90000" bIns="45000" anchor="b"/>
          <a:lstStyle/>
          <a:p>
            <a:pPr>
              <a:lnSpc>
                <a:spcPct val="100000"/>
              </a:lnSpc>
            </a:pPr>
            <a:fld id="{1458709D-103F-43DF-8099-34F168A3BE5C}" type="slidenum">
              <a:rPr lang="en-US" sz="1200">
                <a:solidFill>
                  <a:srgbClr val="000000"/>
                </a:solidFill>
                <a:latin typeface="Arial"/>
              </a:rPr>
              <a:t>3</a:t>
            </a:fld>
            <a:endParaRPr/>
          </a:p>
        </p:txBody>
      </p:sp>
      <p:sp>
        <p:nvSpPr>
          <p:cNvPr id="91" name="CustomShape 3"/>
          <p:cNvSpPr/>
          <p:nvPr/>
        </p:nvSpPr>
        <p:spPr>
          <a:xfrm>
            <a:off x="1219320" y="6039000"/>
            <a:ext cx="3580560" cy="456480"/>
          </a:xfrm>
          <a:prstGeom prst="rect">
            <a:avLst/>
          </a:prstGeom>
        </p:spPr>
        <p:txBody>
          <a:bodyPr lIns="90000" tIns="45000" rIns="90000" bIns="45000" anchor="b"/>
          <a:lstStyle/>
          <a:p>
            <a:pPr>
              <a:lnSpc>
                <a:spcPct val="100000"/>
              </a:lnSpc>
            </a:pPr>
            <a:r>
              <a:rPr lang="en-US" sz="1000">
                <a:solidFill>
                  <a:srgbClr val="000000"/>
                </a:solidFill>
                <a:latin typeface="Arial"/>
              </a:rPr>
              <a:t>Department of Computer and Information Science (IDA) Linköpings universitet, Sweden</a:t>
            </a:r>
            <a:endParaRPr/>
          </a:p>
        </p:txBody>
      </p:sp>
      <p:sp>
        <p:nvSpPr>
          <p:cNvPr id="92" name="CustomShape 4"/>
          <p:cNvSpPr/>
          <p:nvPr/>
        </p:nvSpPr>
        <p:spPr>
          <a:xfrm>
            <a:off x="1692360" y="620640"/>
            <a:ext cx="6993720" cy="4318920"/>
          </a:xfrm>
          <a:prstGeom prst="rect">
            <a:avLst/>
          </a:prstGeom>
        </p:spPr>
        <p:txBody>
          <a:bodyPr lIns="90000" tIns="45000" rIns="90000" bIns="45000"/>
          <a:lstStyle/>
          <a:p>
            <a:pPr>
              <a:lnSpc>
                <a:spcPct val="100000"/>
              </a:lnSpc>
              <a:buSzPct val="25000"/>
              <a:buFont typeface="Wingdings" charset="2"/>
              <a:buChar char=""/>
            </a:pPr>
            <a:r>
              <a:rPr lang="en-US" sz="2000" dirty="0">
                <a:solidFill>
                  <a:srgbClr val="000000"/>
                </a:solidFill>
                <a:latin typeface="Times New Roman"/>
              </a:rPr>
              <a:t>A course that </a:t>
            </a:r>
            <a:r>
              <a:rPr lang="en-US" sz="2000" u="sng" dirty="0">
                <a:solidFill>
                  <a:srgbClr val="000000"/>
                </a:solidFill>
                <a:latin typeface="Times New Roman"/>
              </a:rPr>
              <a:t>starts </a:t>
            </a:r>
            <a:r>
              <a:rPr lang="en-US" sz="2000" u="sng" dirty="0" smtClean="0">
                <a:solidFill>
                  <a:srgbClr val="000000"/>
                </a:solidFill>
                <a:latin typeface="Times New Roman"/>
              </a:rPr>
              <a:t>in </a:t>
            </a:r>
            <a:r>
              <a:rPr lang="en-US" sz="2000" u="sng" dirty="0">
                <a:solidFill>
                  <a:srgbClr val="000000"/>
                </a:solidFill>
                <a:latin typeface="Times New Roman"/>
              </a:rPr>
              <a:t>January </a:t>
            </a:r>
            <a:r>
              <a:rPr lang="en-US" sz="2000" u="sng" dirty="0" smtClean="0">
                <a:solidFill>
                  <a:srgbClr val="000000"/>
                </a:solidFill>
                <a:latin typeface="Times New Roman"/>
              </a:rPr>
              <a:t>2015 </a:t>
            </a:r>
            <a:r>
              <a:rPr lang="en-US" sz="2000" dirty="0">
                <a:solidFill>
                  <a:srgbClr val="000000"/>
                </a:solidFill>
                <a:latin typeface="Times New Roman"/>
              </a:rPr>
              <a:t>and </a:t>
            </a:r>
            <a:r>
              <a:rPr lang="en-US" sz="2000" u="sng" dirty="0">
                <a:solidFill>
                  <a:srgbClr val="000000"/>
                </a:solidFill>
                <a:latin typeface="Times New Roman"/>
              </a:rPr>
              <a:t>ends in June </a:t>
            </a:r>
            <a:r>
              <a:rPr lang="en-US" sz="2000" u="sng" dirty="0" smtClean="0">
                <a:solidFill>
                  <a:srgbClr val="000000"/>
                </a:solidFill>
                <a:latin typeface="Times New Roman"/>
              </a:rPr>
              <a:t>2015</a:t>
            </a:r>
            <a:r>
              <a:rPr lang="en-US" sz="2000" dirty="0" smtClean="0">
                <a:solidFill>
                  <a:srgbClr val="000000"/>
                </a:solidFill>
                <a:latin typeface="Times New Roman"/>
              </a:rPr>
              <a:t>.</a:t>
            </a:r>
            <a:endParaRPr dirty="0"/>
          </a:p>
          <a:p>
            <a:pPr>
              <a:lnSpc>
                <a:spcPct val="100000"/>
              </a:lnSpc>
            </a:pPr>
            <a:r>
              <a:rPr lang="en-US" sz="2000" dirty="0">
                <a:solidFill>
                  <a:srgbClr val="000000"/>
                </a:solidFill>
                <a:latin typeface="Times New Roman"/>
              </a:rPr>
              <a:t> </a:t>
            </a:r>
            <a:endParaRPr dirty="0"/>
          </a:p>
          <a:p>
            <a:pPr>
              <a:lnSpc>
                <a:spcPct val="100000"/>
              </a:lnSpc>
              <a:buSzPct val="25000"/>
              <a:buFont typeface="Wingdings" charset="2"/>
              <a:buChar char=""/>
            </a:pPr>
            <a:r>
              <a:rPr lang="en-US" sz="2000" dirty="0">
                <a:solidFill>
                  <a:srgbClr val="000000"/>
                </a:solidFill>
                <a:latin typeface="Times New Roman"/>
              </a:rPr>
              <a:t>Your most important record and image towards future employers, schools and cooperation partners.</a:t>
            </a:r>
            <a:endParaRPr dirty="0"/>
          </a:p>
          <a:p>
            <a:pPr>
              <a:lnSpc>
                <a:spcPct val="100000"/>
              </a:lnSpc>
            </a:pP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219320" y="6308640"/>
            <a:ext cx="1599480" cy="456480"/>
          </a:xfrm>
          <a:prstGeom prst="rect">
            <a:avLst/>
          </a:prstGeom>
        </p:spPr>
        <p:txBody>
          <a:bodyPr lIns="90000" tIns="45000" rIns="90000" bIns="45000" anchor="b"/>
          <a:lstStyle/>
          <a:p>
            <a:pPr>
              <a:lnSpc>
                <a:spcPct val="100000"/>
              </a:lnSpc>
            </a:pPr>
            <a:r>
              <a:rPr lang="en-US" sz="1200">
                <a:solidFill>
                  <a:srgbClr val="000000"/>
                </a:solidFill>
                <a:latin typeface="Arial"/>
              </a:rPr>
              <a:t>10/24/13</a:t>
            </a:r>
            <a:endParaRPr/>
          </a:p>
        </p:txBody>
      </p:sp>
      <p:sp>
        <p:nvSpPr>
          <p:cNvPr id="94" name="CustomShape 2"/>
          <p:cNvSpPr/>
          <p:nvPr/>
        </p:nvSpPr>
        <p:spPr>
          <a:xfrm>
            <a:off x="4572000" y="6315120"/>
            <a:ext cx="1234440" cy="456480"/>
          </a:xfrm>
          <a:prstGeom prst="rect">
            <a:avLst/>
          </a:prstGeom>
        </p:spPr>
        <p:txBody>
          <a:bodyPr lIns="90000" tIns="45000" rIns="90000" bIns="45000" anchor="b"/>
          <a:lstStyle/>
          <a:p>
            <a:pPr>
              <a:lnSpc>
                <a:spcPct val="100000"/>
              </a:lnSpc>
            </a:pPr>
            <a:fld id="{F8AA1076-656F-4F4F-845F-2D70219E8AEB}" type="slidenum">
              <a:rPr lang="en-US" sz="1200">
                <a:solidFill>
                  <a:srgbClr val="000000"/>
                </a:solidFill>
                <a:latin typeface="Arial"/>
              </a:rPr>
              <a:t>4</a:t>
            </a:fld>
            <a:endParaRPr/>
          </a:p>
        </p:txBody>
      </p:sp>
      <p:sp>
        <p:nvSpPr>
          <p:cNvPr id="95" name="CustomShape 3"/>
          <p:cNvSpPr/>
          <p:nvPr/>
        </p:nvSpPr>
        <p:spPr>
          <a:xfrm>
            <a:off x="1219320" y="6039000"/>
            <a:ext cx="3580560" cy="456480"/>
          </a:xfrm>
          <a:prstGeom prst="rect">
            <a:avLst/>
          </a:prstGeom>
        </p:spPr>
        <p:txBody>
          <a:bodyPr lIns="90000" tIns="45000" rIns="90000" bIns="45000" anchor="b"/>
          <a:lstStyle/>
          <a:p>
            <a:pPr>
              <a:lnSpc>
                <a:spcPct val="100000"/>
              </a:lnSpc>
            </a:pPr>
            <a:r>
              <a:rPr lang="en-US" sz="1000">
                <a:solidFill>
                  <a:srgbClr val="000000"/>
                </a:solidFill>
                <a:latin typeface="Arial"/>
              </a:rPr>
              <a:t>Department of Computer and Information Science (IDA) Linköpings universitet, Sweden</a:t>
            </a:r>
            <a:endParaRPr/>
          </a:p>
        </p:txBody>
      </p:sp>
      <p:sp>
        <p:nvSpPr>
          <p:cNvPr id="96" name="CustomShape 4"/>
          <p:cNvSpPr/>
          <p:nvPr/>
        </p:nvSpPr>
        <p:spPr>
          <a:xfrm>
            <a:off x="1692360" y="488880"/>
            <a:ext cx="6993720" cy="1139040"/>
          </a:xfrm>
          <a:prstGeom prst="rect">
            <a:avLst/>
          </a:prstGeom>
        </p:spPr>
        <p:txBody>
          <a:bodyPr lIns="90000" tIns="45000" rIns="90000" bIns="45000"/>
          <a:lstStyle/>
          <a:p>
            <a:pPr>
              <a:lnSpc>
                <a:spcPct val="100000"/>
              </a:lnSpc>
            </a:pPr>
            <a:r>
              <a:rPr lang="en-US" sz="2800">
                <a:solidFill>
                  <a:srgbClr val="457CAE"/>
                </a:solidFill>
                <a:latin typeface="Arial"/>
              </a:rPr>
              <a:t>Some course facts</a:t>
            </a:r>
            <a:endParaRPr/>
          </a:p>
        </p:txBody>
      </p:sp>
      <p:sp>
        <p:nvSpPr>
          <p:cNvPr id="97" name="CustomShape 5"/>
          <p:cNvSpPr/>
          <p:nvPr/>
        </p:nvSpPr>
        <p:spPr>
          <a:xfrm>
            <a:off x="1692360" y="1700280"/>
            <a:ext cx="6993720" cy="4318920"/>
          </a:xfrm>
          <a:prstGeom prst="rect">
            <a:avLst/>
          </a:prstGeom>
        </p:spPr>
        <p:txBody>
          <a:bodyPr lIns="90000" tIns="45000" rIns="90000" bIns="45000"/>
          <a:lstStyle/>
          <a:p>
            <a:pPr>
              <a:lnSpc>
                <a:spcPct val="100000"/>
              </a:lnSpc>
              <a:buSzPct val="25000"/>
              <a:buFont typeface="Wingdings" charset="2"/>
              <a:buChar char=""/>
            </a:pPr>
            <a:r>
              <a:rPr lang="en-US" sz="2000" dirty="0">
                <a:solidFill>
                  <a:srgbClr val="000000"/>
                </a:solidFill>
                <a:latin typeface="Times New Roman"/>
              </a:rPr>
              <a:t>Course responsible: Mattias Villani</a:t>
            </a:r>
            <a:endParaRPr dirty="0"/>
          </a:p>
          <a:p>
            <a:pPr>
              <a:lnSpc>
                <a:spcPct val="100000"/>
              </a:lnSpc>
              <a:buSzPct val="25000"/>
              <a:buFont typeface="Wingdings" charset="2"/>
              <a:buChar char=""/>
            </a:pPr>
            <a:r>
              <a:rPr lang="en-US" sz="2000" dirty="0">
                <a:solidFill>
                  <a:srgbClr val="000000"/>
                </a:solidFill>
                <a:latin typeface="Times New Roman"/>
              </a:rPr>
              <a:t>Course web page: </a:t>
            </a:r>
            <a:r>
              <a:rPr lang="en-US" sz="2000" dirty="0" err="1">
                <a:solidFill>
                  <a:srgbClr val="000000"/>
                </a:solidFill>
                <a:latin typeface="Times New Roman"/>
              </a:rPr>
              <a:t>www.ida.liu.se</a:t>
            </a:r>
            <a:r>
              <a:rPr lang="en-US" sz="2000" dirty="0">
                <a:solidFill>
                  <a:srgbClr val="000000"/>
                </a:solidFill>
                <a:latin typeface="Times New Roman"/>
              </a:rPr>
              <a:t>/~732A30/</a:t>
            </a:r>
            <a:r>
              <a:rPr lang="en-US" sz="2000" dirty="0" err="1">
                <a:solidFill>
                  <a:srgbClr val="000000"/>
                </a:solidFill>
                <a:latin typeface="Times New Roman"/>
              </a:rPr>
              <a:t>index.en.shtml</a:t>
            </a:r>
            <a:endParaRPr dirty="0"/>
          </a:p>
          <a:p>
            <a:pPr>
              <a:lnSpc>
                <a:spcPct val="100000"/>
              </a:lnSpc>
              <a:buSzPct val="25000"/>
              <a:buFont typeface="Wingdings" charset="2"/>
              <a:buChar char=""/>
            </a:pPr>
            <a:r>
              <a:rPr lang="en-US" sz="2000" dirty="0">
                <a:solidFill>
                  <a:srgbClr val="000000"/>
                </a:solidFill>
                <a:latin typeface="Times New Roman"/>
              </a:rPr>
              <a:t>Compulsory within-course </a:t>
            </a:r>
            <a:r>
              <a:rPr lang="en-US" sz="2000" dirty="0" smtClean="0">
                <a:solidFill>
                  <a:srgbClr val="000000"/>
                </a:solidFill>
                <a:latin typeface="Times New Roman"/>
              </a:rPr>
              <a:t>seminars:</a:t>
            </a:r>
          </a:p>
          <a:p>
            <a:pPr marL="800100" lvl="1" indent="-342900">
              <a:buSzPct val="25000"/>
              <a:buFontTx/>
              <a:buChar char="-"/>
            </a:pPr>
            <a:r>
              <a:rPr lang="en-US" sz="2000" i="1" dirty="0" smtClean="0">
                <a:solidFill>
                  <a:srgbClr val="000000"/>
                </a:solidFill>
                <a:latin typeface="Times New Roman"/>
              </a:rPr>
              <a:t>Thesis </a:t>
            </a:r>
            <a:r>
              <a:rPr lang="en-US" sz="2000" i="1" dirty="0">
                <a:solidFill>
                  <a:srgbClr val="000000"/>
                </a:solidFill>
                <a:latin typeface="Times New Roman"/>
              </a:rPr>
              <a:t>proposal </a:t>
            </a:r>
            <a:r>
              <a:rPr lang="en-US" sz="2000" i="1" dirty="0" smtClean="0">
                <a:solidFill>
                  <a:srgbClr val="000000"/>
                </a:solidFill>
                <a:latin typeface="Times New Roman"/>
              </a:rPr>
              <a:t>seminar</a:t>
            </a:r>
            <a:endParaRPr lang="en-US" sz="2000" i="1" dirty="0">
              <a:solidFill>
                <a:srgbClr val="000000"/>
              </a:solidFill>
              <a:latin typeface="Times New Roman"/>
            </a:endParaRPr>
          </a:p>
          <a:p>
            <a:pPr marL="800100" lvl="1" indent="-342900">
              <a:buSzPct val="25000"/>
              <a:buFontTx/>
              <a:buChar char="-"/>
            </a:pPr>
            <a:r>
              <a:rPr lang="en-US" sz="2000" i="1" dirty="0" smtClean="0">
                <a:solidFill>
                  <a:srgbClr val="000000"/>
                </a:solidFill>
                <a:latin typeface="Times New Roman"/>
              </a:rPr>
              <a:t>Mid</a:t>
            </a:r>
            <a:r>
              <a:rPr lang="en-US" sz="2000" i="1" dirty="0">
                <a:solidFill>
                  <a:srgbClr val="000000"/>
                </a:solidFill>
                <a:latin typeface="Times New Roman"/>
              </a:rPr>
              <a:t>-term </a:t>
            </a:r>
            <a:r>
              <a:rPr lang="en-US" sz="2000" i="1" dirty="0" smtClean="0">
                <a:solidFill>
                  <a:srgbClr val="000000"/>
                </a:solidFill>
                <a:latin typeface="Times New Roman"/>
              </a:rPr>
              <a:t>report</a:t>
            </a:r>
          </a:p>
          <a:p>
            <a:pPr marL="800100" lvl="1" indent="-342900">
              <a:buSzPct val="25000"/>
              <a:buFontTx/>
              <a:buChar char="-"/>
            </a:pPr>
            <a:r>
              <a:rPr lang="en-US" sz="2000" i="1" dirty="0" smtClean="0">
                <a:solidFill>
                  <a:srgbClr val="000000"/>
                </a:solidFill>
                <a:latin typeface="Times New Roman"/>
              </a:rPr>
              <a:t>Revision meeting</a:t>
            </a:r>
            <a:endParaRPr lang="en-US" sz="2000" i="1" dirty="0">
              <a:solidFill>
                <a:srgbClr val="000000"/>
              </a:solidFill>
              <a:latin typeface="Times New Roman"/>
            </a:endParaRPr>
          </a:p>
          <a:p>
            <a:pPr marL="800100" lvl="1" indent="-342900">
              <a:buSzPct val="25000"/>
              <a:buFontTx/>
              <a:buChar char="-"/>
            </a:pPr>
            <a:r>
              <a:rPr lang="en-US" sz="2000" i="1" dirty="0" smtClean="0">
                <a:solidFill>
                  <a:srgbClr val="000000"/>
                </a:solidFill>
                <a:latin typeface="Times New Roman"/>
              </a:rPr>
              <a:t>Oral </a:t>
            </a:r>
            <a:r>
              <a:rPr lang="en-US" sz="2000" i="1" dirty="0">
                <a:solidFill>
                  <a:srgbClr val="000000"/>
                </a:solidFill>
                <a:latin typeface="Times New Roman"/>
              </a:rPr>
              <a:t>defense </a:t>
            </a:r>
            <a:r>
              <a:rPr lang="en-US" sz="2000" i="1" dirty="0" smtClean="0">
                <a:solidFill>
                  <a:srgbClr val="000000"/>
                </a:solidFill>
                <a:latin typeface="Times New Roman"/>
              </a:rPr>
              <a:t>seminar</a:t>
            </a:r>
          </a:p>
          <a:p>
            <a:pPr lvl="1">
              <a:buSzPct val="25000"/>
            </a:pPr>
            <a:r>
              <a:rPr lang="en-US" sz="2000" dirty="0" smtClean="0">
                <a:solidFill>
                  <a:srgbClr val="000000"/>
                </a:solidFill>
                <a:latin typeface="Times New Roman"/>
              </a:rPr>
              <a:t>All </a:t>
            </a:r>
            <a:r>
              <a:rPr lang="en-US" sz="2000" dirty="0">
                <a:solidFill>
                  <a:srgbClr val="000000"/>
                </a:solidFill>
                <a:latin typeface="Times New Roman"/>
              </a:rPr>
              <a:t>seminars are plenary activities (compulsory to attend other’s presentations and take part in the discussion</a:t>
            </a:r>
            <a:r>
              <a:rPr lang="en-US" sz="2000" dirty="0" smtClean="0">
                <a:solidFill>
                  <a:srgbClr val="000000"/>
                </a:solidFill>
                <a:latin typeface="Times New Roman"/>
              </a:rPr>
              <a:t>)</a:t>
            </a:r>
          </a:p>
          <a:p>
            <a:pPr lvl="1">
              <a:buSzPct val="25000"/>
            </a:pPr>
            <a:endParaRPr dirty="0"/>
          </a:p>
          <a:p>
            <a:pPr>
              <a:lnSpc>
                <a:spcPct val="100000"/>
              </a:lnSpc>
              <a:buSzPct val="25000"/>
              <a:buFont typeface="Wingdings" charset="2"/>
              <a:buChar char=""/>
            </a:pPr>
            <a:r>
              <a:rPr lang="en-US" sz="2000" dirty="0">
                <a:solidFill>
                  <a:srgbClr val="000000"/>
                </a:solidFill>
                <a:latin typeface="Times New Roman"/>
              </a:rPr>
              <a:t>For each student (thesis work) a supervisor is appointed. Supervisor and examiner is not the same person. </a:t>
            </a:r>
            <a:endParaRPr dirty="0"/>
          </a:p>
          <a:p>
            <a:pPr>
              <a:lnSpc>
                <a:spcPct val="100000"/>
              </a:lnSpc>
            </a:pP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219320" y="6308640"/>
            <a:ext cx="1599480" cy="456480"/>
          </a:xfrm>
          <a:prstGeom prst="rect">
            <a:avLst/>
          </a:prstGeom>
        </p:spPr>
        <p:txBody>
          <a:bodyPr lIns="90000" tIns="45000" rIns="90000" bIns="45000" anchor="b"/>
          <a:lstStyle/>
          <a:p>
            <a:pPr>
              <a:lnSpc>
                <a:spcPct val="100000"/>
              </a:lnSpc>
            </a:pPr>
            <a:r>
              <a:rPr lang="en-US" sz="1200">
                <a:solidFill>
                  <a:srgbClr val="000000"/>
                </a:solidFill>
                <a:latin typeface="Arial"/>
              </a:rPr>
              <a:t>10/24/13</a:t>
            </a:r>
            <a:endParaRPr/>
          </a:p>
        </p:txBody>
      </p:sp>
      <p:sp>
        <p:nvSpPr>
          <p:cNvPr id="99" name="CustomShape 2"/>
          <p:cNvSpPr/>
          <p:nvPr/>
        </p:nvSpPr>
        <p:spPr>
          <a:xfrm>
            <a:off x="4572000" y="6315120"/>
            <a:ext cx="1234440" cy="456480"/>
          </a:xfrm>
          <a:prstGeom prst="rect">
            <a:avLst/>
          </a:prstGeom>
        </p:spPr>
        <p:txBody>
          <a:bodyPr lIns="90000" tIns="45000" rIns="90000" bIns="45000" anchor="b"/>
          <a:lstStyle/>
          <a:p>
            <a:pPr>
              <a:lnSpc>
                <a:spcPct val="100000"/>
              </a:lnSpc>
            </a:pPr>
            <a:fld id="{95E49523-55DF-4C11-A9E0-069B6B378A9B}" type="slidenum">
              <a:rPr lang="en-US" sz="1200">
                <a:solidFill>
                  <a:srgbClr val="000000"/>
                </a:solidFill>
                <a:latin typeface="Arial"/>
              </a:rPr>
              <a:t>5</a:t>
            </a:fld>
            <a:endParaRPr/>
          </a:p>
        </p:txBody>
      </p:sp>
      <p:sp>
        <p:nvSpPr>
          <p:cNvPr id="100" name="CustomShape 3"/>
          <p:cNvSpPr/>
          <p:nvPr/>
        </p:nvSpPr>
        <p:spPr>
          <a:xfrm>
            <a:off x="1219320" y="6039000"/>
            <a:ext cx="3580560" cy="456480"/>
          </a:xfrm>
          <a:prstGeom prst="rect">
            <a:avLst/>
          </a:prstGeom>
        </p:spPr>
        <p:txBody>
          <a:bodyPr lIns="90000" tIns="45000" rIns="90000" bIns="45000" anchor="b"/>
          <a:lstStyle/>
          <a:p>
            <a:pPr>
              <a:lnSpc>
                <a:spcPct val="100000"/>
              </a:lnSpc>
            </a:pPr>
            <a:r>
              <a:rPr lang="en-US" sz="1000">
                <a:solidFill>
                  <a:srgbClr val="000000"/>
                </a:solidFill>
                <a:latin typeface="Arial"/>
              </a:rPr>
              <a:t>Department of Computer and Information Science (IDA) Linköpings universitet, Sweden</a:t>
            </a:r>
            <a:endParaRPr/>
          </a:p>
        </p:txBody>
      </p:sp>
      <p:sp>
        <p:nvSpPr>
          <p:cNvPr id="101" name="CustomShape 4"/>
          <p:cNvSpPr/>
          <p:nvPr/>
        </p:nvSpPr>
        <p:spPr>
          <a:xfrm>
            <a:off x="1692360" y="488880"/>
            <a:ext cx="6993720" cy="779040"/>
          </a:xfrm>
          <a:prstGeom prst="rect">
            <a:avLst/>
          </a:prstGeom>
        </p:spPr>
        <p:txBody>
          <a:bodyPr lIns="90000" tIns="45000" rIns="90000" bIns="45000"/>
          <a:lstStyle/>
          <a:p>
            <a:pPr>
              <a:lnSpc>
                <a:spcPct val="100000"/>
              </a:lnSpc>
            </a:pPr>
            <a:r>
              <a:rPr lang="en-US" sz="2800" dirty="0">
                <a:solidFill>
                  <a:srgbClr val="457CAE"/>
                </a:solidFill>
                <a:latin typeface="Arial"/>
              </a:rPr>
              <a:t>Important </a:t>
            </a:r>
            <a:r>
              <a:rPr lang="en-US" sz="2800" dirty="0" smtClean="0">
                <a:solidFill>
                  <a:srgbClr val="457CAE"/>
                </a:solidFill>
                <a:latin typeface="Arial"/>
              </a:rPr>
              <a:t>dates</a:t>
            </a:r>
            <a:endParaRPr dirty="0"/>
          </a:p>
        </p:txBody>
      </p:sp>
      <p:sp>
        <p:nvSpPr>
          <p:cNvPr id="102" name="CustomShape 5"/>
          <p:cNvSpPr/>
          <p:nvPr/>
        </p:nvSpPr>
        <p:spPr>
          <a:xfrm>
            <a:off x="1554480" y="1350360"/>
            <a:ext cx="6993720" cy="4318920"/>
          </a:xfrm>
          <a:prstGeom prst="rect">
            <a:avLst/>
          </a:prstGeom>
        </p:spPr>
        <p:txBody>
          <a:bodyPr lIns="90000" tIns="45000" rIns="90000" bIns="45000"/>
          <a:lstStyle/>
          <a:p>
            <a:pPr>
              <a:lnSpc>
                <a:spcPct val="100000"/>
              </a:lnSpc>
            </a:pPr>
            <a:endParaRPr dirty="0"/>
          </a:p>
          <a:p>
            <a:pPr>
              <a:lnSpc>
                <a:spcPct val="100000"/>
              </a:lnSpc>
              <a:buSzPct val="25000"/>
            </a:pPr>
            <a:r>
              <a:rPr lang="en-US" sz="2000" dirty="0" smtClean="0">
                <a:solidFill>
                  <a:srgbClr val="000000"/>
                </a:solidFill>
                <a:latin typeface="Times New Roman"/>
              </a:rPr>
              <a:t>22 </a:t>
            </a:r>
            <a:r>
              <a:rPr lang="en-US" sz="2000" dirty="0">
                <a:solidFill>
                  <a:srgbClr val="000000"/>
                </a:solidFill>
                <a:latin typeface="Times New Roman"/>
              </a:rPr>
              <a:t>October, </a:t>
            </a:r>
            <a:r>
              <a:rPr lang="en-US" sz="2000" dirty="0" smtClean="0">
                <a:solidFill>
                  <a:srgbClr val="000000"/>
                </a:solidFill>
                <a:latin typeface="Times New Roman"/>
              </a:rPr>
              <a:t>2014: </a:t>
            </a:r>
            <a:r>
              <a:rPr lang="en-US" sz="2000" dirty="0">
                <a:solidFill>
                  <a:srgbClr val="000000"/>
                </a:solidFill>
                <a:latin typeface="Times New Roman"/>
              </a:rPr>
              <a:t>preparatory meeting (</a:t>
            </a:r>
            <a:r>
              <a:rPr lang="en-US" sz="2000" i="1" dirty="0">
                <a:solidFill>
                  <a:srgbClr val="000000"/>
                </a:solidFill>
                <a:latin typeface="Times New Roman"/>
              </a:rPr>
              <a:t>today</a:t>
            </a:r>
            <a:r>
              <a:rPr lang="en-US" sz="2000" dirty="0">
                <a:solidFill>
                  <a:srgbClr val="000000"/>
                </a:solidFill>
                <a:latin typeface="Times New Roman"/>
              </a:rPr>
              <a:t>)</a:t>
            </a:r>
            <a:endParaRPr dirty="0"/>
          </a:p>
          <a:p>
            <a:pPr>
              <a:lnSpc>
                <a:spcPct val="100000"/>
              </a:lnSpc>
              <a:buSzPct val="25000"/>
            </a:pPr>
            <a:r>
              <a:rPr lang="en-US" sz="2000" dirty="0" smtClean="0">
                <a:solidFill>
                  <a:srgbClr val="000000"/>
                </a:solidFill>
                <a:latin typeface="Times New Roman"/>
              </a:rPr>
              <a:t>12 </a:t>
            </a:r>
            <a:r>
              <a:rPr lang="en-US" sz="2000" dirty="0">
                <a:solidFill>
                  <a:srgbClr val="000000"/>
                </a:solidFill>
                <a:latin typeface="Times New Roman"/>
              </a:rPr>
              <a:t>December, </a:t>
            </a:r>
            <a:r>
              <a:rPr lang="en-US" sz="2000" dirty="0" smtClean="0">
                <a:solidFill>
                  <a:srgbClr val="000000"/>
                </a:solidFill>
                <a:latin typeface="Times New Roman"/>
              </a:rPr>
              <a:t>2014: </a:t>
            </a:r>
            <a:r>
              <a:rPr lang="en-US" sz="2000" dirty="0">
                <a:solidFill>
                  <a:srgbClr val="000000"/>
                </a:solidFill>
                <a:latin typeface="Times New Roman"/>
              </a:rPr>
              <a:t>Deadline for handing in project description to Mattias.</a:t>
            </a:r>
            <a:endParaRPr dirty="0"/>
          </a:p>
          <a:p>
            <a:pPr>
              <a:lnSpc>
                <a:spcPct val="100000"/>
              </a:lnSpc>
              <a:buSzPct val="25000"/>
            </a:pPr>
            <a:r>
              <a:rPr lang="en-US" sz="2000" dirty="0">
                <a:solidFill>
                  <a:srgbClr val="000000"/>
                </a:solidFill>
                <a:latin typeface="Times New Roman"/>
              </a:rPr>
              <a:t>17 December, </a:t>
            </a:r>
            <a:r>
              <a:rPr lang="en-US" sz="2000" dirty="0" smtClean="0">
                <a:solidFill>
                  <a:srgbClr val="000000"/>
                </a:solidFill>
                <a:latin typeface="Times New Roman"/>
              </a:rPr>
              <a:t>2014: </a:t>
            </a:r>
            <a:r>
              <a:rPr lang="en-US" sz="2000" dirty="0">
                <a:solidFill>
                  <a:srgbClr val="000000"/>
                </a:solidFill>
                <a:latin typeface="Times New Roman"/>
              </a:rPr>
              <a:t>Approval of thesis topic and selection of supervisor</a:t>
            </a:r>
            <a:endParaRPr dirty="0"/>
          </a:p>
          <a:p>
            <a:pPr>
              <a:lnSpc>
                <a:spcPct val="100000"/>
              </a:lnSpc>
              <a:buSzPct val="25000"/>
            </a:pPr>
            <a:r>
              <a:rPr lang="en-US" sz="2000" dirty="0" smtClean="0">
                <a:solidFill>
                  <a:srgbClr val="000000"/>
                </a:solidFill>
                <a:latin typeface="Times New Roman"/>
              </a:rPr>
              <a:t>20 </a:t>
            </a:r>
            <a:r>
              <a:rPr lang="en-US" sz="2000" dirty="0">
                <a:solidFill>
                  <a:srgbClr val="000000"/>
                </a:solidFill>
                <a:latin typeface="Times New Roman"/>
              </a:rPr>
              <a:t>January, </a:t>
            </a:r>
            <a:r>
              <a:rPr lang="en-US" sz="2000" dirty="0" smtClean="0">
                <a:solidFill>
                  <a:srgbClr val="000000"/>
                </a:solidFill>
                <a:latin typeface="Times New Roman"/>
              </a:rPr>
              <a:t>2015: </a:t>
            </a:r>
            <a:r>
              <a:rPr lang="en-US" sz="2000" dirty="0">
                <a:solidFill>
                  <a:srgbClr val="000000"/>
                </a:solidFill>
                <a:latin typeface="Times New Roman"/>
              </a:rPr>
              <a:t>Course start with </a:t>
            </a:r>
            <a:r>
              <a:rPr lang="en-US" sz="2000" dirty="0" smtClean="0">
                <a:solidFill>
                  <a:srgbClr val="000000"/>
                </a:solidFill>
                <a:latin typeface="Times New Roman"/>
              </a:rPr>
              <a:t>introduction. </a:t>
            </a:r>
            <a:endParaRPr dirty="0"/>
          </a:p>
          <a:p>
            <a:pPr>
              <a:lnSpc>
                <a:spcPct val="100000"/>
              </a:lnSpc>
              <a:buSzPct val="25000"/>
            </a:pPr>
            <a:r>
              <a:rPr lang="en-US" sz="2000" dirty="0" smtClean="0">
                <a:solidFill>
                  <a:srgbClr val="000000"/>
                </a:solidFill>
                <a:latin typeface="Times New Roman"/>
              </a:rPr>
              <a:t>10 </a:t>
            </a:r>
            <a:r>
              <a:rPr lang="en-US" sz="2000" dirty="0">
                <a:solidFill>
                  <a:srgbClr val="000000"/>
                </a:solidFill>
                <a:latin typeface="Times New Roman"/>
              </a:rPr>
              <a:t>February, </a:t>
            </a:r>
            <a:r>
              <a:rPr lang="en-US" sz="2000" dirty="0" smtClean="0">
                <a:solidFill>
                  <a:srgbClr val="000000"/>
                </a:solidFill>
                <a:latin typeface="Times New Roman"/>
              </a:rPr>
              <a:t>2015: </a:t>
            </a:r>
            <a:r>
              <a:rPr lang="en-US" sz="2000" dirty="0">
                <a:solidFill>
                  <a:srgbClr val="000000"/>
                </a:solidFill>
                <a:latin typeface="Times New Roman"/>
              </a:rPr>
              <a:t>Thesis proposal </a:t>
            </a:r>
            <a:r>
              <a:rPr lang="en-US" sz="2000" dirty="0" smtClean="0">
                <a:solidFill>
                  <a:srgbClr val="000000"/>
                </a:solidFill>
                <a:latin typeface="Times New Roman"/>
              </a:rPr>
              <a:t>seminar </a:t>
            </a:r>
          </a:p>
          <a:p>
            <a:pPr>
              <a:lnSpc>
                <a:spcPct val="100000"/>
              </a:lnSpc>
              <a:buSzPct val="25000"/>
            </a:pPr>
            <a:r>
              <a:rPr lang="en-US" sz="2000" dirty="0" smtClean="0">
                <a:solidFill>
                  <a:srgbClr val="000000"/>
                </a:solidFill>
                <a:latin typeface="Times New Roman"/>
              </a:rPr>
              <a:t>24 </a:t>
            </a:r>
            <a:r>
              <a:rPr lang="en-US" sz="2000" dirty="0">
                <a:solidFill>
                  <a:srgbClr val="000000"/>
                </a:solidFill>
                <a:latin typeface="Times New Roman"/>
              </a:rPr>
              <a:t>March, </a:t>
            </a:r>
            <a:r>
              <a:rPr lang="en-US" sz="2000" dirty="0" smtClean="0">
                <a:solidFill>
                  <a:srgbClr val="000000"/>
                </a:solidFill>
                <a:latin typeface="Times New Roman"/>
              </a:rPr>
              <a:t>2015: </a:t>
            </a:r>
            <a:r>
              <a:rPr lang="en-US" sz="2000" dirty="0">
                <a:solidFill>
                  <a:srgbClr val="000000"/>
                </a:solidFill>
                <a:latin typeface="Times New Roman"/>
              </a:rPr>
              <a:t>Mid-term </a:t>
            </a:r>
            <a:r>
              <a:rPr lang="en-US" sz="2000" dirty="0" smtClean="0">
                <a:solidFill>
                  <a:srgbClr val="000000"/>
                </a:solidFill>
                <a:latin typeface="Times New Roman"/>
              </a:rPr>
              <a:t>report, 8-18 Turing</a:t>
            </a:r>
            <a:endParaRPr dirty="0"/>
          </a:p>
          <a:p>
            <a:pPr>
              <a:lnSpc>
                <a:spcPct val="100000"/>
              </a:lnSpc>
              <a:buSzPct val="25000"/>
            </a:pPr>
            <a:r>
              <a:rPr lang="en-US" sz="2000" dirty="0" smtClean="0">
                <a:solidFill>
                  <a:srgbClr val="000000"/>
                </a:solidFill>
                <a:latin typeface="Times New Roman"/>
              </a:rPr>
              <a:t>18 </a:t>
            </a:r>
            <a:r>
              <a:rPr lang="en-US" sz="2000" dirty="0">
                <a:solidFill>
                  <a:srgbClr val="000000"/>
                </a:solidFill>
                <a:latin typeface="Times New Roman"/>
              </a:rPr>
              <a:t>May, </a:t>
            </a:r>
            <a:r>
              <a:rPr lang="en-US" sz="2000" dirty="0" smtClean="0">
                <a:solidFill>
                  <a:srgbClr val="000000"/>
                </a:solidFill>
                <a:latin typeface="Times New Roman"/>
              </a:rPr>
              <a:t>2015 </a:t>
            </a:r>
            <a:r>
              <a:rPr lang="en-US" sz="2000" dirty="0">
                <a:solidFill>
                  <a:srgbClr val="000000"/>
                </a:solidFill>
                <a:latin typeface="Times New Roman"/>
              </a:rPr>
              <a:t>(approximately): Revision meeting</a:t>
            </a:r>
            <a:endParaRPr dirty="0"/>
          </a:p>
          <a:p>
            <a:pPr>
              <a:lnSpc>
                <a:spcPct val="100000"/>
              </a:lnSpc>
              <a:buSzPct val="25000"/>
            </a:pPr>
            <a:r>
              <a:rPr lang="en-US" sz="2000" dirty="0">
                <a:solidFill>
                  <a:srgbClr val="000000"/>
                </a:solidFill>
                <a:latin typeface="Times New Roman"/>
              </a:rPr>
              <a:t>27 May, </a:t>
            </a:r>
            <a:r>
              <a:rPr lang="en-US" sz="2000" dirty="0" smtClean="0">
                <a:solidFill>
                  <a:srgbClr val="000000"/>
                </a:solidFill>
                <a:latin typeface="Times New Roman"/>
              </a:rPr>
              <a:t>2015: </a:t>
            </a:r>
            <a:r>
              <a:rPr lang="en-US" sz="2000" dirty="0">
                <a:solidFill>
                  <a:srgbClr val="000000"/>
                </a:solidFill>
                <a:latin typeface="Times New Roman"/>
              </a:rPr>
              <a:t>Submission of thesis draft</a:t>
            </a:r>
            <a:endParaRPr dirty="0"/>
          </a:p>
          <a:p>
            <a:pPr>
              <a:lnSpc>
                <a:spcPct val="100000"/>
              </a:lnSpc>
              <a:buSzPct val="25000"/>
            </a:pPr>
            <a:r>
              <a:rPr lang="en-US" sz="2000" dirty="0">
                <a:solidFill>
                  <a:srgbClr val="000000"/>
                </a:solidFill>
                <a:latin typeface="Times New Roman"/>
              </a:rPr>
              <a:t>3 June, </a:t>
            </a:r>
            <a:r>
              <a:rPr lang="en-US" sz="2000" dirty="0" smtClean="0">
                <a:solidFill>
                  <a:srgbClr val="000000"/>
                </a:solidFill>
                <a:latin typeface="Times New Roman"/>
              </a:rPr>
              <a:t>2015: </a:t>
            </a:r>
            <a:r>
              <a:rPr lang="en-US" sz="2000" dirty="0">
                <a:solidFill>
                  <a:srgbClr val="000000"/>
                </a:solidFill>
                <a:latin typeface="Times New Roman"/>
              </a:rPr>
              <a:t>Oral defense </a:t>
            </a:r>
            <a:r>
              <a:rPr lang="en-US" sz="2000" dirty="0" smtClean="0">
                <a:solidFill>
                  <a:srgbClr val="000000"/>
                </a:solidFill>
                <a:latin typeface="Times New Roman"/>
              </a:rPr>
              <a:t>seminar. 8-18 Turing.</a:t>
            </a:r>
            <a:endParaRPr dirty="0"/>
          </a:p>
          <a:p>
            <a:pPr>
              <a:lnSpc>
                <a:spcPct val="100000"/>
              </a:lnSpc>
              <a:buSzPct val="25000"/>
            </a:pPr>
            <a:r>
              <a:rPr lang="en-US" sz="2000" dirty="0" smtClean="0">
                <a:solidFill>
                  <a:srgbClr val="000000"/>
                </a:solidFill>
                <a:latin typeface="Times New Roman"/>
              </a:rPr>
              <a:t>16 </a:t>
            </a:r>
            <a:r>
              <a:rPr lang="en-US" sz="2000" dirty="0">
                <a:solidFill>
                  <a:srgbClr val="000000"/>
                </a:solidFill>
                <a:latin typeface="Times New Roman"/>
              </a:rPr>
              <a:t>June, </a:t>
            </a:r>
            <a:r>
              <a:rPr lang="en-US" sz="2000" dirty="0" smtClean="0">
                <a:solidFill>
                  <a:srgbClr val="000000"/>
                </a:solidFill>
                <a:latin typeface="Times New Roman"/>
              </a:rPr>
              <a:t>2015: </a:t>
            </a:r>
            <a:r>
              <a:rPr lang="en-US" sz="2000" dirty="0">
                <a:solidFill>
                  <a:srgbClr val="000000"/>
                </a:solidFill>
                <a:latin typeface="Times New Roman"/>
              </a:rPr>
              <a:t>Last day to submit final version of the Master’s thesis for it to be reported within the study year</a:t>
            </a:r>
            <a:endParaRPr dirty="0"/>
          </a:p>
          <a:p>
            <a:pPr>
              <a:lnSpc>
                <a:spcPct val="100000"/>
              </a:lnSpc>
              <a:buSzPct val="25000"/>
            </a:pPr>
            <a:r>
              <a:rPr lang="en-US" sz="2000" dirty="0" smtClean="0">
                <a:solidFill>
                  <a:srgbClr val="000000"/>
                </a:solidFill>
                <a:latin typeface="Times New Roman"/>
              </a:rPr>
              <a:t>12 </a:t>
            </a:r>
            <a:r>
              <a:rPr lang="en-US" sz="2000" dirty="0">
                <a:solidFill>
                  <a:srgbClr val="000000"/>
                </a:solidFill>
                <a:latin typeface="Times New Roman"/>
              </a:rPr>
              <a:t>January, </a:t>
            </a:r>
            <a:r>
              <a:rPr lang="en-US" sz="2000" dirty="0" smtClean="0">
                <a:solidFill>
                  <a:srgbClr val="000000"/>
                </a:solidFill>
                <a:latin typeface="Times New Roman"/>
              </a:rPr>
              <a:t>2016. </a:t>
            </a:r>
            <a:r>
              <a:rPr lang="en-US" sz="2000" dirty="0">
                <a:solidFill>
                  <a:srgbClr val="000000"/>
                </a:solidFill>
                <a:latin typeface="Times New Roman"/>
              </a:rPr>
              <a:t>Second opportunity for an oral defense seminar (for students who become delayed)</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219320" y="6308640"/>
            <a:ext cx="1599480" cy="456480"/>
          </a:xfrm>
          <a:prstGeom prst="rect">
            <a:avLst/>
          </a:prstGeom>
        </p:spPr>
        <p:txBody>
          <a:bodyPr lIns="90000" tIns="45000" rIns="90000" bIns="45000" anchor="b"/>
          <a:lstStyle/>
          <a:p>
            <a:pPr>
              <a:lnSpc>
                <a:spcPct val="100000"/>
              </a:lnSpc>
            </a:pPr>
            <a:r>
              <a:rPr lang="en-US" sz="1200">
                <a:solidFill>
                  <a:srgbClr val="000000"/>
                </a:solidFill>
                <a:latin typeface="Arial"/>
              </a:rPr>
              <a:t>10/24/13</a:t>
            </a:r>
            <a:endParaRPr/>
          </a:p>
        </p:txBody>
      </p:sp>
      <p:sp>
        <p:nvSpPr>
          <p:cNvPr id="104" name="CustomShape 2"/>
          <p:cNvSpPr/>
          <p:nvPr/>
        </p:nvSpPr>
        <p:spPr>
          <a:xfrm>
            <a:off x="4572000" y="6315120"/>
            <a:ext cx="1234440" cy="456480"/>
          </a:xfrm>
          <a:prstGeom prst="rect">
            <a:avLst/>
          </a:prstGeom>
        </p:spPr>
        <p:txBody>
          <a:bodyPr lIns="90000" tIns="45000" rIns="90000" bIns="45000" anchor="b"/>
          <a:lstStyle/>
          <a:p>
            <a:pPr>
              <a:lnSpc>
                <a:spcPct val="100000"/>
              </a:lnSpc>
            </a:pPr>
            <a:fld id="{1D990D4A-1860-46F3-A8EC-08A3F9835620}" type="slidenum">
              <a:rPr lang="en-US" sz="1200">
                <a:solidFill>
                  <a:srgbClr val="000000"/>
                </a:solidFill>
                <a:latin typeface="Arial"/>
              </a:rPr>
              <a:t>6</a:t>
            </a:fld>
            <a:endParaRPr/>
          </a:p>
        </p:txBody>
      </p:sp>
      <p:sp>
        <p:nvSpPr>
          <p:cNvPr id="105" name="CustomShape 3"/>
          <p:cNvSpPr/>
          <p:nvPr/>
        </p:nvSpPr>
        <p:spPr>
          <a:xfrm>
            <a:off x="1219320" y="6039000"/>
            <a:ext cx="3580560" cy="456480"/>
          </a:xfrm>
          <a:prstGeom prst="rect">
            <a:avLst/>
          </a:prstGeom>
        </p:spPr>
        <p:txBody>
          <a:bodyPr lIns="90000" tIns="45000" rIns="90000" bIns="45000" anchor="b"/>
          <a:lstStyle/>
          <a:p>
            <a:pPr>
              <a:lnSpc>
                <a:spcPct val="100000"/>
              </a:lnSpc>
            </a:pPr>
            <a:r>
              <a:rPr lang="en-US" sz="1000">
                <a:solidFill>
                  <a:srgbClr val="000000"/>
                </a:solidFill>
                <a:latin typeface="Arial"/>
              </a:rPr>
              <a:t>Department of Computer and Information Science (IDA) Linköpings universitet, Sweden</a:t>
            </a:r>
            <a:endParaRPr/>
          </a:p>
        </p:txBody>
      </p:sp>
      <p:sp>
        <p:nvSpPr>
          <p:cNvPr id="106" name="CustomShape 4"/>
          <p:cNvSpPr/>
          <p:nvPr/>
        </p:nvSpPr>
        <p:spPr>
          <a:xfrm>
            <a:off x="1692360" y="488880"/>
            <a:ext cx="6993720" cy="1139040"/>
          </a:xfrm>
          <a:prstGeom prst="rect">
            <a:avLst/>
          </a:prstGeom>
        </p:spPr>
        <p:txBody>
          <a:bodyPr lIns="90000" tIns="45000" rIns="90000" bIns="45000"/>
          <a:lstStyle/>
          <a:p>
            <a:pPr>
              <a:lnSpc>
                <a:spcPct val="100000"/>
              </a:lnSpc>
            </a:pPr>
            <a:r>
              <a:rPr lang="en-US" sz="2800">
                <a:solidFill>
                  <a:srgbClr val="457CAE"/>
                </a:solidFill>
                <a:latin typeface="Arial"/>
              </a:rPr>
              <a:t>How to find a thesis subject</a:t>
            </a:r>
            <a:endParaRPr/>
          </a:p>
        </p:txBody>
      </p:sp>
      <p:sp>
        <p:nvSpPr>
          <p:cNvPr id="107" name="CustomShape 5"/>
          <p:cNvSpPr/>
          <p:nvPr/>
        </p:nvSpPr>
        <p:spPr>
          <a:xfrm>
            <a:off x="1692360" y="1268640"/>
            <a:ext cx="6993720" cy="4750200"/>
          </a:xfrm>
          <a:prstGeom prst="rect">
            <a:avLst/>
          </a:prstGeom>
        </p:spPr>
        <p:txBody>
          <a:bodyPr lIns="90000" tIns="45000" rIns="90000" bIns="45000"/>
          <a:lstStyle/>
          <a:p>
            <a:pPr>
              <a:lnSpc>
                <a:spcPct val="100000"/>
              </a:lnSpc>
              <a:buSzPct val="25000"/>
              <a:buFont typeface="Wingdings" charset="2"/>
              <a:buChar char=""/>
            </a:pPr>
            <a:r>
              <a:rPr lang="en-US" sz="2000">
                <a:solidFill>
                  <a:srgbClr val="000000"/>
                </a:solidFill>
                <a:latin typeface="Times New Roman"/>
              </a:rPr>
              <a:t>Each student is </a:t>
            </a:r>
            <a:r>
              <a:rPr lang="en-US" sz="2000" u="sng">
                <a:solidFill>
                  <a:srgbClr val="000000"/>
                </a:solidFill>
                <a:latin typeface="Times New Roman"/>
              </a:rPr>
              <a:t>responsible</a:t>
            </a:r>
            <a:r>
              <a:rPr lang="en-US" sz="2000">
                <a:solidFill>
                  <a:srgbClr val="000000"/>
                </a:solidFill>
                <a:latin typeface="Times New Roman"/>
              </a:rPr>
              <a:t> themselves for finding a subject proposal by contacting potential commissioners in Sweden or abroad.</a:t>
            </a:r>
            <a:endParaRPr/>
          </a:p>
          <a:p>
            <a:pPr>
              <a:lnSpc>
                <a:spcPct val="100000"/>
              </a:lnSpc>
            </a:pPr>
            <a:endParaRPr/>
          </a:p>
          <a:p>
            <a:pPr>
              <a:lnSpc>
                <a:spcPct val="100000"/>
              </a:lnSpc>
              <a:buSzPct val="25000"/>
              <a:buFont typeface="Wingdings" charset="2"/>
              <a:buChar char=""/>
            </a:pPr>
            <a:r>
              <a:rPr lang="en-US" sz="2000">
                <a:solidFill>
                  <a:srgbClr val="000000"/>
                </a:solidFill>
                <a:latin typeface="Times New Roman"/>
              </a:rPr>
              <a:t>Talk to former students of the program, look at thesis subject from previous years etc. to find about potential thesis subject commissioners</a:t>
            </a:r>
            <a:endParaRPr/>
          </a:p>
          <a:p>
            <a:pPr>
              <a:lnSpc>
                <a:spcPct val="100000"/>
              </a:lnSpc>
            </a:pPr>
            <a:endParaRPr/>
          </a:p>
          <a:p>
            <a:pPr>
              <a:lnSpc>
                <a:spcPct val="100000"/>
              </a:lnSpc>
              <a:buSzPct val="25000"/>
              <a:buFont typeface="Wingdings" charset="2"/>
              <a:buChar char=""/>
            </a:pPr>
            <a:r>
              <a:rPr lang="en-US" sz="2000">
                <a:solidFill>
                  <a:srgbClr val="000000"/>
                </a:solidFill>
                <a:latin typeface="Times New Roman"/>
              </a:rPr>
              <a:t>Public/governmental bodies in Sweden: SCB (Statistical office of Sweden), Sveriges Riksbank (Sweden’s central bank), Hälsouniversitetet (Faculty of Health Sciences, Linköping university), Karolinska institutet (Medical university of Stockholm), VTI  (The Swedish National Road and Transport Research Institute, Linköping [at Campus Valla]), …</a:t>
            </a:r>
            <a:endParaRPr/>
          </a:p>
          <a:p>
            <a:pPr>
              <a:lnSpc>
                <a:spcPct val="100000"/>
              </a:lnSpc>
            </a:pPr>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1219320" y="6308640"/>
            <a:ext cx="1599480" cy="456480"/>
          </a:xfrm>
          <a:prstGeom prst="rect">
            <a:avLst/>
          </a:prstGeom>
        </p:spPr>
        <p:txBody>
          <a:bodyPr lIns="90000" tIns="45000" rIns="90000" bIns="45000" anchor="b"/>
          <a:lstStyle/>
          <a:p>
            <a:pPr>
              <a:lnSpc>
                <a:spcPct val="100000"/>
              </a:lnSpc>
            </a:pPr>
            <a:r>
              <a:rPr lang="en-US" sz="1200">
                <a:solidFill>
                  <a:srgbClr val="000000"/>
                </a:solidFill>
                <a:latin typeface="Arial"/>
              </a:rPr>
              <a:t>10/24/13</a:t>
            </a:r>
            <a:endParaRPr/>
          </a:p>
        </p:txBody>
      </p:sp>
      <p:sp>
        <p:nvSpPr>
          <p:cNvPr id="109" name="CustomShape 2"/>
          <p:cNvSpPr/>
          <p:nvPr/>
        </p:nvSpPr>
        <p:spPr>
          <a:xfrm>
            <a:off x="4572000" y="6315120"/>
            <a:ext cx="1234440" cy="456480"/>
          </a:xfrm>
          <a:prstGeom prst="rect">
            <a:avLst/>
          </a:prstGeom>
        </p:spPr>
        <p:txBody>
          <a:bodyPr lIns="90000" tIns="45000" rIns="90000" bIns="45000" anchor="b"/>
          <a:lstStyle/>
          <a:p>
            <a:pPr>
              <a:lnSpc>
                <a:spcPct val="100000"/>
              </a:lnSpc>
            </a:pPr>
            <a:fld id="{DBBB3211-1F6D-49EC-A496-217F32F7CE92}" type="slidenum">
              <a:rPr lang="en-US" sz="1200">
                <a:solidFill>
                  <a:srgbClr val="000000"/>
                </a:solidFill>
                <a:latin typeface="Arial"/>
              </a:rPr>
              <a:t>7</a:t>
            </a:fld>
            <a:endParaRPr/>
          </a:p>
        </p:txBody>
      </p:sp>
      <p:sp>
        <p:nvSpPr>
          <p:cNvPr id="110" name="CustomShape 3"/>
          <p:cNvSpPr/>
          <p:nvPr/>
        </p:nvSpPr>
        <p:spPr>
          <a:xfrm>
            <a:off x="1219320" y="6039000"/>
            <a:ext cx="3580560" cy="456480"/>
          </a:xfrm>
          <a:prstGeom prst="rect">
            <a:avLst/>
          </a:prstGeom>
        </p:spPr>
        <p:txBody>
          <a:bodyPr lIns="90000" tIns="45000" rIns="90000" bIns="45000" anchor="b"/>
          <a:lstStyle/>
          <a:p>
            <a:pPr>
              <a:lnSpc>
                <a:spcPct val="100000"/>
              </a:lnSpc>
            </a:pPr>
            <a:r>
              <a:rPr lang="en-US" sz="1000">
                <a:solidFill>
                  <a:srgbClr val="000000"/>
                </a:solidFill>
                <a:latin typeface="Arial"/>
              </a:rPr>
              <a:t>Department of Computer and Information Science (IDA) Linköpings universitet, Sweden</a:t>
            </a:r>
            <a:endParaRPr/>
          </a:p>
        </p:txBody>
      </p:sp>
      <p:sp>
        <p:nvSpPr>
          <p:cNvPr id="111" name="CustomShape 4"/>
          <p:cNvSpPr/>
          <p:nvPr/>
        </p:nvSpPr>
        <p:spPr>
          <a:xfrm>
            <a:off x="1331640" y="188640"/>
            <a:ext cx="7560000" cy="5832000"/>
          </a:xfrm>
          <a:prstGeom prst="rect">
            <a:avLst/>
          </a:prstGeom>
        </p:spPr>
        <p:txBody>
          <a:bodyPr lIns="90000" tIns="45000" rIns="90000" bIns="45000"/>
          <a:lstStyle/>
          <a:p>
            <a:pPr>
              <a:lnSpc>
                <a:spcPct val="100000"/>
              </a:lnSpc>
              <a:buSzPct val="25000"/>
              <a:buFont typeface="Wingdings" charset="2"/>
              <a:buChar char=""/>
            </a:pPr>
            <a:r>
              <a:rPr lang="en-US" sz="2000">
                <a:solidFill>
                  <a:srgbClr val="000000"/>
                </a:solidFill>
                <a:latin typeface="Times New Roman"/>
              </a:rPr>
              <a:t>Private companies in Sweden: Volvo, Gothenburg; Scania, Södertälje; Insurance companies (FOLKSAM, If, …); Private banks (Swedbank, Nordea, SEB, Handelsbanken), …</a:t>
            </a:r>
            <a:endParaRPr/>
          </a:p>
          <a:p>
            <a:pPr>
              <a:lnSpc>
                <a:spcPct val="100000"/>
              </a:lnSpc>
            </a:pPr>
            <a:endParaRPr/>
          </a:p>
          <a:p>
            <a:pPr>
              <a:lnSpc>
                <a:spcPct val="100000"/>
              </a:lnSpc>
              <a:buSzPct val="25000"/>
              <a:buFont typeface="Wingdings" charset="2"/>
              <a:buChar char=""/>
            </a:pPr>
            <a:r>
              <a:rPr lang="en-US" sz="2000">
                <a:solidFill>
                  <a:srgbClr val="000000"/>
                </a:solidFill>
                <a:latin typeface="Times New Roman"/>
              </a:rPr>
              <a:t>Send e-mails, try to contact by phone. Try to get in contact with the economic unit/department  [ekonomiavdelningen/enheten] or production unit [produktionsavdelningen/enheten] of a company /public body </a:t>
            </a:r>
            <a:r>
              <a:rPr lang="en-US" sz="2000" u="sng">
                <a:solidFill>
                  <a:srgbClr val="000000"/>
                </a:solidFill>
                <a:latin typeface="Times New Roman"/>
              </a:rPr>
              <a:t>and not the unit of employees</a:t>
            </a:r>
            <a:r>
              <a:rPr lang="en-US" sz="2000">
                <a:solidFill>
                  <a:srgbClr val="000000"/>
                </a:solidFill>
                <a:latin typeface="Times New Roman"/>
              </a:rPr>
              <a:t> [personalavdelningen]</a:t>
            </a:r>
            <a:endParaRPr/>
          </a:p>
          <a:p>
            <a:pPr>
              <a:lnSpc>
                <a:spcPct val="100000"/>
              </a:lnSpc>
            </a:pPr>
            <a:endParaRPr/>
          </a:p>
          <a:p>
            <a:pPr>
              <a:lnSpc>
                <a:spcPct val="100000"/>
              </a:lnSpc>
              <a:buSzPct val="25000"/>
              <a:buFont typeface="Wingdings" charset="2"/>
              <a:buChar char=""/>
            </a:pPr>
            <a:r>
              <a:rPr lang="en-US" sz="2000">
                <a:solidFill>
                  <a:srgbClr val="000000"/>
                </a:solidFill>
                <a:latin typeface="Times New Roman"/>
              </a:rPr>
              <a:t>Describe yourself as a Master’s program student in Statistics and Data Mining with the speciality of analysing large data materials. Emphasize your large practice with computer programming/calculations.</a:t>
            </a:r>
            <a:endParaRPr/>
          </a:p>
          <a:p>
            <a:pPr>
              <a:lnSpc>
                <a:spcPct val="100000"/>
              </a:lnSpc>
            </a:pPr>
            <a:endParaRPr/>
          </a:p>
          <a:p>
            <a:pPr>
              <a:lnSpc>
                <a:spcPct val="100000"/>
              </a:lnSpc>
              <a:buSzPct val="25000"/>
              <a:buFont typeface="Wingdings" charset="2"/>
              <a:buChar char=""/>
            </a:pPr>
            <a:r>
              <a:rPr lang="en-US" sz="2000">
                <a:solidFill>
                  <a:srgbClr val="000000"/>
                </a:solidFill>
                <a:latin typeface="Times New Roman"/>
              </a:rPr>
              <a:t>The thesis subject should be such that it normally requires 5 months of intensive work (from idea to thesis), no more, no less. The level should be advanced.</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219320" y="6308640"/>
            <a:ext cx="1599480" cy="456480"/>
          </a:xfrm>
          <a:prstGeom prst="rect">
            <a:avLst/>
          </a:prstGeom>
        </p:spPr>
        <p:txBody>
          <a:bodyPr lIns="90000" tIns="45000" rIns="90000" bIns="45000" anchor="b"/>
          <a:lstStyle/>
          <a:p>
            <a:pPr>
              <a:lnSpc>
                <a:spcPct val="100000"/>
              </a:lnSpc>
            </a:pPr>
            <a:r>
              <a:rPr lang="en-US" sz="1200">
                <a:solidFill>
                  <a:srgbClr val="000000"/>
                </a:solidFill>
                <a:latin typeface="Arial"/>
              </a:rPr>
              <a:t>10/24/13</a:t>
            </a:r>
            <a:endParaRPr/>
          </a:p>
        </p:txBody>
      </p:sp>
      <p:sp>
        <p:nvSpPr>
          <p:cNvPr id="113" name="CustomShape 2"/>
          <p:cNvSpPr/>
          <p:nvPr/>
        </p:nvSpPr>
        <p:spPr>
          <a:xfrm>
            <a:off x="4572000" y="6315120"/>
            <a:ext cx="1234440" cy="456480"/>
          </a:xfrm>
          <a:prstGeom prst="rect">
            <a:avLst/>
          </a:prstGeom>
        </p:spPr>
        <p:txBody>
          <a:bodyPr lIns="90000" tIns="45000" rIns="90000" bIns="45000" anchor="b"/>
          <a:lstStyle/>
          <a:p>
            <a:pPr>
              <a:lnSpc>
                <a:spcPct val="100000"/>
              </a:lnSpc>
            </a:pPr>
            <a:fld id="{1BC787BD-468B-461D-805C-24641599E47E}" type="slidenum">
              <a:rPr lang="en-US" sz="1200">
                <a:solidFill>
                  <a:srgbClr val="000000"/>
                </a:solidFill>
                <a:latin typeface="Arial"/>
              </a:rPr>
              <a:t>8</a:t>
            </a:fld>
            <a:endParaRPr/>
          </a:p>
        </p:txBody>
      </p:sp>
      <p:sp>
        <p:nvSpPr>
          <p:cNvPr id="114" name="CustomShape 3"/>
          <p:cNvSpPr/>
          <p:nvPr/>
        </p:nvSpPr>
        <p:spPr>
          <a:xfrm>
            <a:off x="1219320" y="6039000"/>
            <a:ext cx="3580560" cy="456480"/>
          </a:xfrm>
          <a:prstGeom prst="rect">
            <a:avLst/>
          </a:prstGeom>
        </p:spPr>
        <p:txBody>
          <a:bodyPr lIns="90000" tIns="45000" rIns="90000" bIns="45000" anchor="b"/>
          <a:lstStyle/>
          <a:p>
            <a:pPr>
              <a:lnSpc>
                <a:spcPct val="100000"/>
              </a:lnSpc>
            </a:pPr>
            <a:r>
              <a:rPr lang="en-US" sz="1000">
                <a:solidFill>
                  <a:srgbClr val="000000"/>
                </a:solidFill>
                <a:latin typeface="Arial"/>
              </a:rPr>
              <a:t>Department of Computer and Information Science (IDA) Linköpings universitet, Sweden</a:t>
            </a:r>
            <a:endParaRPr/>
          </a:p>
        </p:txBody>
      </p:sp>
      <p:sp>
        <p:nvSpPr>
          <p:cNvPr id="115" name="CustomShape 4"/>
          <p:cNvSpPr/>
          <p:nvPr/>
        </p:nvSpPr>
        <p:spPr>
          <a:xfrm>
            <a:off x="1403640" y="332640"/>
            <a:ext cx="7560000" cy="5255640"/>
          </a:xfrm>
          <a:prstGeom prst="rect">
            <a:avLst/>
          </a:prstGeom>
        </p:spPr>
        <p:txBody>
          <a:bodyPr lIns="90000" tIns="45000" rIns="90000" bIns="45000"/>
          <a:lstStyle/>
          <a:p>
            <a:pPr>
              <a:lnSpc>
                <a:spcPct val="100000"/>
              </a:lnSpc>
              <a:buSzPct val="25000"/>
              <a:buFont typeface="Wingdings" charset="2"/>
              <a:buChar char=""/>
            </a:pPr>
            <a:r>
              <a:rPr lang="en-US" sz="2000">
                <a:solidFill>
                  <a:srgbClr val="000000"/>
                </a:solidFill>
                <a:latin typeface="Times New Roman"/>
              </a:rPr>
              <a:t>Do not focus on one commissioner at a time. Try to be flexible and keep many doors open. You may often have to wait a while for response. Don’t require an immediate response. Give your contact details and be patient for a while.</a:t>
            </a:r>
            <a:endParaRPr/>
          </a:p>
          <a:p>
            <a:pPr>
              <a:lnSpc>
                <a:spcPct val="100000"/>
              </a:lnSpc>
            </a:pPr>
            <a:endParaRPr/>
          </a:p>
          <a:p>
            <a:pPr>
              <a:lnSpc>
                <a:spcPct val="100000"/>
              </a:lnSpc>
              <a:buSzPct val="25000"/>
              <a:buFont typeface="Wingdings" charset="2"/>
              <a:buChar char=""/>
            </a:pPr>
            <a:r>
              <a:rPr lang="en-US" sz="2000">
                <a:solidFill>
                  <a:srgbClr val="000000"/>
                </a:solidFill>
                <a:latin typeface="Times New Roman"/>
              </a:rPr>
              <a:t>Be optimistic. Sooner or later you will get response.</a:t>
            </a:r>
            <a:endParaRPr/>
          </a:p>
          <a:p>
            <a:pPr>
              <a:lnSpc>
                <a:spcPct val="100000"/>
              </a:lnSpc>
            </a:pPr>
            <a:endParaRPr/>
          </a:p>
          <a:p>
            <a:pPr>
              <a:lnSpc>
                <a:spcPct val="100000"/>
              </a:lnSpc>
              <a:buSzPct val="25000"/>
              <a:buFont typeface="Wingdings" charset="2"/>
              <a:buChar char=""/>
            </a:pPr>
            <a:r>
              <a:rPr lang="en-US" sz="2000">
                <a:solidFill>
                  <a:srgbClr val="000000"/>
                </a:solidFill>
                <a:latin typeface="Times New Roman"/>
              </a:rPr>
              <a:t>If you get a response from a private company, remember that there might be issues of confidentiality attached to the thesis work. If such issues are too restrictive, you may enter into difficulties.</a:t>
            </a:r>
            <a:endParaRPr/>
          </a:p>
          <a:p>
            <a:pPr>
              <a:lnSpc>
                <a:spcPct val="100000"/>
              </a:lnSpc>
            </a:pPr>
            <a:endParaRPr/>
          </a:p>
          <a:p>
            <a:pPr>
              <a:lnSpc>
                <a:spcPct val="100000"/>
              </a:lnSpc>
            </a:pPr>
            <a:r>
              <a:rPr lang="en-US" sz="2000">
                <a:solidFill>
                  <a:srgbClr val="000000"/>
                </a:solidFill>
                <a:latin typeface="Times New Roman"/>
              </a:rPr>
              <a:t>Should you despite all efforts fail in finding a thesis subject (by 10 December), the department can arrange with a thesis subject for you, </a:t>
            </a:r>
            <a:r>
              <a:rPr lang="en-US" sz="2000" u="sng">
                <a:solidFill>
                  <a:srgbClr val="000000"/>
                </a:solidFill>
                <a:latin typeface="Times New Roman"/>
              </a:rPr>
              <a:t>but</a:t>
            </a:r>
            <a:r>
              <a:rPr lang="en-US" sz="2000">
                <a:solidFill>
                  <a:srgbClr val="000000"/>
                </a:solidFill>
                <a:latin typeface="Times New Roman"/>
              </a:rPr>
              <a:t> that subject may not be part of your personal interests.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1017</Words>
  <Application>Microsoft Macintosh PowerPoint</Application>
  <PresentationFormat>On-screen Show (4:3)</PresentationFormat>
  <Paragraphs>95</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Mattias Villani</cp:lastModifiedBy>
  <cp:revision>5</cp:revision>
  <dcterms:modified xsi:type="dcterms:W3CDTF">2014-12-15T08:41:13Z</dcterms:modified>
</cp:coreProperties>
</file>