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33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26461-7D32-41BB-B95C-2E35ACB6FD32}" v="49" dt="2023-08-06T11:03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ins\Downloads\Sales%20data%20analysis%20and%20reporting%20for%20a%20retail%20ch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 analysis and reporting for a retail chain.xlsx]Sheet1!PivotTable1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</a:t>
            </a:r>
            <a:r>
              <a:rPr lang="en-US" b="1" baseline="0"/>
              <a:t> </a:t>
            </a:r>
            <a:r>
              <a:rPr lang="en-US" b="1"/>
              <a:t>Sale</a:t>
            </a:r>
            <a:r>
              <a:rPr lang="en-US" b="1" baseline="0"/>
              <a:t>  of each year from 2011 - 2015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855259509814795"/>
          <c:y val="0.2077085156022164"/>
          <c:w val="0.78002340332458442"/>
          <c:h val="0.63218394575678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Sheet1!$A$4:$A$9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1340013</c:v>
                </c:pt>
                <c:pt idx="1">
                  <c:v>2115542</c:v>
                </c:pt>
                <c:pt idx="2">
                  <c:v>2137140</c:v>
                </c:pt>
                <c:pt idx="3">
                  <c:v>2094508</c:v>
                </c:pt>
                <c:pt idx="4">
                  <c:v>435175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3-430C-BCF5-D2111AB92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385471"/>
        <c:axId val="1708368255"/>
      </c:barChart>
      <c:catAx>
        <c:axId val="128385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368255"/>
        <c:crosses val="autoZero"/>
        <c:auto val="1"/>
        <c:lblAlgn val="ctr"/>
        <c:lblOffset val="100"/>
        <c:noMultiLvlLbl val="0"/>
      </c:catAx>
      <c:valAx>
        <c:axId val="170836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5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16002-7B07-428A-9055-7252179D51B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AB3E-877D-4223-8733-97C182D1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1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4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86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BA1-621D-40C2-8EBD-29AE70BE069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1CB758-9B6C-4CB8-A158-B670D0F7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statistics-transparency-company-70638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0884E-16F3-7CA1-AC37-65A359837070}"/>
              </a:ext>
            </a:extLst>
          </p:cNvPr>
          <p:cNvSpPr txBox="1"/>
          <p:nvPr/>
        </p:nvSpPr>
        <p:spPr>
          <a:xfrm>
            <a:off x="1259840" y="1676400"/>
            <a:ext cx="8107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Sales Data Analysis and Reporting of a Retail Chain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1F06D-9E51-B8D1-629A-BABE2DA506B9}"/>
              </a:ext>
            </a:extLst>
          </p:cNvPr>
          <p:cNvSpPr txBox="1"/>
          <p:nvPr/>
        </p:nvSpPr>
        <p:spPr>
          <a:xfrm>
            <a:off x="5313680" y="6004560"/>
            <a:ext cx="43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Stinson Fernandes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update: 6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August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6E264-2439-87B8-D64F-6C762FF789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244023" cy="7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1510E-2D3C-AD73-C8D4-3FD7FA01BE72}"/>
              </a:ext>
            </a:extLst>
          </p:cNvPr>
          <p:cNvSpPr txBox="1"/>
          <p:nvPr/>
        </p:nvSpPr>
        <p:spPr>
          <a:xfrm>
            <a:off x="568960" y="322893"/>
            <a:ext cx="48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CAC9-36EC-873C-608B-441C5CD4FB4D}"/>
              </a:ext>
            </a:extLst>
          </p:cNvPr>
          <p:cNvSpPr txBox="1"/>
          <p:nvPr/>
        </p:nvSpPr>
        <p:spPr>
          <a:xfrm>
            <a:off x="629922" y="1046480"/>
            <a:ext cx="6106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internship's final project focuses on a retail chain's performance evaluation, aiming to identify areas of strengths and weaknesses and discover growth opportunities. By analyzing diverse data sets, including sales and customer information.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will utilize Python and Excel to gather, clean, and analyze the data, generating actionable insights that will inform decision-making strategies for the retail chain's success.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 of this dataset is that you can evaluate the effectiveness RFM group by checking the one of the business metric; the response of customers.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713EA2-CCF8-1C15-8B7C-A34576C71633}"/>
              </a:ext>
            </a:extLst>
          </p:cNvPr>
          <p:cNvSpPr/>
          <p:nvPr/>
        </p:nvSpPr>
        <p:spPr>
          <a:xfrm>
            <a:off x="7104993" y="1334813"/>
            <a:ext cx="4233568" cy="390984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117600" dist="685800" dir="4800000" sx="95000" sy="95000" algn="t" rotWithShape="0">
              <a:prstClr val="black">
                <a:alpha val="8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3350E-C4D8-EEF5-FDD9-8243CB1CB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14125" y="1495239"/>
            <a:ext cx="3930869" cy="35610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435730-71BE-7E90-0F88-9823C0223EFD}"/>
              </a:ext>
            </a:extLst>
          </p:cNvPr>
          <p:cNvSpPr txBox="1"/>
          <p:nvPr/>
        </p:nvSpPr>
        <p:spPr>
          <a:xfrm>
            <a:off x="609600" y="278229"/>
            <a:ext cx="62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0E9E9-62FD-C7CB-4042-CDDE78546DA2}"/>
              </a:ext>
            </a:extLst>
          </p:cNvPr>
          <p:cNvSpPr txBox="1"/>
          <p:nvPr/>
        </p:nvSpPr>
        <p:spPr>
          <a:xfrm>
            <a:off x="975360" y="1205131"/>
            <a:ext cx="7020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case study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collecting and cleaning retail chain data using Python and analyzing it for trends and insights.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Conduct exploratory data analysis (EDA) to understand the distribution, patterns, and insights in the data.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Python's visualization libraries such as Matplotlib and Seaborn to create visualizations and gain insights.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sales trends, customer behavior, and product performance to identify patterns and opportunities.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cleaned data is then exported to Excel to create visual charts and a user-friendly dashboard, facilitating informed decision-making and identifying growth opportunities for the retail chain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756308-9D07-5F07-C50F-4984D62E3C7F}"/>
              </a:ext>
            </a:extLst>
          </p:cNvPr>
          <p:cNvSpPr/>
          <p:nvPr/>
        </p:nvSpPr>
        <p:spPr>
          <a:xfrm>
            <a:off x="7863840" y="995680"/>
            <a:ext cx="4094480" cy="351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7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95CB2-5FF5-C932-AED5-CA5ECCDB6F7C}"/>
              </a:ext>
            </a:extLst>
          </p:cNvPr>
          <p:cNvSpPr txBox="1"/>
          <p:nvPr/>
        </p:nvSpPr>
        <p:spPr>
          <a:xfrm>
            <a:off x="568960" y="245695"/>
            <a:ext cx="595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KEY FINDINGS: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15468-E6EA-975D-51AE-F7AFFB24BBBE}"/>
              </a:ext>
            </a:extLst>
          </p:cNvPr>
          <p:cNvSpPr txBox="1"/>
          <p:nvPr/>
        </p:nvSpPr>
        <p:spPr>
          <a:xfrm>
            <a:off x="883920" y="1026160"/>
            <a:ext cx="7152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Sales of the Retail chain for the period 2011 to 2015 amounted to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8,122,378.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Top 5 Customer with highest Sales performance were </a:t>
            </a:r>
            <a:r>
              <a:rPr lang="en-US" sz="16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CS4424, CS4320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CS5752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CS4660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16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CS3799.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 Responses  by customer were customer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CS4320 (38 responses) and CS1580(33)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Sale year was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 sale amounting to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$2,137,140.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Sale year was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 sale amounting to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$435,175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kern="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 with high recency was recorded in year </a:t>
            </a:r>
            <a:r>
              <a:rPr lang="en-US" sz="16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2015 (4225 customers) </a:t>
            </a:r>
            <a:r>
              <a:rPr lang="en-US" sz="1600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Lowest recency was recorded in </a:t>
            </a:r>
            <a:r>
              <a:rPr lang="en-US" sz="16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2013 (38 customer).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Highest monetary distribution by frequency was observed at frequency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point 21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monetary value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$682911.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 P0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showed high monetary value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$6,498,293 (80%)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 P2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showed low monetary value of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$1,624,085 (20%).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58F46-012F-132D-89B6-56E0851F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80" y="1026160"/>
            <a:ext cx="2854960" cy="206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3CF98-DBBB-CA61-27DB-478CDAE4BDCB}"/>
              </a:ext>
            </a:extLst>
          </p:cNvPr>
          <p:cNvSpPr txBox="1"/>
          <p:nvPr/>
        </p:nvSpPr>
        <p:spPr>
          <a:xfrm>
            <a:off x="8036560" y="568861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META DATA: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EC5532-CB70-1FE9-3DD8-3BB4FB81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247694"/>
              </p:ext>
            </p:extLst>
          </p:nvPr>
        </p:nvGraphicFramePr>
        <p:xfrm>
          <a:off x="7711440" y="3429000"/>
          <a:ext cx="4328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48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7606F-EBD8-EEF0-B067-A4B0FBAEA49B}"/>
              </a:ext>
            </a:extLst>
          </p:cNvPr>
          <p:cNvSpPr txBox="1"/>
          <p:nvPr/>
        </p:nvSpPr>
        <p:spPr>
          <a:xfrm>
            <a:off x="436880" y="203200"/>
            <a:ext cx="769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820000"/>
                </a:solidFill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ED4D81-834D-3BD4-3A68-BAA7F13A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735444"/>
            <a:ext cx="10129520" cy="494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00000"/>
                </a:solidFill>
                <a:cs typeface="Arial" panose="020B0604020202020204" pitchFamily="34" charset="0"/>
              </a:rPr>
              <a:t>Based on the key findings from analysis here are some findings: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Customer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Prioritize the top 5 customers (CS4424, CS4320, CS5752, CS4660, and CS3799) due to their high sales performance. Personalize offers and understand their preferences to boost customer loyalty and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Customer Feedback: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Pay attention to CS4320 and CS1580, who provided the most responses. Gather feedback from them to enhance the shopping experience and address their needs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Yearly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Analyze the factors behind the highest sales in 2013 and the lowest sales in 2015 to devise strategies for consistent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Recency Strategy: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Engage customers recorded in 2015 with high recency to prevent churn and encourage repeat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89876-0AEC-D212-E069-ACF51766A14A}"/>
              </a:ext>
            </a:extLst>
          </p:cNvPr>
          <p:cNvSpPr txBox="1"/>
          <p:nvPr/>
        </p:nvSpPr>
        <p:spPr>
          <a:xfrm>
            <a:off x="1046480" y="1046480"/>
            <a:ext cx="877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Frequency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Encourage repeat purchases by targeting customers at frequency point 21, which has the highest monetary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 on segment P0 with a high monetary value to maintain strong performance, and devise strategies to improve the contribution of segment P2.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 Sales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Emphasize customer retention, improve customer experience, and target high-value segments to drive sales and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Data-Driven Decisions: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Continuously analyze sales data, customer behavior, and market trends to make informed decisions and adapt strategies based on data insights.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E01B5-97C3-9C60-007B-4C183B04909B}"/>
              </a:ext>
            </a:extLst>
          </p:cNvPr>
          <p:cNvSpPr txBox="1"/>
          <p:nvPr/>
        </p:nvSpPr>
        <p:spPr>
          <a:xfrm>
            <a:off x="416560" y="223520"/>
            <a:ext cx="780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820000"/>
                </a:solidFill>
                <a:latin typeface="Arial Black" panose="020B0A04020102020204" pitchFamily="34" charset="0"/>
              </a:rPr>
              <a:t>CONCLUSION CONT.</a:t>
            </a:r>
          </a:p>
        </p:txBody>
      </p:sp>
    </p:spTree>
    <p:extLst>
      <p:ext uri="{BB962C8B-B14F-4D97-AF65-F5344CB8AC3E}">
        <p14:creationId xmlns:p14="http://schemas.microsoft.com/office/powerpoint/2010/main" val="290321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9CED0-99A6-CFE8-6252-FED5CB2425F1}"/>
              </a:ext>
            </a:extLst>
          </p:cNvPr>
          <p:cNvSpPr txBox="1"/>
          <p:nvPr/>
        </p:nvSpPr>
        <p:spPr>
          <a:xfrm>
            <a:off x="3495040" y="2245360"/>
            <a:ext cx="355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82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9516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612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Söhne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stinson fernandes</dc:creator>
  <cp:lastModifiedBy>stinson fernandes</cp:lastModifiedBy>
  <cp:revision>2</cp:revision>
  <dcterms:created xsi:type="dcterms:W3CDTF">2023-08-05T11:43:14Z</dcterms:created>
  <dcterms:modified xsi:type="dcterms:W3CDTF">2023-08-06T18:03:33Z</dcterms:modified>
</cp:coreProperties>
</file>