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57" r:id="rId3"/>
    <p:sldId id="265" r:id="rId4"/>
    <p:sldId id="266" r:id="rId5"/>
    <p:sldId id="258" r:id="rId6"/>
    <p:sldId id="260" r:id="rId7"/>
    <p:sldId id="261" r:id="rId8"/>
    <p:sldId id="262" r:id="rId9"/>
    <p:sldId id="270" r:id="rId10"/>
    <p:sldId id="268" r:id="rId11"/>
    <p:sldId id="271" r:id="rId12"/>
    <p:sldId id="269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5F969-CF81-44CE-8D63-7117C659E255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C1B65-DF0A-4917-9F58-1145285B7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13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2D759D16-5C9F-AB71-0D4C-33B4229E83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40623DB9-43CE-5A6C-AF06-9AEB140C5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57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2123-CD1D-408D-87AB-E60829D54970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A1B1-D465-4B54-B1A5-33BB35007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93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2123-CD1D-408D-87AB-E60829D54970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A1B1-D465-4B54-B1A5-33BB35007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75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2123-CD1D-408D-87AB-E60829D54970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A1B1-D465-4B54-B1A5-33BB35007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3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2123-CD1D-408D-87AB-E60829D54970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A1B1-D465-4B54-B1A5-33BB35007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2123-CD1D-408D-87AB-E60829D54970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A1B1-D465-4B54-B1A5-33BB35007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80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2123-CD1D-408D-87AB-E60829D54970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A1B1-D465-4B54-B1A5-33BB35007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9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2123-CD1D-408D-87AB-E60829D54970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A1B1-D465-4B54-B1A5-33BB35007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90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2123-CD1D-408D-87AB-E60829D54970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A1B1-D465-4B54-B1A5-33BB35007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73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2123-CD1D-408D-87AB-E60829D54970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A1B1-D465-4B54-B1A5-33BB35007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55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2123-CD1D-408D-87AB-E60829D54970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A1B1-D465-4B54-B1A5-33BB35007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5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2123-CD1D-408D-87AB-E60829D54970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A1B1-D465-4B54-B1A5-33BB35007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40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B2123-CD1D-408D-87AB-E60829D54970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A1B1-D465-4B54-B1A5-33BB35007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16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6A457FE4-AEC9-8B0D-16B2-E7E801027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905001"/>
            <a:ext cx="5707063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Noto Sans CJK SC" charset="0"/>
                <a:cs typeface="Noto Sans CJK SC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" charset="0"/>
                <a:cs typeface="Noto Sans CJK SC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 charset="0"/>
                <a:cs typeface="Noto Sans CJK SC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Noto Sans CJK SC" charset="0"/>
                <a:cs typeface="Noto Sans CJK SC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ro-RO" altLang="en-US" sz="1600">
              <a:solidFill>
                <a:srgbClr val="404040"/>
              </a:solidFill>
              <a:latin typeface="PT Sans" panose="020B0503020203020204" pitchFamily="34" charset="77"/>
              <a:ea typeface="PT Sans" panose="020B0503020203020204" pitchFamily="34" charset="77"/>
              <a:cs typeface="PT Sans" panose="020B0503020203020204" pitchFamily="34" charset="77"/>
            </a:endParaRP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597A4A17-E4FE-6B17-CB49-0246DCB26C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89406" y="1042132"/>
            <a:ext cx="7883525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 b="1" dirty="0" err="1" smtClean="0"/>
              <a:t>Proiecții</a:t>
            </a:r>
            <a:r>
              <a:rPr lang="en-GB" sz="3600" b="1" dirty="0" smtClean="0"/>
              <a:t> </a:t>
            </a:r>
            <a:r>
              <a:rPr lang="en-GB" sz="3600" b="1" dirty="0"/>
              <a:t>Predictive </a:t>
            </a:r>
            <a:r>
              <a:rPr lang="en-GB" sz="3600" b="1" dirty="0" err="1"/>
              <a:t>pentru</a:t>
            </a:r>
            <a:r>
              <a:rPr lang="en-GB" sz="3600" b="1" dirty="0"/>
              <a:t> </a:t>
            </a:r>
            <a:r>
              <a:rPr lang="en-GB" sz="3600" b="1" dirty="0" err="1"/>
              <a:t>Prețurile</a:t>
            </a:r>
            <a:r>
              <a:rPr lang="en-GB" sz="3600" b="1" dirty="0"/>
              <a:t> </a:t>
            </a:r>
            <a:r>
              <a:rPr lang="en-GB" sz="3600" b="1" dirty="0" err="1"/>
              <a:t>Mașinilor</a:t>
            </a:r>
            <a:r>
              <a:rPr lang="en-GB" sz="3600" b="1" dirty="0"/>
              <a:t> Mercedes </a:t>
            </a:r>
            <a:r>
              <a:rPr lang="en-GB" sz="3600" b="1" dirty="0" err="1" smtClean="0"/>
              <a:t>Uzate</a:t>
            </a:r>
            <a:endParaRPr lang="en-US" altLang="ro-RO" sz="3600" b="1" dirty="0">
              <a:solidFill>
                <a:srgbClr val="005A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Content Placeholder 2">
            <a:extLst>
              <a:ext uri="{FF2B5EF4-FFF2-40B4-BE49-F238E27FC236}">
                <a16:creationId xmlns:a16="http://schemas.microsoft.com/office/drawing/2014/main" id="{2AB47C17-ABF8-C1E0-8FE9-B1C83BC7D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4890230"/>
            <a:ext cx="7515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Calibri" panose="020F0502020204030204" pitchFamily="34" charset="0"/>
                <a:ea typeface="Noto Sans CJK SC" charset="0"/>
                <a:cs typeface="Noto Sans CJK SC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" charset="0"/>
                <a:cs typeface="Noto Sans CJK SC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 charset="0"/>
                <a:cs typeface="Noto Sans CJK SC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Noto Sans CJK SC" charset="0"/>
                <a:cs typeface="Noto Sans CJK SC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Noto Sans CJK SC" charset="0"/>
                <a:cs typeface="Noto Sans CJK SC" charset="0"/>
              </a:defRPr>
            </a:lvl9pPr>
          </a:lstStyle>
          <a:p>
            <a:r>
              <a:rPr lang="en-US" alt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</a:t>
            </a:r>
            <a:r>
              <a:rPr lang="en-US" alt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Andranovici Dumitru</a:t>
            </a:r>
            <a:endParaRPr lang="en-US" altLang="ro-R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o-RO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alt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MI-</a:t>
            </a:r>
            <a:r>
              <a:rPr lang="ro-RO" alt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o-RO" altLang="ro-R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alt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Coordonator științific: </a:t>
            </a:r>
            <a:r>
              <a:rPr lang="en-US" alt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Viorel Munteanu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559168" y="274039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O </a:t>
            </a:r>
            <a:r>
              <a:rPr lang="en-GB" dirty="0" err="1" smtClean="0"/>
              <a:t>Privire</a:t>
            </a:r>
            <a:r>
              <a:rPr lang="en-GB" dirty="0" smtClean="0"/>
              <a:t> </a:t>
            </a:r>
            <a:r>
              <a:rPr lang="en-GB" dirty="0" err="1" smtClean="0"/>
              <a:t>În</a:t>
            </a:r>
            <a:r>
              <a:rPr lang="en-GB" dirty="0" smtClean="0"/>
              <a:t> </a:t>
            </a:r>
            <a:r>
              <a:rPr lang="en-GB" dirty="0" err="1" smtClean="0"/>
              <a:t>Profunzime</a:t>
            </a:r>
            <a:r>
              <a:rPr lang="en-GB" dirty="0" smtClean="0"/>
              <a:t> </a:t>
            </a:r>
            <a:r>
              <a:rPr lang="en-GB" dirty="0" err="1" smtClean="0"/>
              <a:t>Asupra</a:t>
            </a:r>
            <a:r>
              <a:rPr lang="en-GB" dirty="0" smtClean="0"/>
              <a:t> </a:t>
            </a:r>
            <a:r>
              <a:rPr lang="en-GB" dirty="0" err="1" smtClean="0"/>
              <a:t>Tendințelor</a:t>
            </a:r>
            <a:r>
              <a:rPr lang="en-GB" dirty="0" smtClean="0"/>
              <a:t> </a:t>
            </a:r>
            <a:r>
              <a:rPr lang="en-GB" dirty="0" err="1" smtClean="0"/>
              <a:t>Pieței</a:t>
            </a:r>
            <a:r>
              <a:rPr lang="en-GB" dirty="0" smtClean="0"/>
              <a:t> Auto </a:t>
            </a:r>
            <a:r>
              <a:rPr lang="en-GB" dirty="0" err="1" smtClean="0"/>
              <a:t>Actuale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683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179" y="365125"/>
            <a:ext cx="11630525" cy="1325563"/>
          </a:xfrm>
        </p:spPr>
        <p:txBody>
          <a:bodyPr/>
          <a:lstStyle/>
          <a:p>
            <a:r>
              <a:rPr lang="en-US" dirty="0" err="1"/>
              <a:t>Prețurile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Predicțiile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Random Forest</a:t>
            </a:r>
            <a:endParaRPr lang="en-GB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78734" y="1175601"/>
            <a:ext cx="6709645" cy="543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179" y="365125"/>
            <a:ext cx="11630525" cy="1325563"/>
          </a:xfrm>
        </p:spPr>
        <p:txBody>
          <a:bodyPr/>
          <a:lstStyle/>
          <a:p>
            <a:r>
              <a:rPr lang="en-US" dirty="0" err="1"/>
              <a:t>Prețurile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Predicțiile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Random Forest</a:t>
            </a:r>
            <a:endParaRPr lang="en-GB" dirty="0"/>
          </a:p>
        </p:txBody>
      </p:sp>
      <p:pic>
        <p:nvPicPr>
          <p:cNvPr id="1026" name="Picture 2" descr="Rplot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303" y="1027906"/>
            <a:ext cx="6962276" cy="560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2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179" y="365125"/>
            <a:ext cx="11630525" cy="1325563"/>
          </a:xfrm>
        </p:spPr>
        <p:txBody>
          <a:bodyPr/>
          <a:lstStyle/>
          <a:p>
            <a:r>
              <a:rPr lang="en-US" dirty="0" err="1"/>
              <a:t>Prețurile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Predicțiile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Gradient Boosting</a:t>
            </a:r>
            <a:endParaRPr lang="en-GB" dirty="0"/>
          </a:p>
        </p:txBody>
      </p:sp>
      <p:pic>
        <p:nvPicPr>
          <p:cNvPr id="6" name="Рисунок 5" descr="C:\Users\andro\AppData\Local\Packages\Microsoft.Windows.Photos_8wekyb3d8bbwe\TempState\ShareServiceTempFolder\Rplot26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695" y="1027906"/>
            <a:ext cx="6344052" cy="5669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4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180" y="365126"/>
            <a:ext cx="11402852" cy="980098"/>
          </a:xfrm>
        </p:spPr>
        <p:txBody>
          <a:bodyPr/>
          <a:lstStyle/>
          <a:p>
            <a:r>
              <a:rPr lang="en-US" dirty="0" err="1" smtClean="0"/>
              <a:t>Compararea</a:t>
            </a:r>
            <a:r>
              <a:rPr lang="en-US" dirty="0" smtClean="0"/>
              <a:t> R-squared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Modele</a:t>
            </a:r>
            <a:endParaRPr lang="en-GB" dirty="0"/>
          </a:p>
        </p:txBody>
      </p:sp>
      <p:pic>
        <p:nvPicPr>
          <p:cNvPr id="4" name="Рисунок 3" descr="C:\Users\andro\AppData\Local\Packages\Microsoft.Windows.Photos_8wekyb3d8bbwe\TempState\ShareServiceTempFolder\Rplot28.jpe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27" b="7407"/>
          <a:stretch/>
        </p:blipFill>
        <p:spPr bwMode="auto">
          <a:xfrm>
            <a:off x="2642223" y="1027906"/>
            <a:ext cx="7244435" cy="5707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4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557" y="312372"/>
            <a:ext cx="11402852" cy="980098"/>
          </a:xfrm>
        </p:spPr>
        <p:txBody>
          <a:bodyPr/>
          <a:lstStyle/>
          <a:p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Modele</a:t>
            </a:r>
            <a:endParaRPr lang="en-GB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6285" y="1292469"/>
            <a:ext cx="105683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 smtClean="0">
                <a:solidFill>
                  <a:srgbClr val="374151"/>
                </a:solidFill>
                <a:latin typeface="Söhne"/>
              </a:rPr>
              <a:t>Rezultatele</a:t>
            </a:r>
            <a:r>
              <a:rPr lang="en-GB" sz="2800" dirty="0" smtClean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 smtClean="0">
                <a:solidFill>
                  <a:srgbClr val="374151"/>
                </a:solidFill>
                <a:latin typeface="Söhne"/>
              </a:rPr>
              <a:t>asupra</a:t>
            </a:r>
            <a:r>
              <a:rPr lang="en-GB" sz="2800" dirty="0" smtClean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prețurilor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mașinilor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Mercedes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uzate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analiza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modelelor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de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regresie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dezvăluit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influența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semnificativă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unor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factori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cheie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precum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motorul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kilometrajul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și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anul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de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fabricație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.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Regresia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liniară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furnizat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o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abordare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clară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relevând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relații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liniare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între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caracteristici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și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preț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, cu un R-squared de 0.76. Random Forest, un model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bazat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pe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ansamblu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, a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obținut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un R-squared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remarcabil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de 0.95,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evidențiind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relații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complexe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. Gradient Boosting, cu un R-squared de 0.82, a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consolidat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precizia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cu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antrenarea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succesivă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modelelor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2800" dirty="0" err="1">
                <a:solidFill>
                  <a:srgbClr val="374151"/>
                </a:solidFill>
                <a:latin typeface="Söhne"/>
              </a:rPr>
              <a:t>slabe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4657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Predicții</a:t>
            </a:r>
            <a:r>
              <a:rPr lang="en-GB" dirty="0" smtClean="0"/>
              <a:t> </a:t>
            </a:r>
            <a:r>
              <a:rPr lang="en-GB" dirty="0" err="1" smtClean="0"/>
              <a:t>pentru</a:t>
            </a:r>
            <a:r>
              <a:rPr lang="en-GB" dirty="0" smtClean="0"/>
              <a:t> </a:t>
            </a:r>
            <a:r>
              <a:rPr lang="en-GB" dirty="0" err="1" smtClean="0"/>
              <a:t>pretul</a:t>
            </a:r>
            <a:r>
              <a:rPr lang="en-GB" dirty="0" smtClean="0"/>
              <a:t> </a:t>
            </a:r>
            <a:r>
              <a:rPr lang="en-GB" dirty="0" err="1" smtClean="0"/>
              <a:t>vehiculelor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8538" y="13772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Cu </a:t>
            </a:r>
            <a:r>
              <a:rPr lang="en-GB" dirty="0" err="1"/>
              <a:t>acest</a:t>
            </a:r>
            <a:r>
              <a:rPr lang="en-GB" dirty="0"/>
              <a:t> set de date </a:t>
            </a:r>
            <a:r>
              <a:rPr lang="en-GB" dirty="0" err="1"/>
              <a:t>despre</a:t>
            </a:r>
            <a:r>
              <a:rPr lang="en-GB" dirty="0"/>
              <a:t> </a:t>
            </a:r>
            <a:r>
              <a:rPr lang="en-GB" dirty="0" err="1"/>
              <a:t>mașini</a:t>
            </a:r>
            <a:r>
              <a:rPr lang="en-GB" dirty="0"/>
              <a:t> </a:t>
            </a:r>
            <a:r>
              <a:rPr lang="en-GB" dirty="0" err="1"/>
              <a:t>uzate</a:t>
            </a:r>
            <a:r>
              <a:rPr lang="en-GB" dirty="0"/>
              <a:t> Mercedes, </a:t>
            </a:r>
            <a:r>
              <a:rPr lang="en-GB" dirty="0" err="1"/>
              <a:t>dorim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realizăm</a:t>
            </a:r>
            <a:r>
              <a:rPr lang="en-GB" dirty="0"/>
              <a:t> </a:t>
            </a:r>
            <a:r>
              <a:rPr lang="en-GB" dirty="0" err="1"/>
              <a:t>predicții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prețurile</a:t>
            </a:r>
            <a:r>
              <a:rPr lang="en-GB" dirty="0"/>
              <a:t> </a:t>
            </a:r>
            <a:r>
              <a:rPr lang="en-GB" dirty="0" err="1"/>
              <a:t>vehiculelor</a:t>
            </a:r>
            <a:r>
              <a:rPr lang="en-GB" dirty="0"/>
              <a:t> </a:t>
            </a:r>
            <a:r>
              <a:rPr lang="en-GB" dirty="0" err="1"/>
              <a:t>pe</a:t>
            </a:r>
            <a:r>
              <a:rPr lang="en-GB" dirty="0"/>
              <a:t>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altor</a:t>
            </a:r>
            <a:r>
              <a:rPr lang="en-GB" dirty="0"/>
              <a:t> </a:t>
            </a:r>
            <a:r>
              <a:rPr lang="en-GB" dirty="0" err="1"/>
              <a:t>caracteristici</a:t>
            </a:r>
            <a:r>
              <a:rPr lang="en-GB" dirty="0"/>
              <a:t> cum </a:t>
            </a:r>
            <a:r>
              <a:rPr lang="en-GB" dirty="0" err="1"/>
              <a:t>ar</a:t>
            </a:r>
            <a:r>
              <a:rPr lang="en-GB" dirty="0"/>
              <a:t> fi </a:t>
            </a:r>
            <a:r>
              <a:rPr lang="en-GB" dirty="0" err="1"/>
              <a:t>transmisia</a:t>
            </a:r>
            <a:r>
              <a:rPr lang="en-GB" dirty="0"/>
              <a:t>, </a:t>
            </a:r>
            <a:r>
              <a:rPr lang="en-GB" dirty="0" err="1"/>
              <a:t>kilometrajul</a:t>
            </a:r>
            <a:r>
              <a:rPr lang="en-GB" dirty="0"/>
              <a:t>, </a:t>
            </a:r>
            <a:r>
              <a:rPr lang="en-GB" dirty="0" err="1"/>
              <a:t>tipul</a:t>
            </a:r>
            <a:r>
              <a:rPr lang="en-GB" dirty="0"/>
              <a:t> de </a:t>
            </a:r>
            <a:r>
              <a:rPr lang="en-GB" dirty="0" err="1"/>
              <a:t>combustibil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altele</a:t>
            </a:r>
            <a:r>
              <a:rPr lang="en-GB" dirty="0"/>
              <a:t>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6"/>
          <a:stretch/>
        </p:blipFill>
        <p:spPr>
          <a:xfrm>
            <a:off x="2631606" y="2711572"/>
            <a:ext cx="7069465" cy="3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Ipoteza</a:t>
            </a:r>
            <a:r>
              <a:rPr lang="en-GB" b="1" dirty="0"/>
              <a:t> 1</a:t>
            </a:r>
            <a:r>
              <a:rPr lang="en-GB" b="1" dirty="0" smtClean="0"/>
              <a:t>: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Cu </a:t>
            </a:r>
            <a:r>
              <a:rPr lang="en-GB" dirty="0" err="1"/>
              <a:t>cât</a:t>
            </a:r>
            <a:r>
              <a:rPr lang="en-GB" dirty="0"/>
              <a:t> un </a:t>
            </a:r>
            <a:r>
              <a:rPr lang="en-GB" dirty="0" err="1"/>
              <a:t>vehicul</a:t>
            </a:r>
            <a:r>
              <a:rPr lang="en-GB" dirty="0"/>
              <a:t> Mercedes </a:t>
            </a:r>
            <a:r>
              <a:rPr lang="en-GB" dirty="0" err="1"/>
              <a:t>uzat</a:t>
            </a:r>
            <a:r>
              <a:rPr lang="en-GB" dirty="0"/>
              <a:t> are un an de </a:t>
            </a:r>
            <a:r>
              <a:rPr lang="en-GB" dirty="0" err="1"/>
              <a:t>fabricație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recent, cu </a:t>
            </a:r>
            <a:r>
              <a:rPr lang="en-GB" dirty="0" err="1"/>
              <a:t>atât</a:t>
            </a:r>
            <a:r>
              <a:rPr lang="en-GB" dirty="0"/>
              <a:t> </a:t>
            </a:r>
            <a:r>
              <a:rPr lang="en-GB" dirty="0" err="1"/>
              <a:t>prețul</a:t>
            </a:r>
            <a:r>
              <a:rPr lang="en-GB" dirty="0"/>
              <a:t> </a:t>
            </a:r>
            <a:r>
              <a:rPr lang="en-GB" dirty="0" err="1"/>
              <a:t>său</a:t>
            </a:r>
            <a:r>
              <a:rPr lang="en-GB" dirty="0"/>
              <a:t> de </a:t>
            </a:r>
            <a:r>
              <a:rPr lang="en-GB" dirty="0" err="1"/>
              <a:t>piață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ridicat</a:t>
            </a:r>
            <a:r>
              <a:rPr lang="en-GB" dirty="0"/>
              <a:t>. </a:t>
            </a:r>
            <a:r>
              <a:rPr lang="en-GB" dirty="0" err="1"/>
              <a:t>Ipoteza</a:t>
            </a:r>
            <a:r>
              <a:rPr lang="en-GB" dirty="0"/>
              <a:t> se </a:t>
            </a:r>
            <a:r>
              <a:rPr lang="en-GB" dirty="0" err="1"/>
              <a:t>bazează</a:t>
            </a:r>
            <a:r>
              <a:rPr lang="en-GB" dirty="0"/>
              <a:t> </a:t>
            </a:r>
            <a:r>
              <a:rPr lang="en-GB" dirty="0" err="1"/>
              <a:t>pe</a:t>
            </a:r>
            <a:r>
              <a:rPr lang="en-GB" dirty="0"/>
              <a:t> </a:t>
            </a:r>
            <a:r>
              <a:rPr lang="en-GB" dirty="0" err="1"/>
              <a:t>presupunerea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</a:t>
            </a:r>
            <a:r>
              <a:rPr lang="en-GB" dirty="0" err="1"/>
              <a:t>consumatorii</a:t>
            </a:r>
            <a:r>
              <a:rPr lang="en-GB" dirty="0"/>
              <a:t> </a:t>
            </a:r>
            <a:r>
              <a:rPr lang="en-GB" dirty="0" err="1"/>
              <a:t>acordă</a:t>
            </a:r>
            <a:r>
              <a:rPr lang="en-GB" dirty="0"/>
              <a:t> o </a:t>
            </a:r>
            <a:r>
              <a:rPr lang="en-GB" dirty="0" err="1"/>
              <a:t>valoare</a:t>
            </a:r>
            <a:r>
              <a:rPr lang="en-GB" dirty="0"/>
              <a:t> </a:t>
            </a:r>
            <a:r>
              <a:rPr lang="en-GB" dirty="0" err="1"/>
              <a:t>crescută</a:t>
            </a:r>
            <a:r>
              <a:rPr lang="en-GB" dirty="0"/>
              <a:t> </a:t>
            </a:r>
            <a:r>
              <a:rPr lang="en-GB" dirty="0" err="1"/>
              <a:t>modelelor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noi</a:t>
            </a:r>
            <a:r>
              <a:rPr lang="en-GB" dirty="0"/>
              <a:t>,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contextul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care </a:t>
            </a:r>
            <a:r>
              <a:rPr lang="en-GB" dirty="0" err="1"/>
              <a:t>acestea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putea</a:t>
            </a:r>
            <a:r>
              <a:rPr lang="en-GB" dirty="0"/>
              <a:t> </a:t>
            </a:r>
            <a:r>
              <a:rPr lang="en-GB" dirty="0" err="1"/>
              <a:t>beneficia</a:t>
            </a:r>
            <a:r>
              <a:rPr lang="en-GB" dirty="0"/>
              <a:t> de </a:t>
            </a:r>
            <a:r>
              <a:rPr lang="en-GB" dirty="0" err="1"/>
              <a:t>tehnologii</a:t>
            </a:r>
            <a:r>
              <a:rPr lang="en-GB" dirty="0"/>
              <a:t> </a:t>
            </a:r>
            <a:r>
              <a:rPr lang="en-GB" dirty="0" err="1"/>
              <a:t>avansate</a:t>
            </a:r>
            <a:r>
              <a:rPr lang="en-GB" dirty="0"/>
              <a:t>, </a:t>
            </a:r>
            <a:r>
              <a:rPr lang="en-GB" dirty="0" err="1"/>
              <a:t>performanțe</a:t>
            </a:r>
            <a:r>
              <a:rPr lang="en-GB" dirty="0"/>
              <a:t> </a:t>
            </a:r>
            <a:r>
              <a:rPr lang="en-GB" dirty="0" err="1"/>
              <a:t>îmbunătățite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o </a:t>
            </a:r>
            <a:r>
              <a:rPr lang="en-GB" dirty="0" err="1"/>
              <a:t>estetică</a:t>
            </a:r>
            <a:r>
              <a:rPr lang="en-GB" dirty="0"/>
              <a:t> </a:t>
            </a:r>
            <a:r>
              <a:rPr lang="en-GB" dirty="0" err="1"/>
              <a:t>modernă</a:t>
            </a:r>
            <a:r>
              <a:rPr lang="en-GB" dirty="0"/>
              <a:t>, </a:t>
            </a:r>
            <a:r>
              <a:rPr lang="en-GB" dirty="0" err="1"/>
              <a:t>reflectată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-un </a:t>
            </a:r>
            <a:r>
              <a:rPr lang="en-GB" dirty="0" err="1"/>
              <a:t>preț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ridicat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38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Ipoteza</a:t>
            </a:r>
            <a:r>
              <a:rPr lang="en-GB" b="1" dirty="0"/>
              <a:t> 2</a:t>
            </a:r>
            <a:r>
              <a:rPr lang="en-GB" b="1" dirty="0" smtClean="0"/>
              <a:t>: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Exisță</a:t>
            </a:r>
            <a:r>
              <a:rPr lang="en-GB" dirty="0"/>
              <a:t> o </a:t>
            </a:r>
            <a:r>
              <a:rPr lang="en-GB" dirty="0" err="1"/>
              <a:t>corelație</a:t>
            </a:r>
            <a:r>
              <a:rPr lang="en-GB" dirty="0"/>
              <a:t> </a:t>
            </a:r>
            <a:r>
              <a:rPr lang="en-GB" dirty="0" err="1"/>
              <a:t>semnificativă</a:t>
            </a:r>
            <a:r>
              <a:rPr lang="en-GB" dirty="0"/>
              <a:t> </a:t>
            </a:r>
            <a:r>
              <a:rPr lang="en-GB" dirty="0" err="1"/>
              <a:t>între</a:t>
            </a:r>
            <a:r>
              <a:rPr lang="en-GB" dirty="0"/>
              <a:t> </a:t>
            </a:r>
            <a:r>
              <a:rPr lang="en-GB" dirty="0" err="1"/>
              <a:t>consumul</a:t>
            </a:r>
            <a:r>
              <a:rPr lang="en-GB" dirty="0"/>
              <a:t> de </a:t>
            </a:r>
            <a:r>
              <a:rPr lang="en-GB" dirty="0" err="1"/>
              <a:t>combustibil</a:t>
            </a:r>
            <a:r>
              <a:rPr lang="en-GB" dirty="0"/>
              <a:t> (mpg)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prețul</a:t>
            </a:r>
            <a:r>
              <a:rPr lang="en-GB" dirty="0"/>
              <a:t> </a:t>
            </a:r>
            <a:r>
              <a:rPr lang="en-GB" dirty="0" err="1"/>
              <a:t>mașinilor</a:t>
            </a:r>
            <a:r>
              <a:rPr lang="en-GB" dirty="0"/>
              <a:t> Mercedes </a:t>
            </a:r>
            <a:r>
              <a:rPr lang="en-GB" dirty="0" err="1"/>
              <a:t>uzate</a:t>
            </a:r>
            <a:r>
              <a:rPr lang="en-GB" dirty="0"/>
              <a:t>. Se </a:t>
            </a:r>
            <a:r>
              <a:rPr lang="en-GB" dirty="0" err="1"/>
              <a:t>presupune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</a:t>
            </a:r>
            <a:r>
              <a:rPr lang="en-GB" dirty="0" err="1"/>
              <a:t>vehiculele</a:t>
            </a:r>
            <a:r>
              <a:rPr lang="en-GB" dirty="0"/>
              <a:t> cu un </a:t>
            </a:r>
            <a:r>
              <a:rPr lang="en-GB" dirty="0" err="1"/>
              <a:t>consum</a:t>
            </a:r>
            <a:r>
              <a:rPr lang="en-GB" dirty="0"/>
              <a:t> de </a:t>
            </a:r>
            <a:r>
              <a:rPr lang="en-GB" dirty="0" err="1"/>
              <a:t>combustibil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eficient</a:t>
            </a:r>
            <a:r>
              <a:rPr lang="en-GB" dirty="0"/>
              <a:t> </a:t>
            </a:r>
            <a:r>
              <a:rPr lang="en-GB" dirty="0" err="1"/>
              <a:t>sunt</a:t>
            </a:r>
            <a:r>
              <a:rPr lang="en-GB" dirty="0"/>
              <a:t> </a:t>
            </a:r>
            <a:r>
              <a:rPr lang="en-GB" dirty="0" err="1"/>
              <a:t>percepute</a:t>
            </a:r>
            <a:r>
              <a:rPr lang="en-GB" dirty="0"/>
              <a:t> ca </a:t>
            </a:r>
            <a:r>
              <a:rPr lang="en-GB" dirty="0" err="1"/>
              <a:t>fiind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dorite</a:t>
            </a:r>
            <a:r>
              <a:rPr lang="en-GB" dirty="0"/>
              <a:t>, </a:t>
            </a:r>
            <a:r>
              <a:rPr lang="en-GB" dirty="0" err="1"/>
              <a:t>ceea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influența</a:t>
            </a:r>
            <a:r>
              <a:rPr lang="en-GB" dirty="0"/>
              <a:t> </a:t>
            </a:r>
            <a:r>
              <a:rPr lang="en-GB" dirty="0" err="1"/>
              <a:t>prețul</a:t>
            </a:r>
            <a:r>
              <a:rPr lang="en-GB" dirty="0"/>
              <a:t> </a:t>
            </a:r>
            <a:r>
              <a:rPr lang="en-GB" dirty="0" err="1"/>
              <a:t>lor</a:t>
            </a:r>
            <a:r>
              <a:rPr lang="en-GB" dirty="0"/>
              <a:t> de </a:t>
            </a:r>
            <a:r>
              <a:rPr lang="en-GB" dirty="0" err="1"/>
              <a:t>piață</a:t>
            </a:r>
            <a:r>
              <a:rPr lang="en-GB" dirty="0"/>
              <a:t>.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urmare</a:t>
            </a:r>
            <a:r>
              <a:rPr lang="en-GB" dirty="0"/>
              <a:t>, se </a:t>
            </a:r>
            <a:r>
              <a:rPr lang="en-GB" dirty="0" err="1"/>
              <a:t>așteaptă</a:t>
            </a:r>
            <a:r>
              <a:rPr lang="en-GB" dirty="0"/>
              <a:t> ca </a:t>
            </a:r>
            <a:r>
              <a:rPr lang="en-GB" dirty="0" err="1"/>
              <a:t>mașinile</a:t>
            </a:r>
            <a:r>
              <a:rPr lang="en-GB" dirty="0"/>
              <a:t> cu un </a:t>
            </a:r>
            <a:r>
              <a:rPr lang="en-GB" dirty="0" err="1"/>
              <a:t>consum</a:t>
            </a:r>
            <a:r>
              <a:rPr lang="en-GB" dirty="0"/>
              <a:t> de </a:t>
            </a:r>
            <a:r>
              <a:rPr lang="en-GB" dirty="0" err="1"/>
              <a:t>combustibil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bun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aibă</a:t>
            </a:r>
            <a:r>
              <a:rPr lang="en-GB" dirty="0"/>
              <a:t> </a:t>
            </a:r>
            <a:r>
              <a:rPr lang="en-GB" dirty="0" err="1"/>
              <a:t>prețuri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mari</a:t>
            </a:r>
            <a:r>
              <a:rPr lang="en-GB" dirty="0"/>
              <a:t> </a:t>
            </a:r>
            <a:r>
              <a:rPr lang="en-GB" dirty="0" err="1"/>
              <a:t>comparativ</a:t>
            </a:r>
            <a:r>
              <a:rPr lang="en-GB" dirty="0"/>
              <a:t> cu </a:t>
            </a:r>
            <a:r>
              <a:rPr lang="en-GB" dirty="0" err="1"/>
              <a:t>cele</a:t>
            </a:r>
            <a:r>
              <a:rPr lang="en-GB" dirty="0"/>
              <a:t> cu </a:t>
            </a:r>
            <a:r>
              <a:rPr lang="en-GB" dirty="0" err="1"/>
              <a:t>consum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scăzut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5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Variabilele</a:t>
            </a:r>
            <a:r>
              <a:rPr lang="en-US" dirty="0" smtClean="0"/>
              <a:t> </a:t>
            </a:r>
            <a:r>
              <a:rPr lang="en-US" dirty="0" err="1" smtClean="0"/>
              <a:t>dependente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3768" y="1379621"/>
            <a:ext cx="10680032" cy="4797342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Variabile</a:t>
            </a:r>
            <a:r>
              <a:rPr lang="en-US" sz="1600" dirty="0" smtClean="0"/>
              <a:t> </a:t>
            </a:r>
            <a:r>
              <a:rPr lang="en-US" sz="1600" dirty="0" err="1" smtClean="0"/>
              <a:t>dependente</a:t>
            </a:r>
            <a:r>
              <a:rPr lang="en-US" sz="1600" dirty="0"/>
              <a:t> </a:t>
            </a:r>
            <a:r>
              <a:rPr lang="en-US" sz="1600" dirty="0" smtClean="0"/>
              <a:t>– </a:t>
            </a:r>
            <a:r>
              <a:rPr lang="en-US" sz="1600" dirty="0" err="1" smtClean="0"/>
              <a:t>pretul</a:t>
            </a:r>
            <a:endParaRPr lang="en-US" sz="1600" dirty="0" smtClean="0"/>
          </a:p>
          <a:p>
            <a:r>
              <a:rPr lang="en-US" sz="1600" dirty="0" err="1" smtClean="0"/>
              <a:t>Variabile</a:t>
            </a:r>
            <a:r>
              <a:rPr lang="en-US" sz="1600" dirty="0" smtClean="0"/>
              <a:t> </a:t>
            </a:r>
            <a:r>
              <a:rPr lang="en-US" sz="1600" dirty="0" err="1" smtClean="0"/>
              <a:t>independente</a:t>
            </a:r>
            <a:r>
              <a:rPr lang="en-US" sz="1600" dirty="0"/>
              <a:t> - </a:t>
            </a:r>
            <a:r>
              <a:rPr lang="en-US" sz="1600" dirty="0" err="1"/>
              <a:t>anul</a:t>
            </a:r>
            <a:r>
              <a:rPr lang="en-US" sz="1600" dirty="0"/>
              <a:t> de </a:t>
            </a:r>
            <a:r>
              <a:rPr lang="en-US" sz="1600" dirty="0" err="1" smtClean="0"/>
              <a:t>înregistrare</a:t>
            </a:r>
            <a:r>
              <a:rPr lang="en-US" sz="1600" dirty="0" smtClean="0"/>
              <a:t>, tip </a:t>
            </a:r>
            <a:r>
              <a:rPr lang="en-US" sz="1600" dirty="0"/>
              <a:t>de cutie de </a:t>
            </a:r>
            <a:r>
              <a:rPr lang="en-US" sz="1600" dirty="0" err="1" smtClean="0"/>
              <a:t>viteze</a:t>
            </a:r>
            <a:r>
              <a:rPr lang="en-US" sz="1600" dirty="0" smtClean="0"/>
              <a:t>,  distance used, </a:t>
            </a:r>
            <a:r>
              <a:rPr lang="en-US" sz="1600" dirty="0" err="1" smtClean="0"/>
              <a:t>combustibil</a:t>
            </a:r>
            <a:r>
              <a:rPr lang="en-US" sz="1600" dirty="0" smtClean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smtClean="0"/>
              <a:t>motor,  mile </a:t>
            </a:r>
            <a:r>
              <a:rPr lang="en-US" sz="1600" dirty="0" err="1"/>
              <a:t>pe</a:t>
            </a:r>
            <a:r>
              <a:rPr lang="en-US" sz="1600" dirty="0"/>
              <a:t> </a:t>
            </a:r>
            <a:r>
              <a:rPr lang="en-US" sz="1600" dirty="0" smtClean="0"/>
              <a:t>gallon, </a:t>
            </a:r>
            <a:r>
              <a:rPr lang="en-US" sz="1600" dirty="0" err="1" smtClean="0"/>
              <a:t>dimensiune</a:t>
            </a:r>
            <a:r>
              <a:rPr lang="en-US" sz="1600" dirty="0" smtClean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 smtClean="0"/>
              <a:t>litri</a:t>
            </a:r>
            <a:r>
              <a:rPr lang="en-US" sz="1600" dirty="0" smtClean="0"/>
              <a:t>, taxa </a:t>
            </a:r>
            <a:r>
              <a:rPr lang="en-US" sz="1600" dirty="0"/>
              <a:t>de </a:t>
            </a:r>
            <a:r>
              <a:rPr lang="en-US" sz="1600" dirty="0" smtClean="0"/>
              <a:t>drum.</a:t>
            </a:r>
            <a:endParaRPr lang="en-US" sz="16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22007" y="2443062"/>
            <a:ext cx="9301614" cy="392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1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Relatia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pret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endParaRPr lang="en-GB" dirty="0"/>
          </a:p>
        </p:txBody>
      </p:sp>
      <p:pic>
        <p:nvPicPr>
          <p:cNvPr id="1026" name="Picture 2" descr="Rplot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37" y="1690687"/>
            <a:ext cx="5806916" cy="454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Rplot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453" y="1690687"/>
            <a:ext cx="5247347" cy="454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4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Relatia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pret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variabile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Rplot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1440"/>
            <a:ext cx="5879372" cy="46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Rplot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372" y="1690688"/>
            <a:ext cx="5787594" cy="46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55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179" y="365125"/>
            <a:ext cx="11630525" cy="1325563"/>
          </a:xfrm>
        </p:spPr>
        <p:txBody>
          <a:bodyPr/>
          <a:lstStyle/>
          <a:p>
            <a:r>
              <a:rPr lang="en-US" dirty="0" err="1"/>
              <a:t>Prețurile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Predicțiile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</a:t>
            </a:r>
            <a:r>
              <a:rPr lang="en-US" dirty="0" err="1"/>
              <a:t>Regresie</a:t>
            </a:r>
            <a:r>
              <a:rPr lang="en-US" dirty="0"/>
              <a:t> </a:t>
            </a:r>
            <a:r>
              <a:rPr lang="en-US" dirty="0" err="1"/>
              <a:t>Liniara</a:t>
            </a:r>
            <a:endParaRPr lang="en-GB" dirty="0"/>
          </a:p>
        </p:txBody>
      </p:sp>
      <p:pic>
        <p:nvPicPr>
          <p:cNvPr id="6" name="Рисунок 5" descr="Rplot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33" y="1690688"/>
            <a:ext cx="7408193" cy="4763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7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179" y="365125"/>
            <a:ext cx="11630525" cy="1325563"/>
          </a:xfrm>
        </p:spPr>
        <p:txBody>
          <a:bodyPr/>
          <a:lstStyle/>
          <a:p>
            <a:r>
              <a:rPr lang="en-US"/>
              <a:t>Coeficienții Caracteristicilor în Model pentru Regresie Liniara </a:t>
            </a:r>
            <a:endParaRPr lang="en-GB"/>
          </a:p>
        </p:txBody>
      </p:sp>
      <p:pic>
        <p:nvPicPr>
          <p:cNvPr id="4" name="Рисунок 3" descr="C:\Users\andro\AppData\Local\Microsoft\Windows\INetCache\Content.Word\Rplot18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5"/>
          <a:stretch/>
        </p:blipFill>
        <p:spPr bwMode="auto">
          <a:xfrm>
            <a:off x="4113553" y="1178169"/>
            <a:ext cx="6322916" cy="5249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393</Words>
  <Application>Microsoft Office PowerPoint</Application>
  <PresentationFormat>Широкоэкранный</PresentationFormat>
  <Paragraphs>24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Noto Sans CJK SC</vt:lpstr>
      <vt:lpstr>PT Sans</vt:lpstr>
      <vt:lpstr>Söhne</vt:lpstr>
      <vt:lpstr>Times New Roman</vt:lpstr>
      <vt:lpstr>Тема Office</vt:lpstr>
      <vt:lpstr>Презентация PowerPoint</vt:lpstr>
      <vt:lpstr>Predicții pentru pretul vehiculelor</vt:lpstr>
      <vt:lpstr>Ipoteza 1:</vt:lpstr>
      <vt:lpstr>Ipoteza 2:</vt:lpstr>
      <vt:lpstr>Variabilele dependente si independente</vt:lpstr>
      <vt:lpstr>Relatia dintre pret si alte variabile</vt:lpstr>
      <vt:lpstr>Relatia dintre pret si alte variabile</vt:lpstr>
      <vt:lpstr>Prețurile Reale și Predicțiile Modelului Regresie Liniara</vt:lpstr>
      <vt:lpstr>Coeficienții Caracteristicilor în Model pentru Regresie Liniara </vt:lpstr>
      <vt:lpstr>Prețurile Reale și Predicțiile Modelului Random Forest</vt:lpstr>
      <vt:lpstr>Prețurile Reale și Predicțiile Modelului Random Forest</vt:lpstr>
      <vt:lpstr>Prețurile Reale și Predicțiile Modelului Gradient Boosting</vt:lpstr>
      <vt:lpstr>Compararea R-squared intre Modele</vt:lpstr>
      <vt:lpstr>Compararea Modele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- Electric Vehicle Population Data</dc:title>
  <dc:creator>Dumitru Andranovici</dc:creator>
  <cp:lastModifiedBy>Dumitru Andranovici</cp:lastModifiedBy>
  <cp:revision>28</cp:revision>
  <dcterms:created xsi:type="dcterms:W3CDTF">2023-09-19T09:14:07Z</dcterms:created>
  <dcterms:modified xsi:type="dcterms:W3CDTF">2023-12-19T12:22:57Z</dcterms:modified>
</cp:coreProperties>
</file>