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2" r:id="rId7"/>
    <p:sldId id="265" r:id="rId8"/>
    <p:sldId id="271" r:id="rId9"/>
    <p:sldId id="272" r:id="rId10"/>
    <p:sldId id="273" r:id="rId11"/>
    <p:sldId id="270" r:id="rId12"/>
    <p:sldId id="267" r:id="rId13"/>
    <p:sldId id="269"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Marykate" panose="020B0604020202020204" charset="0"/>
      <p:regular r:id="rId19"/>
    </p:embeddedFont>
    <p:embeddedFont>
      <p:font typeface="Poppins Medium" panose="00000600000000000000" pitchFamily="2" charset="0"/>
      <p:regular r:id="rId20"/>
      <p:italic r:id="rId21"/>
    </p:embeddedFont>
    <p:embeddedFont>
      <p:font typeface="Poppins Semi-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2" autoAdjust="0"/>
  </p:normalViewPr>
  <p:slideViewPr>
    <p:cSldViewPr>
      <p:cViewPr varScale="1">
        <p:scale>
          <a:sx n="57" d="100"/>
          <a:sy n="57" d="100"/>
        </p:scale>
        <p:origin x="643"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56.svg"/><Relationship Id="rId18" Type="http://schemas.openxmlformats.org/officeDocument/2006/relationships/image" Target="../media/image59.png"/><Relationship Id="rId3"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55.png"/><Relationship Id="rId17" Type="http://schemas.openxmlformats.org/officeDocument/2006/relationships/image" Target="../media/image58.svg"/><Relationship Id="rId2" Type="http://schemas.openxmlformats.org/officeDocument/2006/relationships/image" Target="../media/image21.png"/><Relationship Id="rId16"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45.svg"/><Relationship Id="rId5" Type="http://schemas.openxmlformats.org/officeDocument/2006/relationships/image" Target="../media/image32.svg"/><Relationship Id="rId15" Type="http://schemas.openxmlformats.org/officeDocument/2006/relationships/image" Target="../media/image49.svg"/><Relationship Id="rId10" Type="http://schemas.openxmlformats.org/officeDocument/2006/relationships/image" Target="../media/image44.png"/><Relationship Id="rId4" Type="http://schemas.openxmlformats.org/officeDocument/2006/relationships/image" Target="../media/image31.png"/><Relationship Id="rId9" Type="http://schemas.openxmlformats.org/officeDocument/2006/relationships/image" Target="../media/image34.svg"/><Relationship Id="rId14" Type="http://schemas.openxmlformats.org/officeDocument/2006/relationships/image" Target="../media/image48.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56.svg"/><Relationship Id="rId18" Type="http://schemas.openxmlformats.org/officeDocument/2006/relationships/image" Target="../media/image60.png"/><Relationship Id="rId3"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55.png"/><Relationship Id="rId17" Type="http://schemas.openxmlformats.org/officeDocument/2006/relationships/image" Target="../media/image58.svg"/><Relationship Id="rId2" Type="http://schemas.openxmlformats.org/officeDocument/2006/relationships/image" Target="../media/image21.png"/><Relationship Id="rId16"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45.svg"/><Relationship Id="rId5" Type="http://schemas.openxmlformats.org/officeDocument/2006/relationships/image" Target="../media/image32.svg"/><Relationship Id="rId15" Type="http://schemas.openxmlformats.org/officeDocument/2006/relationships/image" Target="../media/image49.svg"/><Relationship Id="rId10" Type="http://schemas.openxmlformats.org/officeDocument/2006/relationships/image" Target="../media/image44.png"/><Relationship Id="rId4" Type="http://schemas.openxmlformats.org/officeDocument/2006/relationships/image" Target="../media/image31.png"/><Relationship Id="rId9" Type="http://schemas.openxmlformats.org/officeDocument/2006/relationships/image" Target="../media/image34.svg"/><Relationship Id="rId14" Type="http://schemas.openxmlformats.org/officeDocument/2006/relationships/image" Target="../media/image48.png"/></Relationships>
</file>

<file path=ppt/slides/_rels/slide12.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56.svg"/><Relationship Id="rId18" Type="http://schemas.openxmlformats.org/officeDocument/2006/relationships/image" Target="../media/image33.png"/><Relationship Id="rId3" Type="http://schemas.openxmlformats.org/officeDocument/2006/relationships/image" Target="../media/image40.svg"/><Relationship Id="rId7" Type="http://schemas.openxmlformats.org/officeDocument/2006/relationships/image" Target="../media/image8.svg"/><Relationship Id="rId12" Type="http://schemas.openxmlformats.org/officeDocument/2006/relationships/image" Target="../media/image55.png"/><Relationship Id="rId17" Type="http://schemas.openxmlformats.org/officeDocument/2006/relationships/image" Target="../media/image43.svg"/><Relationship Id="rId2" Type="http://schemas.openxmlformats.org/officeDocument/2006/relationships/image" Target="../media/image39.png"/><Relationship Id="rId16"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45.svg"/><Relationship Id="rId5" Type="http://schemas.openxmlformats.org/officeDocument/2006/relationships/image" Target="../media/image32.svg"/><Relationship Id="rId15" Type="http://schemas.openxmlformats.org/officeDocument/2006/relationships/image" Target="../media/image49.svg"/><Relationship Id="rId10" Type="http://schemas.openxmlformats.org/officeDocument/2006/relationships/image" Target="../media/image44.png"/><Relationship Id="rId19" Type="http://schemas.openxmlformats.org/officeDocument/2006/relationships/image" Target="../media/image34.svg"/><Relationship Id="rId4" Type="http://schemas.openxmlformats.org/officeDocument/2006/relationships/image" Target="../media/image31.png"/><Relationship Id="rId9" Type="http://schemas.openxmlformats.org/officeDocument/2006/relationships/image" Target="../media/image62.svg"/><Relationship Id="rId14" Type="http://schemas.openxmlformats.org/officeDocument/2006/relationships/image" Target="../media/image4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3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4.svg"/><Relationship Id="rId2" Type="http://schemas.openxmlformats.org/officeDocument/2006/relationships/image" Target="../media/image31.png"/><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64.svg"/><Relationship Id="rId15" Type="http://schemas.openxmlformats.org/officeDocument/2006/relationships/image" Target="../media/image16.svg"/><Relationship Id="rId10" Type="http://schemas.openxmlformats.org/officeDocument/2006/relationships/image" Target="../media/image9.png"/><Relationship Id="rId4" Type="http://schemas.openxmlformats.org/officeDocument/2006/relationships/image" Target="../media/image63.png"/><Relationship Id="rId9" Type="http://schemas.openxmlformats.org/officeDocument/2006/relationships/image" Target="../media/image8.svg"/><Relationship Id="rId1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30.svg"/><Relationship Id="rId3" Type="http://schemas.openxmlformats.org/officeDocument/2006/relationships/image" Target="../media/image22.svg"/><Relationship Id="rId7" Type="http://schemas.openxmlformats.org/officeDocument/2006/relationships/image" Target="../media/image26.sv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8.svg"/><Relationship Id="rId5" Type="http://schemas.openxmlformats.org/officeDocument/2006/relationships/image" Target="../media/image24.svg"/><Relationship Id="rId10" Type="http://schemas.openxmlformats.org/officeDocument/2006/relationships/image" Target="../media/image27.png"/><Relationship Id="rId4" Type="http://schemas.openxmlformats.org/officeDocument/2006/relationships/image" Target="../media/image23.png"/><Relationship Id="rId9" Type="http://schemas.openxmlformats.org/officeDocument/2006/relationships/image" Target="../media/image20.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6.png"/><Relationship Id="rId3" Type="http://schemas.openxmlformats.org/officeDocument/2006/relationships/image" Target="../media/image32.svg"/><Relationship Id="rId7" Type="http://schemas.openxmlformats.org/officeDocument/2006/relationships/image" Target="../media/image8.svg"/><Relationship Id="rId12" Type="http://schemas.openxmlformats.org/officeDocument/2006/relationships/image" Target="../media/image35.jpe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34.svg"/><Relationship Id="rId5" Type="http://schemas.openxmlformats.org/officeDocument/2006/relationships/image" Target="../media/image6.svg"/><Relationship Id="rId10" Type="http://schemas.openxmlformats.org/officeDocument/2006/relationships/image" Target="../media/image33.png"/><Relationship Id="rId4" Type="http://schemas.openxmlformats.org/officeDocument/2006/relationships/image" Target="../media/image5.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0.svg"/><Relationship Id="rId3" Type="http://schemas.openxmlformats.org/officeDocument/2006/relationships/image" Target="../media/image38.svg"/><Relationship Id="rId7" Type="http://schemas.openxmlformats.org/officeDocument/2006/relationships/image" Target="../media/image22.svg"/><Relationship Id="rId12" Type="http://schemas.openxmlformats.org/officeDocument/2006/relationships/image" Target="../media/image19.png"/><Relationship Id="rId2" Type="http://schemas.openxmlformats.org/officeDocument/2006/relationships/image" Target="../media/image37.png"/><Relationship Id="rId16" Type="http://schemas.openxmlformats.org/officeDocument/2006/relationships/image" Target="../media/image41.jpe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10.svg"/><Relationship Id="rId5" Type="http://schemas.openxmlformats.org/officeDocument/2006/relationships/image" Target="../media/image40.svg"/><Relationship Id="rId15" Type="http://schemas.openxmlformats.org/officeDocument/2006/relationships/image" Target="../media/image18.svg"/><Relationship Id="rId10" Type="http://schemas.openxmlformats.org/officeDocument/2006/relationships/image" Target="../media/image9.png"/><Relationship Id="rId4" Type="http://schemas.openxmlformats.org/officeDocument/2006/relationships/image" Target="../media/image39.png"/><Relationship Id="rId9" Type="http://schemas.openxmlformats.org/officeDocument/2006/relationships/image" Target="../media/image8.sv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4.svg"/><Relationship Id="rId18" Type="http://schemas.openxmlformats.org/officeDocument/2006/relationships/image" Target="../media/image46.png"/><Relationship Id="rId3" Type="http://schemas.openxmlformats.org/officeDocument/2006/relationships/image" Target="../media/image2.svg"/><Relationship Id="rId21" Type="http://schemas.openxmlformats.org/officeDocument/2006/relationships/image" Target="../media/image49.svg"/><Relationship Id="rId7" Type="http://schemas.openxmlformats.org/officeDocument/2006/relationships/image" Target="../media/image32.svg"/><Relationship Id="rId12" Type="http://schemas.openxmlformats.org/officeDocument/2006/relationships/image" Target="../media/image33.png"/><Relationship Id="rId17" Type="http://schemas.openxmlformats.org/officeDocument/2006/relationships/image" Target="../media/image45.svg"/><Relationship Id="rId2" Type="http://schemas.openxmlformats.org/officeDocument/2006/relationships/image" Target="../media/image1.png"/><Relationship Id="rId16" Type="http://schemas.openxmlformats.org/officeDocument/2006/relationships/image" Target="../media/image44.png"/><Relationship Id="rId20"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10.svg"/><Relationship Id="rId5" Type="http://schemas.openxmlformats.org/officeDocument/2006/relationships/image" Target="../media/image38.svg"/><Relationship Id="rId15" Type="http://schemas.openxmlformats.org/officeDocument/2006/relationships/image" Target="../media/image43.svg"/><Relationship Id="rId23" Type="http://schemas.openxmlformats.org/officeDocument/2006/relationships/image" Target="../media/image51.jpeg"/><Relationship Id="rId10" Type="http://schemas.openxmlformats.org/officeDocument/2006/relationships/image" Target="../media/image9.png"/><Relationship Id="rId19" Type="http://schemas.openxmlformats.org/officeDocument/2006/relationships/image" Target="../media/image47.svg"/><Relationship Id="rId4" Type="http://schemas.openxmlformats.org/officeDocument/2006/relationships/image" Target="../media/image37.png"/><Relationship Id="rId9" Type="http://schemas.openxmlformats.org/officeDocument/2006/relationships/image" Target="../media/image8.svg"/><Relationship Id="rId14" Type="http://schemas.openxmlformats.org/officeDocument/2006/relationships/image" Target="../media/image42.png"/><Relationship Id="rId22" Type="http://schemas.openxmlformats.org/officeDocument/2006/relationships/image" Target="../media/image50.jpe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4.svg"/><Relationship Id="rId18" Type="http://schemas.openxmlformats.org/officeDocument/2006/relationships/image" Target="../media/image54.png"/><Relationship Id="rId3" Type="http://schemas.openxmlformats.org/officeDocument/2006/relationships/image" Target="../media/image32.svg"/><Relationship Id="rId7" Type="http://schemas.openxmlformats.org/officeDocument/2006/relationships/image" Target="../media/image40.svg"/><Relationship Id="rId12" Type="http://schemas.openxmlformats.org/officeDocument/2006/relationships/image" Target="../media/image33.png"/><Relationship Id="rId17" Type="http://schemas.openxmlformats.org/officeDocument/2006/relationships/image" Target="../media/image49.svg"/><Relationship Id="rId2" Type="http://schemas.openxmlformats.org/officeDocument/2006/relationships/image" Target="../media/image31.png"/><Relationship Id="rId16"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53.svg"/><Relationship Id="rId5" Type="http://schemas.openxmlformats.org/officeDocument/2006/relationships/image" Target="../media/image2.svg"/><Relationship Id="rId15" Type="http://schemas.openxmlformats.org/officeDocument/2006/relationships/image" Target="../media/image47.svg"/><Relationship Id="rId10" Type="http://schemas.openxmlformats.org/officeDocument/2006/relationships/image" Target="../media/image52.png"/><Relationship Id="rId4" Type="http://schemas.openxmlformats.org/officeDocument/2006/relationships/image" Target="../media/image1.png"/><Relationship Id="rId9" Type="http://schemas.openxmlformats.org/officeDocument/2006/relationships/image" Target="../media/image8.svg"/><Relationship Id="rId14" Type="http://schemas.openxmlformats.org/officeDocument/2006/relationships/image" Target="../media/image46.pn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56.svg"/><Relationship Id="rId18" Type="http://schemas.openxmlformats.org/officeDocument/2006/relationships/image" Target="../media/image59.png"/><Relationship Id="rId3"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55.png"/><Relationship Id="rId17" Type="http://schemas.openxmlformats.org/officeDocument/2006/relationships/image" Target="../media/image58.svg"/><Relationship Id="rId2" Type="http://schemas.openxmlformats.org/officeDocument/2006/relationships/image" Target="../media/image21.png"/><Relationship Id="rId16"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45.svg"/><Relationship Id="rId5" Type="http://schemas.openxmlformats.org/officeDocument/2006/relationships/image" Target="../media/image32.svg"/><Relationship Id="rId15" Type="http://schemas.openxmlformats.org/officeDocument/2006/relationships/image" Target="../media/image49.svg"/><Relationship Id="rId10" Type="http://schemas.openxmlformats.org/officeDocument/2006/relationships/image" Target="../media/image44.png"/><Relationship Id="rId4" Type="http://schemas.openxmlformats.org/officeDocument/2006/relationships/image" Target="../media/image31.png"/><Relationship Id="rId9" Type="http://schemas.openxmlformats.org/officeDocument/2006/relationships/image" Target="../media/image34.svg"/><Relationship Id="rId14" Type="http://schemas.openxmlformats.org/officeDocument/2006/relationships/image" Target="../media/image48.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56.svg"/><Relationship Id="rId18" Type="http://schemas.openxmlformats.org/officeDocument/2006/relationships/image" Target="../media/image59.png"/><Relationship Id="rId3"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55.png"/><Relationship Id="rId17" Type="http://schemas.openxmlformats.org/officeDocument/2006/relationships/image" Target="../media/image58.svg"/><Relationship Id="rId2" Type="http://schemas.openxmlformats.org/officeDocument/2006/relationships/image" Target="../media/image21.png"/><Relationship Id="rId16"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45.svg"/><Relationship Id="rId5" Type="http://schemas.openxmlformats.org/officeDocument/2006/relationships/image" Target="../media/image32.svg"/><Relationship Id="rId15" Type="http://schemas.openxmlformats.org/officeDocument/2006/relationships/image" Target="../media/image49.svg"/><Relationship Id="rId10" Type="http://schemas.openxmlformats.org/officeDocument/2006/relationships/image" Target="../media/image44.png"/><Relationship Id="rId4" Type="http://schemas.openxmlformats.org/officeDocument/2006/relationships/image" Target="../media/image31.png"/><Relationship Id="rId9" Type="http://schemas.openxmlformats.org/officeDocument/2006/relationships/image" Target="../media/image34.svg"/><Relationship Id="rId14" Type="http://schemas.openxmlformats.org/officeDocument/2006/relationships/image" Target="../media/image48.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56.svg"/><Relationship Id="rId18" Type="http://schemas.openxmlformats.org/officeDocument/2006/relationships/image" Target="../media/image59.png"/><Relationship Id="rId3"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55.png"/><Relationship Id="rId17" Type="http://schemas.openxmlformats.org/officeDocument/2006/relationships/image" Target="../media/image58.svg"/><Relationship Id="rId2" Type="http://schemas.openxmlformats.org/officeDocument/2006/relationships/image" Target="../media/image21.png"/><Relationship Id="rId16"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45.svg"/><Relationship Id="rId5" Type="http://schemas.openxmlformats.org/officeDocument/2006/relationships/image" Target="../media/image32.svg"/><Relationship Id="rId15" Type="http://schemas.openxmlformats.org/officeDocument/2006/relationships/image" Target="../media/image49.svg"/><Relationship Id="rId10" Type="http://schemas.openxmlformats.org/officeDocument/2006/relationships/image" Target="../media/image44.png"/><Relationship Id="rId4" Type="http://schemas.openxmlformats.org/officeDocument/2006/relationships/image" Target="../media/image31.png"/><Relationship Id="rId9" Type="http://schemas.openxmlformats.org/officeDocument/2006/relationships/image" Target="../media/image34.svg"/><Relationship Id="rId1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DF6"/>
        </a:solidFill>
        <a:effectLst/>
      </p:bgPr>
    </p:bg>
    <p:spTree>
      <p:nvGrpSpPr>
        <p:cNvPr id="1" name=""/>
        <p:cNvGrpSpPr/>
        <p:nvPr/>
      </p:nvGrpSpPr>
      <p:grpSpPr>
        <a:xfrm>
          <a:off x="0" y="0"/>
          <a:ext cx="0" cy="0"/>
          <a:chOff x="0" y="0"/>
          <a:chExt cx="0" cy="0"/>
        </a:xfrm>
      </p:grpSpPr>
      <p:sp>
        <p:nvSpPr>
          <p:cNvPr id="2" name="Freeform 2"/>
          <p:cNvSpPr/>
          <p:nvPr/>
        </p:nvSpPr>
        <p:spPr>
          <a:xfrm rot="-626993">
            <a:off x="10968431" y="5305496"/>
            <a:ext cx="16518476" cy="4823362"/>
          </a:xfrm>
          <a:custGeom>
            <a:avLst/>
            <a:gdLst/>
            <a:ahLst/>
            <a:cxnLst/>
            <a:rect l="l" t="t" r="r" b="b"/>
            <a:pathLst>
              <a:path w="18124088" h="6479361">
                <a:moveTo>
                  <a:pt x="0" y="0"/>
                </a:moveTo>
                <a:lnTo>
                  <a:pt x="18124088" y="0"/>
                </a:lnTo>
                <a:lnTo>
                  <a:pt x="18124088" y="6479361"/>
                </a:lnTo>
                <a:lnTo>
                  <a:pt x="0" y="64793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dirty="0"/>
          </a:p>
        </p:txBody>
      </p:sp>
      <p:sp>
        <p:nvSpPr>
          <p:cNvPr id="3" name="Freeform 3"/>
          <p:cNvSpPr/>
          <p:nvPr/>
        </p:nvSpPr>
        <p:spPr>
          <a:xfrm>
            <a:off x="2488268" y="2077928"/>
            <a:ext cx="12294531" cy="4749483"/>
          </a:xfrm>
          <a:custGeom>
            <a:avLst/>
            <a:gdLst/>
            <a:ahLst/>
            <a:cxnLst/>
            <a:rect l="l" t="t" r="r" b="b"/>
            <a:pathLst>
              <a:path w="7433270" h="2435037">
                <a:moveTo>
                  <a:pt x="0" y="0"/>
                </a:moveTo>
                <a:lnTo>
                  <a:pt x="7433270" y="0"/>
                </a:lnTo>
                <a:lnTo>
                  <a:pt x="7433270" y="2435036"/>
                </a:lnTo>
                <a:lnTo>
                  <a:pt x="0" y="24350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8646318">
            <a:off x="-4513484" y="-2471551"/>
            <a:ext cx="17767971" cy="6352050"/>
          </a:xfrm>
          <a:custGeom>
            <a:avLst/>
            <a:gdLst/>
            <a:ahLst/>
            <a:cxnLst/>
            <a:rect l="l" t="t" r="r" b="b"/>
            <a:pathLst>
              <a:path w="17767971" h="6352050">
                <a:moveTo>
                  <a:pt x="0" y="0"/>
                </a:moveTo>
                <a:lnTo>
                  <a:pt x="17767971" y="0"/>
                </a:lnTo>
                <a:lnTo>
                  <a:pt x="17767971" y="6352049"/>
                </a:lnTo>
                <a:lnTo>
                  <a:pt x="0" y="63520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3850740" y="3881791"/>
            <a:ext cx="9766304" cy="2056076"/>
          </a:xfrm>
          <a:prstGeom prst="rect">
            <a:avLst/>
          </a:prstGeom>
        </p:spPr>
        <p:txBody>
          <a:bodyPr wrap="square" lIns="0" tIns="0" rIns="0" bIns="0" rtlCol="0" anchor="t">
            <a:spAutoFit/>
          </a:bodyPr>
          <a:lstStyle/>
          <a:p>
            <a:pPr algn="ctr">
              <a:lnSpc>
                <a:spcPts val="8655"/>
              </a:lnSpc>
            </a:pPr>
            <a:r>
              <a:rPr lang="en-US" sz="4000" dirty="0">
                <a:solidFill>
                  <a:srgbClr val="000000"/>
                </a:solidFill>
                <a:latin typeface="Marykate"/>
              </a:rPr>
              <a:t>Presentacion </a:t>
            </a:r>
            <a:r>
              <a:rPr lang="es-CO" sz="4000" dirty="0">
                <a:solidFill>
                  <a:srgbClr val="000000"/>
                </a:solidFill>
                <a:latin typeface="Marykate"/>
              </a:rPr>
              <a:t>sobre</a:t>
            </a:r>
            <a:r>
              <a:rPr lang="en-US" sz="4000" dirty="0">
                <a:solidFill>
                  <a:srgbClr val="000000"/>
                </a:solidFill>
                <a:latin typeface="Marykate"/>
              </a:rPr>
              <a:t> equipos y </a:t>
            </a:r>
            <a:r>
              <a:rPr lang="es-CO" sz="4000" dirty="0">
                <a:solidFill>
                  <a:srgbClr val="000000"/>
                </a:solidFill>
                <a:latin typeface="Marykate"/>
              </a:rPr>
              <a:t>utensilios requeridos durante el proceso de recepción</a:t>
            </a:r>
          </a:p>
        </p:txBody>
      </p:sp>
      <p:sp>
        <p:nvSpPr>
          <p:cNvPr id="6" name="Freeform 6"/>
          <p:cNvSpPr/>
          <p:nvPr/>
        </p:nvSpPr>
        <p:spPr>
          <a:xfrm rot="6884805">
            <a:off x="-2845931" y="4358439"/>
            <a:ext cx="5398896" cy="3798859"/>
          </a:xfrm>
          <a:custGeom>
            <a:avLst/>
            <a:gdLst/>
            <a:ahLst/>
            <a:cxnLst/>
            <a:rect l="l" t="t" r="r" b="b"/>
            <a:pathLst>
              <a:path w="5398896" h="3798859">
                <a:moveTo>
                  <a:pt x="0" y="0"/>
                </a:moveTo>
                <a:lnTo>
                  <a:pt x="5398896" y="0"/>
                </a:lnTo>
                <a:lnTo>
                  <a:pt x="5398896" y="3798859"/>
                </a:lnTo>
                <a:lnTo>
                  <a:pt x="0" y="379885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4444201">
            <a:off x="15490304" y="-1711517"/>
            <a:ext cx="3850935" cy="6139172"/>
          </a:xfrm>
          <a:custGeom>
            <a:avLst/>
            <a:gdLst/>
            <a:ahLst/>
            <a:cxnLst/>
            <a:rect l="l" t="t" r="r" b="b"/>
            <a:pathLst>
              <a:path w="3850935" h="6139172">
                <a:moveTo>
                  <a:pt x="0" y="0"/>
                </a:moveTo>
                <a:lnTo>
                  <a:pt x="3850935" y="0"/>
                </a:lnTo>
                <a:lnTo>
                  <a:pt x="3850935" y="6139173"/>
                </a:lnTo>
                <a:lnTo>
                  <a:pt x="0" y="613917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7807568" y="7304725"/>
            <a:ext cx="2672864" cy="743542"/>
          </a:xfrm>
          <a:custGeom>
            <a:avLst/>
            <a:gdLst/>
            <a:ahLst/>
            <a:cxnLst/>
            <a:rect l="l" t="t" r="r" b="b"/>
            <a:pathLst>
              <a:path w="2672864" h="743542">
                <a:moveTo>
                  <a:pt x="0" y="0"/>
                </a:moveTo>
                <a:lnTo>
                  <a:pt x="2672864" y="0"/>
                </a:lnTo>
                <a:lnTo>
                  <a:pt x="2672864" y="743542"/>
                </a:lnTo>
                <a:lnTo>
                  <a:pt x="0" y="74354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9" name="Freeform 9"/>
          <p:cNvSpPr/>
          <p:nvPr/>
        </p:nvSpPr>
        <p:spPr>
          <a:xfrm rot="861723">
            <a:off x="-2142" y="935626"/>
            <a:ext cx="4121079" cy="2547576"/>
          </a:xfrm>
          <a:custGeom>
            <a:avLst/>
            <a:gdLst/>
            <a:ahLst/>
            <a:cxnLst/>
            <a:rect l="l" t="t" r="r" b="b"/>
            <a:pathLst>
              <a:path w="4121079" h="2547576">
                <a:moveTo>
                  <a:pt x="0" y="0"/>
                </a:moveTo>
                <a:lnTo>
                  <a:pt x="4121079" y="0"/>
                </a:lnTo>
                <a:lnTo>
                  <a:pt x="4121079" y="2547576"/>
                </a:lnTo>
                <a:lnTo>
                  <a:pt x="0" y="254757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1" name="Freeform 11"/>
          <p:cNvSpPr/>
          <p:nvPr/>
        </p:nvSpPr>
        <p:spPr>
          <a:xfrm rot="2700000">
            <a:off x="13627348" y="1940918"/>
            <a:ext cx="2534855" cy="1609633"/>
          </a:xfrm>
          <a:custGeom>
            <a:avLst/>
            <a:gdLst/>
            <a:ahLst/>
            <a:cxnLst/>
            <a:rect l="l" t="t" r="r" b="b"/>
            <a:pathLst>
              <a:path w="2534855" h="1609633">
                <a:moveTo>
                  <a:pt x="0" y="0"/>
                </a:moveTo>
                <a:lnTo>
                  <a:pt x="2534854" y="0"/>
                </a:lnTo>
                <a:lnTo>
                  <a:pt x="2534854" y="1609633"/>
                </a:lnTo>
                <a:lnTo>
                  <a:pt x="0" y="1609633"/>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2" name="TextBox 12"/>
          <p:cNvSpPr txBox="1"/>
          <p:nvPr/>
        </p:nvSpPr>
        <p:spPr>
          <a:xfrm>
            <a:off x="5820436" y="1057275"/>
            <a:ext cx="7092983" cy="346075"/>
          </a:xfrm>
          <a:prstGeom prst="rect">
            <a:avLst/>
          </a:prstGeom>
        </p:spPr>
        <p:txBody>
          <a:bodyPr lIns="0" tIns="0" rIns="0" bIns="0" rtlCol="0" anchor="t">
            <a:spAutoFit/>
          </a:bodyPr>
          <a:lstStyle/>
          <a:p>
            <a:pPr algn="ctr">
              <a:lnSpc>
                <a:spcPts val="2599"/>
              </a:lnSpc>
            </a:pPr>
            <a:endParaRPr lang="en-US" sz="2499" dirty="0">
              <a:solidFill>
                <a:srgbClr val="000000"/>
              </a:solidFill>
              <a:latin typeface="Marykate"/>
            </a:endParaRPr>
          </a:p>
        </p:txBody>
      </p:sp>
      <p:sp>
        <p:nvSpPr>
          <p:cNvPr id="13" name="Freeform 13"/>
          <p:cNvSpPr/>
          <p:nvPr/>
        </p:nvSpPr>
        <p:spPr>
          <a:xfrm rot="-8364654">
            <a:off x="2367395" y="7269460"/>
            <a:ext cx="2676520" cy="1699590"/>
          </a:xfrm>
          <a:custGeom>
            <a:avLst/>
            <a:gdLst/>
            <a:ahLst/>
            <a:cxnLst/>
            <a:rect l="l" t="t" r="r" b="b"/>
            <a:pathLst>
              <a:path w="2676520" h="1699590">
                <a:moveTo>
                  <a:pt x="0" y="0"/>
                </a:moveTo>
                <a:lnTo>
                  <a:pt x="2676519" y="0"/>
                </a:lnTo>
                <a:lnTo>
                  <a:pt x="2676519" y="1699590"/>
                </a:lnTo>
                <a:lnTo>
                  <a:pt x="0" y="169959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4" name="Freeform 14"/>
          <p:cNvSpPr/>
          <p:nvPr/>
        </p:nvSpPr>
        <p:spPr>
          <a:xfrm rot="700530">
            <a:off x="12562111" y="8981043"/>
            <a:ext cx="626416" cy="772486"/>
          </a:xfrm>
          <a:custGeom>
            <a:avLst/>
            <a:gdLst/>
            <a:ahLst/>
            <a:cxnLst/>
            <a:rect l="l" t="t" r="r" b="b"/>
            <a:pathLst>
              <a:path w="626416" h="772486">
                <a:moveTo>
                  <a:pt x="0" y="0"/>
                </a:moveTo>
                <a:lnTo>
                  <a:pt x="626416" y="0"/>
                </a:lnTo>
                <a:lnTo>
                  <a:pt x="626416" y="772487"/>
                </a:lnTo>
                <a:lnTo>
                  <a:pt x="0" y="772487"/>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5" name="Freeform 15"/>
          <p:cNvSpPr/>
          <p:nvPr/>
        </p:nvSpPr>
        <p:spPr>
          <a:xfrm rot="273862">
            <a:off x="11482950" y="8611703"/>
            <a:ext cx="805334" cy="993125"/>
          </a:xfrm>
          <a:custGeom>
            <a:avLst/>
            <a:gdLst/>
            <a:ahLst/>
            <a:cxnLst/>
            <a:rect l="l" t="t" r="r" b="b"/>
            <a:pathLst>
              <a:path w="805334" h="993125">
                <a:moveTo>
                  <a:pt x="0" y="0"/>
                </a:moveTo>
                <a:lnTo>
                  <a:pt x="805334" y="0"/>
                </a:lnTo>
                <a:lnTo>
                  <a:pt x="805334" y="993125"/>
                </a:lnTo>
                <a:lnTo>
                  <a:pt x="0" y="993125"/>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6" name="Freeform 16"/>
          <p:cNvSpPr/>
          <p:nvPr/>
        </p:nvSpPr>
        <p:spPr>
          <a:xfrm rot="122415" flipH="1">
            <a:off x="16403123" y="7074216"/>
            <a:ext cx="4028208" cy="2490165"/>
          </a:xfrm>
          <a:custGeom>
            <a:avLst/>
            <a:gdLst/>
            <a:ahLst/>
            <a:cxnLst/>
            <a:rect l="l" t="t" r="r" b="b"/>
            <a:pathLst>
              <a:path w="4028208" h="2490165">
                <a:moveTo>
                  <a:pt x="4028207" y="0"/>
                </a:moveTo>
                <a:lnTo>
                  <a:pt x="0" y="0"/>
                </a:lnTo>
                <a:lnTo>
                  <a:pt x="0" y="2490165"/>
                </a:lnTo>
                <a:lnTo>
                  <a:pt x="4028207" y="2490165"/>
                </a:lnTo>
                <a:lnTo>
                  <a:pt x="4028207" y="0"/>
                </a:lnTo>
                <a:close/>
              </a:path>
            </a:pathLst>
          </a:custGeom>
          <a:blipFill>
            <a:blip r:embed="rId20">
              <a:extLst>
                <a:ext uri="{96DAC541-7B7A-43D3-8B79-37D633B846F1}">
                  <asvg:svgBlip xmlns:asvg="http://schemas.microsoft.com/office/drawing/2016/SVG/main" r:embed="rId21"/>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19201" flipH="1">
            <a:off x="-1416405" y="7484252"/>
            <a:ext cx="13387130" cy="4785899"/>
          </a:xfrm>
          <a:custGeom>
            <a:avLst/>
            <a:gdLst/>
            <a:ahLst/>
            <a:cxnLst/>
            <a:rect l="l" t="t" r="r" b="b"/>
            <a:pathLst>
              <a:path w="13387130" h="4785899">
                <a:moveTo>
                  <a:pt x="13387130" y="0"/>
                </a:moveTo>
                <a:lnTo>
                  <a:pt x="0" y="0"/>
                </a:lnTo>
                <a:lnTo>
                  <a:pt x="0" y="4785899"/>
                </a:lnTo>
                <a:lnTo>
                  <a:pt x="13387130" y="4785899"/>
                </a:lnTo>
                <a:lnTo>
                  <a:pt x="1338713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flipH="1">
            <a:off x="10288216" y="-570676"/>
            <a:ext cx="8947558" cy="3198752"/>
          </a:xfrm>
          <a:custGeom>
            <a:avLst/>
            <a:gdLst/>
            <a:ahLst/>
            <a:cxnLst/>
            <a:rect l="l" t="t" r="r" b="b"/>
            <a:pathLst>
              <a:path w="8947558" h="3198752">
                <a:moveTo>
                  <a:pt x="8947558" y="0"/>
                </a:moveTo>
                <a:lnTo>
                  <a:pt x="0" y="0"/>
                </a:lnTo>
                <a:lnTo>
                  <a:pt x="0" y="3198752"/>
                </a:lnTo>
                <a:lnTo>
                  <a:pt x="8947558" y="3198752"/>
                </a:lnTo>
                <a:lnTo>
                  <a:pt x="8947558"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2103847">
            <a:off x="4954640" y="9216811"/>
            <a:ext cx="3265001" cy="2297373"/>
          </a:xfrm>
          <a:custGeom>
            <a:avLst/>
            <a:gdLst/>
            <a:ahLst/>
            <a:cxnLst/>
            <a:rect l="l" t="t" r="r" b="b"/>
            <a:pathLst>
              <a:path w="3265001" h="2297373">
                <a:moveTo>
                  <a:pt x="0" y="0"/>
                </a:moveTo>
                <a:lnTo>
                  <a:pt x="3265001" y="0"/>
                </a:lnTo>
                <a:lnTo>
                  <a:pt x="3265001" y="2297373"/>
                </a:lnTo>
                <a:lnTo>
                  <a:pt x="0" y="229737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7816711">
            <a:off x="15589015" y="-1281949"/>
            <a:ext cx="3340569" cy="2350546"/>
          </a:xfrm>
          <a:custGeom>
            <a:avLst/>
            <a:gdLst/>
            <a:ahLst/>
            <a:cxnLst/>
            <a:rect l="l" t="t" r="r" b="b"/>
            <a:pathLst>
              <a:path w="3340569" h="2350546">
                <a:moveTo>
                  <a:pt x="0" y="0"/>
                </a:moveTo>
                <a:lnTo>
                  <a:pt x="3340570" y="0"/>
                </a:lnTo>
                <a:lnTo>
                  <a:pt x="3340570" y="2350546"/>
                </a:lnTo>
                <a:lnTo>
                  <a:pt x="0" y="23505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902063">
            <a:off x="8950899" y="8076544"/>
            <a:ext cx="769833" cy="949346"/>
          </a:xfrm>
          <a:custGeom>
            <a:avLst/>
            <a:gdLst/>
            <a:ahLst/>
            <a:cxnLst/>
            <a:rect l="l" t="t" r="r" b="b"/>
            <a:pathLst>
              <a:path w="769833" h="949346">
                <a:moveTo>
                  <a:pt x="0" y="0"/>
                </a:moveTo>
                <a:lnTo>
                  <a:pt x="769833" y="0"/>
                </a:lnTo>
                <a:lnTo>
                  <a:pt x="769833" y="949345"/>
                </a:lnTo>
                <a:lnTo>
                  <a:pt x="0" y="94934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903383" y="1305057"/>
            <a:ext cx="1424897" cy="1244728"/>
          </a:xfrm>
          <a:custGeom>
            <a:avLst/>
            <a:gdLst/>
            <a:ahLst/>
            <a:cxnLst/>
            <a:rect l="l" t="t" r="r" b="b"/>
            <a:pathLst>
              <a:path w="1424897" h="1244728">
                <a:moveTo>
                  <a:pt x="0" y="0"/>
                </a:moveTo>
                <a:lnTo>
                  <a:pt x="1424897" y="0"/>
                </a:lnTo>
                <a:lnTo>
                  <a:pt x="1424897" y="1244728"/>
                </a:lnTo>
                <a:lnTo>
                  <a:pt x="0" y="1244728"/>
                </a:lnTo>
                <a:lnTo>
                  <a:pt x="0" y="0"/>
                </a:lnTo>
                <a:close/>
              </a:path>
            </a:pathLst>
          </a:custGeom>
          <a:blipFill>
            <a:blip r:embed="rId10">
              <a:extLst>
                <a:ext uri="{96DAC541-7B7A-43D3-8B79-37D633B846F1}">
                  <asvg:svgBlip xmlns:asvg="http://schemas.microsoft.com/office/drawing/2016/SVG/main" r:embed="rId11"/>
                </a:ext>
              </a:extLst>
            </a:blip>
            <a:stretch>
              <a:fillRect l="-121875" t="-121898" r="-10967"/>
            </a:stretch>
          </a:blipFill>
        </p:spPr>
      </p:sp>
      <p:sp>
        <p:nvSpPr>
          <p:cNvPr id="8" name="Freeform 8"/>
          <p:cNvSpPr/>
          <p:nvPr/>
        </p:nvSpPr>
        <p:spPr>
          <a:xfrm>
            <a:off x="2750513" y="1469055"/>
            <a:ext cx="639525" cy="558661"/>
          </a:xfrm>
          <a:custGeom>
            <a:avLst/>
            <a:gdLst/>
            <a:ahLst/>
            <a:cxnLst/>
            <a:rect l="l" t="t" r="r" b="b"/>
            <a:pathLst>
              <a:path w="639525" h="558661">
                <a:moveTo>
                  <a:pt x="0" y="0"/>
                </a:moveTo>
                <a:lnTo>
                  <a:pt x="639525" y="0"/>
                </a:lnTo>
                <a:lnTo>
                  <a:pt x="639525" y="558661"/>
                </a:lnTo>
                <a:lnTo>
                  <a:pt x="0" y="558661"/>
                </a:lnTo>
                <a:lnTo>
                  <a:pt x="0" y="0"/>
                </a:lnTo>
                <a:close/>
              </a:path>
            </a:pathLst>
          </a:custGeom>
          <a:blipFill>
            <a:blip r:embed="rId12">
              <a:extLst>
                <a:ext uri="{96DAC541-7B7A-43D3-8B79-37D633B846F1}">
                  <asvg:svgBlip xmlns:asvg="http://schemas.microsoft.com/office/drawing/2016/SVG/main" r:embed="rId13"/>
                </a:ext>
              </a:extLst>
            </a:blip>
            <a:stretch>
              <a:fillRect l="-121875" t="-121898" r="-10967"/>
            </a:stretch>
          </a:blipFill>
        </p:spPr>
      </p:sp>
      <p:sp>
        <p:nvSpPr>
          <p:cNvPr id="9" name="Freeform 9"/>
          <p:cNvSpPr/>
          <p:nvPr/>
        </p:nvSpPr>
        <p:spPr>
          <a:xfrm>
            <a:off x="1259581" y="3085410"/>
            <a:ext cx="712501" cy="622411"/>
          </a:xfrm>
          <a:custGeom>
            <a:avLst/>
            <a:gdLst/>
            <a:ahLst/>
            <a:cxnLst/>
            <a:rect l="l" t="t" r="r" b="b"/>
            <a:pathLst>
              <a:path w="712501" h="622411">
                <a:moveTo>
                  <a:pt x="0" y="0"/>
                </a:moveTo>
                <a:lnTo>
                  <a:pt x="712501" y="0"/>
                </a:lnTo>
                <a:lnTo>
                  <a:pt x="712501" y="622411"/>
                </a:lnTo>
                <a:lnTo>
                  <a:pt x="0" y="622411"/>
                </a:lnTo>
                <a:lnTo>
                  <a:pt x="0" y="0"/>
                </a:lnTo>
                <a:close/>
              </a:path>
            </a:pathLst>
          </a:custGeom>
          <a:blipFill>
            <a:blip r:embed="rId14">
              <a:extLst>
                <a:ext uri="{96DAC541-7B7A-43D3-8B79-37D633B846F1}">
                  <asvg:svgBlip xmlns:asvg="http://schemas.microsoft.com/office/drawing/2016/SVG/main" r:embed="rId15"/>
                </a:ext>
              </a:extLst>
            </a:blip>
            <a:stretch>
              <a:fillRect l="-121875" t="-121898" r="-10967"/>
            </a:stretch>
          </a:blipFill>
        </p:spPr>
      </p:sp>
      <p:sp>
        <p:nvSpPr>
          <p:cNvPr id="10" name="Freeform 10"/>
          <p:cNvSpPr/>
          <p:nvPr/>
        </p:nvSpPr>
        <p:spPr>
          <a:xfrm>
            <a:off x="10088361" y="1748385"/>
            <a:ext cx="6852517" cy="7361103"/>
          </a:xfrm>
          <a:custGeom>
            <a:avLst/>
            <a:gdLst/>
            <a:ahLst/>
            <a:cxnLst/>
            <a:rect l="l" t="t" r="r" b="b"/>
            <a:pathLst>
              <a:path w="6852517" h="7361103">
                <a:moveTo>
                  <a:pt x="0" y="0"/>
                </a:moveTo>
                <a:lnTo>
                  <a:pt x="6852517" y="0"/>
                </a:lnTo>
                <a:lnTo>
                  <a:pt x="6852517" y="7361103"/>
                </a:lnTo>
                <a:lnTo>
                  <a:pt x="0" y="7361103"/>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1" name="TextBox 11"/>
          <p:cNvSpPr txBox="1"/>
          <p:nvPr/>
        </p:nvSpPr>
        <p:spPr>
          <a:xfrm>
            <a:off x="2453597" y="4553767"/>
            <a:ext cx="6690403" cy="3707425"/>
          </a:xfrm>
          <a:prstGeom prst="rect">
            <a:avLst/>
          </a:prstGeom>
        </p:spPr>
        <p:txBody>
          <a:bodyPr lIns="0" tIns="0" rIns="0" bIns="0" rtlCol="0" anchor="t">
            <a:spAutoFit/>
          </a:bodyPr>
          <a:lstStyle/>
          <a:p>
            <a:pPr marL="0" lvl="0" indent="0">
              <a:lnSpc>
                <a:spcPts val="4197"/>
              </a:lnSpc>
            </a:pPr>
            <a:r>
              <a:rPr lang="es-MX" sz="2000" dirty="0">
                <a:solidFill>
                  <a:srgbClr val="000000"/>
                </a:solidFill>
                <a:latin typeface="Poppins Semi-Bold"/>
              </a:rPr>
              <a:t>Es un método para calcular el índice de refracción (una propiedad física fundamental de cualquier sustancia) de una muestra para  conocer su composición o pureza. A pesar de que los refractómetros son más eficaces para medir líquidos, también se emplean para medir sólidos y gases, como vidrios o gemas</a:t>
            </a:r>
            <a:endParaRPr lang="en-US" sz="2000" dirty="0">
              <a:solidFill>
                <a:srgbClr val="000000"/>
              </a:solidFill>
              <a:latin typeface="Poppins Semi-Bold"/>
            </a:endParaRPr>
          </a:p>
        </p:txBody>
      </p:sp>
      <p:sp>
        <p:nvSpPr>
          <p:cNvPr id="12" name="TextBox 12"/>
          <p:cNvSpPr txBox="1"/>
          <p:nvPr/>
        </p:nvSpPr>
        <p:spPr>
          <a:xfrm>
            <a:off x="2453597" y="2760917"/>
            <a:ext cx="7828736" cy="1385697"/>
          </a:xfrm>
          <a:prstGeom prst="rect">
            <a:avLst/>
          </a:prstGeom>
        </p:spPr>
        <p:txBody>
          <a:bodyPr lIns="0" tIns="0" rIns="0" bIns="0" rtlCol="0" anchor="t">
            <a:spAutoFit/>
          </a:bodyPr>
          <a:lstStyle/>
          <a:p>
            <a:pPr marL="0" lvl="0" indent="0">
              <a:lnSpc>
                <a:spcPts val="10494"/>
              </a:lnSpc>
            </a:pPr>
            <a:r>
              <a:rPr lang="es-CO" sz="9900" dirty="0">
                <a:solidFill>
                  <a:srgbClr val="000000"/>
                </a:solidFill>
                <a:latin typeface="Marykate"/>
              </a:rPr>
              <a:t>AEROMETRO </a:t>
            </a:r>
          </a:p>
        </p:txBody>
      </p:sp>
      <p:pic>
        <p:nvPicPr>
          <p:cNvPr id="18" name="Imagen 17" descr="INSTRUCCIONES DE USO REFRACTOMETRO MANUAL – Labexco">
            <a:extLst>
              <a:ext uri="{FF2B5EF4-FFF2-40B4-BE49-F238E27FC236}">
                <a16:creationId xmlns:a16="http://schemas.microsoft.com/office/drawing/2014/main" id="{A5B2EA4E-6F2F-49B8-8310-ABFCA57D8339}"/>
              </a:ext>
            </a:extLst>
          </p:cNvPr>
          <p:cNvPicPr/>
          <p:nvPr/>
        </p:nvPicPr>
        <p:blipFill rotWithShape="1">
          <a:blip r:embed="rId18">
            <a:extLst>
              <a:ext uri="{28A0092B-C50C-407E-A947-70E740481C1C}">
                <a14:useLocalDpi xmlns:a14="http://schemas.microsoft.com/office/drawing/2010/main" val="0"/>
              </a:ext>
            </a:extLst>
          </a:blip>
          <a:srcRect l="2593" t="3696" r="3510"/>
          <a:stretch/>
        </p:blipFill>
        <p:spPr bwMode="auto">
          <a:xfrm>
            <a:off x="10775047" y="3238500"/>
            <a:ext cx="5633358" cy="50226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82238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19201" flipH="1">
            <a:off x="-1416405" y="7484252"/>
            <a:ext cx="13387130" cy="4785899"/>
          </a:xfrm>
          <a:custGeom>
            <a:avLst/>
            <a:gdLst/>
            <a:ahLst/>
            <a:cxnLst/>
            <a:rect l="l" t="t" r="r" b="b"/>
            <a:pathLst>
              <a:path w="13387130" h="4785899">
                <a:moveTo>
                  <a:pt x="13387130" y="0"/>
                </a:moveTo>
                <a:lnTo>
                  <a:pt x="0" y="0"/>
                </a:lnTo>
                <a:lnTo>
                  <a:pt x="0" y="4785899"/>
                </a:lnTo>
                <a:lnTo>
                  <a:pt x="13387130" y="4785899"/>
                </a:lnTo>
                <a:lnTo>
                  <a:pt x="1338713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flipH="1">
            <a:off x="10288216" y="-570676"/>
            <a:ext cx="8947558" cy="3198752"/>
          </a:xfrm>
          <a:custGeom>
            <a:avLst/>
            <a:gdLst/>
            <a:ahLst/>
            <a:cxnLst/>
            <a:rect l="l" t="t" r="r" b="b"/>
            <a:pathLst>
              <a:path w="8947558" h="3198752">
                <a:moveTo>
                  <a:pt x="8947558" y="0"/>
                </a:moveTo>
                <a:lnTo>
                  <a:pt x="0" y="0"/>
                </a:lnTo>
                <a:lnTo>
                  <a:pt x="0" y="3198752"/>
                </a:lnTo>
                <a:lnTo>
                  <a:pt x="8947558" y="3198752"/>
                </a:lnTo>
                <a:lnTo>
                  <a:pt x="8947558"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2103847">
            <a:off x="4954640" y="9216811"/>
            <a:ext cx="3265001" cy="2297373"/>
          </a:xfrm>
          <a:custGeom>
            <a:avLst/>
            <a:gdLst/>
            <a:ahLst/>
            <a:cxnLst/>
            <a:rect l="l" t="t" r="r" b="b"/>
            <a:pathLst>
              <a:path w="3265001" h="2297373">
                <a:moveTo>
                  <a:pt x="0" y="0"/>
                </a:moveTo>
                <a:lnTo>
                  <a:pt x="3265001" y="0"/>
                </a:lnTo>
                <a:lnTo>
                  <a:pt x="3265001" y="2297373"/>
                </a:lnTo>
                <a:lnTo>
                  <a:pt x="0" y="229737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7816711">
            <a:off x="15589015" y="-1281949"/>
            <a:ext cx="3340569" cy="2350546"/>
          </a:xfrm>
          <a:custGeom>
            <a:avLst/>
            <a:gdLst/>
            <a:ahLst/>
            <a:cxnLst/>
            <a:rect l="l" t="t" r="r" b="b"/>
            <a:pathLst>
              <a:path w="3340569" h="2350546">
                <a:moveTo>
                  <a:pt x="0" y="0"/>
                </a:moveTo>
                <a:lnTo>
                  <a:pt x="3340570" y="0"/>
                </a:lnTo>
                <a:lnTo>
                  <a:pt x="3340570" y="2350546"/>
                </a:lnTo>
                <a:lnTo>
                  <a:pt x="0" y="23505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902063">
            <a:off x="8950899" y="8076544"/>
            <a:ext cx="769833" cy="949346"/>
          </a:xfrm>
          <a:custGeom>
            <a:avLst/>
            <a:gdLst/>
            <a:ahLst/>
            <a:cxnLst/>
            <a:rect l="l" t="t" r="r" b="b"/>
            <a:pathLst>
              <a:path w="769833" h="949346">
                <a:moveTo>
                  <a:pt x="0" y="0"/>
                </a:moveTo>
                <a:lnTo>
                  <a:pt x="769833" y="0"/>
                </a:lnTo>
                <a:lnTo>
                  <a:pt x="769833" y="949345"/>
                </a:lnTo>
                <a:lnTo>
                  <a:pt x="0" y="94934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903383" y="1305057"/>
            <a:ext cx="1424897" cy="1244728"/>
          </a:xfrm>
          <a:custGeom>
            <a:avLst/>
            <a:gdLst/>
            <a:ahLst/>
            <a:cxnLst/>
            <a:rect l="l" t="t" r="r" b="b"/>
            <a:pathLst>
              <a:path w="1424897" h="1244728">
                <a:moveTo>
                  <a:pt x="0" y="0"/>
                </a:moveTo>
                <a:lnTo>
                  <a:pt x="1424897" y="0"/>
                </a:lnTo>
                <a:lnTo>
                  <a:pt x="1424897" y="1244728"/>
                </a:lnTo>
                <a:lnTo>
                  <a:pt x="0" y="1244728"/>
                </a:lnTo>
                <a:lnTo>
                  <a:pt x="0" y="0"/>
                </a:lnTo>
                <a:close/>
              </a:path>
            </a:pathLst>
          </a:custGeom>
          <a:blipFill>
            <a:blip r:embed="rId10">
              <a:extLst>
                <a:ext uri="{96DAC541-7B7A-43D3-8B79-37D633B846F1}">
                  <asvg:svgBlip xmlns:asvg="http://schemas.microsoft.com/office/drawing/2016/SVG/main" r:embed="rId11"/>
                </a:ext>
              </a:extLst>
            </a:blip>
            <a:stretch>
              <a:fillRect l="-121875" t="-121898" r="-10967"/>
            </a:stretch>
          </a:blipFill>
        </p:spPr>
      </p:sp>
      <p:sp>
        <p:nvSpPr>
          <p:cNvPr id="8" name="Freeform 8"/>
          <p:cNvSpPr/>
          <p:nvPr/>
        </p:nvSpPr>
        <p:spPr>
          <a:xfrm>
            <a:off x="2750513" y="1469055"/>
            <a:ext cx="639525" cy="558661"/>
          </a:xfrm>
          <a:custGeom>
            <a:avLst/>
            <a:gdLst/>
            <a:ahLst/>
            <a:cxnLst/>
            <a:rect l="l" t="t" r="r" b="b"/>
            <a:pathLst>
              <a:path w="639525" h="558661">
                <a:moveTo>
                  <a:pt x="0" y="0"/>
                </a:moveTo>
                <a:lnTo>
                  <a:pt x="639525" y="0"/>
                </a:lnTo>
                <a:lnTo>
                  <a:pt x="639525" y="558661"/>
                </a:lnTo>
                <a:lnTo>
                  <a:pt x="0" y="558661"/>
                </a:lnTo>
                <a:lnTo>
                  <a:pt x="0" y="0"/>
                </a:lnTo>
                <a:close/>
              </a:path>
            </a:pathLst>
          </a:custGeom>
          <a:blipFill>
            <a:blip r:embed="rId12">
              <a:extLst>
                <a:ext uri="{96DAC541-7B7A-43D3-8B79-37D633B846F1}">
                  <asvg:svgBlip xmlns:asvg="http://schemas.microsoft.com/office/drawing/2016/SVG/main" r:embed="rId13"/>
                </a:ext>
              </a:extLst>
            </a:blip>
            <a:stretch>
              <a:fillRect l="-121875" t="-121898" r="-10967"/>
            </a:stretch>
          </a:blipFill>
        </p:spPr>
      </p:sp>
      <p:sp>
        <p:nvSpPr>
          <p:cNvPr id="9" name="Freeform 9"/>
          <p:cNvSpPr/>
          <p:nvPr/>
        </p:nvSpPr>
        <p:spPr>
          <a:xfrm>
            <a:off x="1259581" y="3085410"/>
            <a:ext cx="712501" cy="622411"/>
          </a:xfrm>
          <a:custGeom>
            <a:avLst/>
            <a:gdLst/>
            <a:ahLst/>
            <a:cxnLst/>
            <a:rect l="l" t="t" r="r" b="b"/>
            <a:pathLst>
              <a:path w="712501" h="622411">
                <a:moveTo>
                  <a:pt x="0" y="0"/>
                </a:moveTo>
                <a:lnTo>
                  <a:pt x="712501" y="0"/>
                </a:lnTo>
                <a:lnTo>
                  <a:pt x="712501" y="622411"/>
                </a:lnTo>
                <a:lnTo>
                  <a:pt x="0" y="622411"/>
                </a:lnTo>
                <a:lnTo>
                  <a:pt x="0" y="0"/>
                </a:lnTo>
                <a:close/>
              </a:path>
            </a:pathLst>
          </a:custGeom>
          <a:blipFill>
            <a:blip r:embed="rId14">
              <a:extLst>
                <a:ext uri="{96DAC541-7B7A-43D3-8B79-37D633B846F1}">
                  <asvg:svgBlip xmlns:asvg="http://schemas.microsoft.com/office/drawing/2016/SVG/main" r:embed="rId15"/>
                </a:ext>
              </a:extLst>
            </a:blip>
            <a:stretch>
              <a:fillRect l="-121875" t="-121898" r="-10967"/>
            </a:stretch>
          </a:blipFill>
        </p:spPr>
      </p:sp>
      <p:sp>
        <p:nvSpPr>
          <p:cNvPr id="10" name="Freeform 10"/>
          <p:cNvSpPr/>
          <p:nvPr/>
        </p:nvSpPr>
        <p:spPr>
          <a:xfrm>
            <a:off x="10088361" y="1748385"/>
            <a:ext cx="6852517" cy="7361103"/>
          </a:xfrm>
          <a:custGeom>
            <a:avLst/>
            <a:gdLst/>
            <a:ahLst/>
            <a:cxnLst/>
            <a:rect l="l" t="t" r="r" b="b"/>
            <a:pathLst>
              <a:path w="6852517" h="7361103">
                <a:moveTo>
                  <a:pt x="0" y="0"/>
                </a:moveTo>
                <a:lnTo>
                  <a:pt x="6852517" y="0"/>
                </a:lnTo>
                <a:lnTo>
                  <a:pt x="6852517" y="7361103"/>
                </a:lnTo>
                <a:lnTo>
                  <a:pt x="0" y="7361103"/>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1" name="TextBox 11"/>
          <p:cNvSpPr txBox="1"/>
          <p:nvPr/>
        </p:nvSpPr>
        <p:spPr>
          <a:xfrm>
            <a:off x="2453597" y="4553767"/>
            <a:ext cx="6690403" cy="3168816"/>
          </a:xfrm>
          <a:prstGeom prst="rect">
            <a:avLst/>
          </a:prstGeom>
        </p:spPr>
        <p:txBody>
          <a:bodyPr lIns="0" tIns="0" rIns="0" bIns="0" rtlCol="0" anchor="t">
            <a:spAutoFit/>
          </a:bodyPr>
          <a:lstStyle/>
          <a:p>
            <a:pPr marL="0" lvl="0" indent="0">
              <a:lnSpc>
                <a:spcPts val="4197"/>
              </a:lnSpc>
            </a:pPr>
            <a:r>
              <a:rPr lang="es-MX" sz="2000" dirty="0">
                <a:solidFill>
                  <a:srgbClr val="000000"/>
                </a:solidFill>
                <a:latin typeface="Poppins Semi-Bold"/>
              </a:rPr>
              <a:t>es un instrumento de laboratorio que sirve para la determinación de la acidez en la leche cruda, queso, suero de leche y otros derivados. Se compone por: bureta de vidrio graduada con llave que permite un goteo regulado (la escala permite leer directamente el porcentaje de acidez). </a:t>
            </a:r>
            <a:endParaRPr lang="en-US" sz="2000" dirty="0">
              <a:solidFill>
                <a:srgbClr val="000000"/>
              </a:solidFill>
              <a:latin typeface="Poppins Semi-Bold"/>
            </a:endParaRPr>
          </a:p>
        </p:txBody>
      </p:sp>
      <p:sp>
        <p:nvSpPr>
          <p:cNvPr id="12" name="TextBox 12"/>
          <p:cNvSpPr txBox="1"/>
          <p:nvPr/>
        </p:nvSpPr>
        <p:spPr>
          <a:xfrm>
            <a:off x="2453597" y="2760917"/>
            <a:ext cx="7828736" cy="1385697"/>
          </a:xfrm>
          <a:prstGeom prst="rect">
            <a:avLst/>
          </a:prstGeom>
        </p:spPr>
        <p:txBody>
          <a:bodyPr lIns="0" tIns="0" rIns="0" bIns="0" rtlCol="0" anchor="t">
            <a:spAutoFit/>
          </a:bodyPr>
          <a:lstStyle/>
          <a:p>
            <a:pPr marL="0" lvl="0" indent="0">
              <a:lnSpc>
                <a:spcPts val="10494"/>
              </a:lnSpc>
            </a:pPr>
            <a:r>
              <a:rPr lang="es-CO" sz="9900" dirty="0">
                <a:solidFill>
                  <a:srgbClr val="000000"/>
                </a:solidFill>
                <a:latin typeface="Marykate"/>
              </a:rPr>
              <a:t>El Acidímetro </a:t>
            </a:r>
          </a:p>
        </p:txBody>
      </p:sp>
      <p:pic>
        <p:nvPicPr>
          <p:cNvPr id="14" name="Imagen 13">
            <a:extLst>
              <a:ext uri="{FF2B5EF4-FFF2-40B4-BE49-F238E27FC236}">
                <a16:creationId xmlns:a16="http://schemas.microsoft.com/office/drawing/2014/main" id="{E056C389-46AF-4EC7-A68F-5681698CBC3F}"/>
              </a:ext>
            </a:extLst>
          </p:cNvPr>
          <p:cNvPicPr/>
          <p:nvPr/>
        </p:nvPicPr>
        <p:blipFill rotWithShape="1">
          <a:blip r:embed="rId18"/>
          <a:srcRect l="10043" t="4849" r="17317" b="4372"/>
          <a:stretch/>
        </p:blipFill>
        <p:spPr>
          <a:xfrm>
            <a:off x="11293431" y="3085410"/>
            <a:ext cx="4604758" cy="52577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0586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DF6"/>
        </a:solidFill>
        <a:effectLst/>
      </p:bgPr>
    </p:bg>
    <p:spTree>
      <p:nvGrpSpPr>
        <p:cNvPr id="1" name=""/>
        <p:cNvGrpSpPr/>
        <p:nvPr/>
      </p:nvGrpSpPr>
      <p:grpSpPr>
        <a:xfrm>
          <a:off x="0" y="0"/>
          <a:ext cx="0" cy="0"/>
          <a:chOff x="0" y="0"/>
          <a:chExt cx="0" cy="0"/>
        </a:xfrm>
      </p:grpSpPr>
      <p:sp>
        <p:nvSpPr>
          <p:cNvPr id="2" name="Freeform 2"/>
          <p:cNvSpPr/>
          <p:nvPr/>
        </p:nvSpPr>
        <p:spPr>
          <a:xfrm rot="-342311">
            <a:off x="8767518" y="2773392"/>
            <a:ext cx="20226327" cy="7230912"/>
          </a:xfrm>
          <a:custGeom>
            <a:avLst/>
            <a:gdLst/>
            <a:ahLst/>
            <a:cxnLst/>
            <a:rect l="l" t="t" r="r" b="b"/>
            <a:pathLst>
              <a:path w="20226327" h="7230912">
                <a:moveTo>
                  <a:pt x="0" y="0"/>
                </a:moveTo>
                <a:lnTo>
                  <a:pt x="20226327" y="0"/>
                </a:lnTo>
                <a:lnTo>
                  <a:pt x="20226327" y="7230912"/>
                </a:lnTo>
                <a:lnTo>
                  <a:pt x="0" y="72309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dirty="0"/>
          </a:p>
        </p:txBody>
      </p:sp>
      <p:sp>
        <p:nvSpPr>
          <p:cNvPr id="3" name="Freeform 3"/>
          <p:cNvSpPr/>
          <p:nvPr/>
        </p:nvSpPr>
        <p:spPr>
          <a:xfrm rot="9078979">
            <a:off x="-5656376" y="-3128401"/>
            <a:ext cx="19733662" cy="7054784"/>
          </a:xfrm>
          <a:custGeom>
            <a:avLst/>
            <a:gdLst/>
            <a:ahLst/>
            <a:cxnLst/>
            <a:rect l="l" t="t" r="r" b="b"/>
            <a:pathLst>
              <a:path w="19733662" h="7054784">
                <a:moveTo>
                  <a:pt x="0" y="0"/>
                </a:moveTo>
                <a:lnTo>
                  <a:pt x="19733662" y="0"/>
                </a:lnTo>
                <a:lnTo>
                  <a:pt x="19733662" y="7054784"/>
                </a:lnTo>
                <a:lnTo>
                  <a:pt x="0" y="70547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878822">
            <a:off x="15382346" y="8264275"/>
            <a:ext cx="5811308" cy="4089048"/>
          </a:xfrm>
          <a:custGeom>
            <a:avLst/>
            <a:gdLst/>
            <a:ahLst/>
            <a:cxnLst/>
            <a:rect l="l" t="t" r="r" b="b"/>
            <a:pathLst>
              <a:path w="5811308" h="4089048">
                <a:moveTo>
                  <a:pt x="0" y="0"/>
                </a:moveTo>
                <a:lnTo>
                  <a:pt x="5811308" y="0"/>
                </a:lnTo>
                <a:lnTo>
                  <a:pt x="5811308" y="4089048"/>
                </a:lnTo>
                <a:lnTo>
                  <a:pt x="0" y="40890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3618432">
            <a:off x="-1190585" y="6498459"/>
            <a:ext cx="3415757" cy="5445409"/>
          </a:xfrm>
          <a:custGeom>
            <a:avLst/>
            <a:gdLst/>
            <a:ahLst/>
            <a:cxnLst/>
            <a:rect l="l" t="t" r="r" b="b"/>
            <a:pathLst>
              <a:path w="3415757" h="5445409">
                <a:moveTo>
                  <a:pt x="0" y="0"/>
                </a:moveTo>
                <a:lnTo>
                  <a:pt x="3415757" y="0"/>
                </a:lnTo>
                <a:lnTo>
                  <a:pt x="3415757" y="5445409"/>
                </a:lnTo>
                <a:lnTo>
                  <a:pt x="0" y="54454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7" name="TextBox 17"/>
          <p:cNvSpPr txBox="1"/>
          <p:nvPr/>
        </p:nvSpPr>
        <p:spPr>
          <a:xfrm>
            <a:off x="3330625" y="4762500"/>
            <a:ext cx="9906065" cy="3873817"/>
          </a:xfrm>
          <a:prstGeom prst="rect">
            <a:avLst/>
          </a:prstGeom>
        </p:spPr>
        <p:txBody>
          <a:bodyPr wrap="square" lIns="0" tIns="0" rIns="0" bIns="0" rtlCol="0" anchor="t">
            <a:spAutoFit/>
          </a:bodyPr>
          <a:lstStyle/>
          <a:p>
            <a:pPr algn="ctr">
              <a:lnSpc>
                <a:spcPts val="3788"/>
              </a:lnSpc>
              <a:spcBef>
                <a:spcPct val="0"/>
              </a:spcBef>
            </a:pPr>
            <a:r>
              <a:rPr lang="es-MX" sz="2706" dirty="0">
                <a:solidFill>
                  <a:srgbClr val="000000"/>
                </a:solidFill>
                <a:latin typeface="Poppins Medium"/>
              </a:rPr>
              <a:t>Básicamente, el porcentaje Brix (%) se calibra a la cantidad de gramos de azúcar contenidos en 100g de solución de azúcar. Así, al medir una solución de azúcar, Brix (%) debe ser perfectamente equivalente a la concentración real. Con soluciones que contienen otros componentes, sobre todo cuando uno quiere saber la concentración exacta, una tabla de conversión es necesaria</a:t>
            </a:r>
            <a:endParaRPr lang="en-US" sz="2706" dirty="0">
              <a:solidFill>
                <a:srgbClr val="000000"/>
              </a:solidFill>
              <a:latin typeface="Poppins Medium"/>
            </a:endParaRPr>
          </a:p>
        </p:txBody>
      </p:sp>
      <p:sp>
        <p:nvSpPr>
          <p:cNvPr id="18" name="TextBox 18"/>
          <p:cNvSpPr txBox="1"/>
          <p:nvPr/>
        </p:nvSpPr>
        <p:spPr>
          <a:xfrm>
            <a:off x="3096698" y="2105190"/>
            <a:ext cx="13032752" cy="1593385"/>
          </a:xfrm>
          <a:prstGeom prst="rect">
            <a:avLst/>
          </a:prstGeom>
        </p:spPr>
        <p:txBody>
          <a:bodyPr lIns="0" tIns="0" rIns="0" bIns="0" rtlCol="0" anchor="t">
            <a:spAutoFit/>
          </a:bodyPr>
          <a:lstStyle/>
          <a:p>
            <a:pPr marL="0" lvl="0" indent="0" algn="ctr">
              <a:lnSpc>
                <a:spcPts val="13860"/>
              </a:lnSpc>
              <a:spcBef>
                <a:spcPct val="0"/>
              </a:spcBef>
            </a:pPr>
            <a:r>
              <a:rPr lang="en-US" sz="9900" spc="227" dirty="0">
                <a:solidFill>
                  <a:srgbClr val="000000"/>
                </a:solidFill>
                <a:latin typeface="Marykate"/>
              </a:rPr>
              <a:t>UNIDAD DE MEDIDA (BRIX)</a:t>
            </a:r>
          </a:p>
        </p:txBody>
      </p:sp>
      <p:sp>
        <p:nvSpPr>
          <p:cNvPr id="19" name="Freeform 19"/>
          <p:cNvSpPr/>
          <p:nvPr/>
        </p:nvSpPr>
        <p:spPr>
          <a:xfrm>
            <a:off x="1671801" y="2303436"/>
            <a:ext cx="1679606" cy="1467232"/>
          </a:xfrm>
          <a:custGeom>
            <a:avLst/>
            <a:gdLst/>
            <a:ahLst/>
            <a:cxnLst/>
            <a:rect l="l" t="t" r="r" b="b"/>
            <a:pathLst>
              <a:path w="1679606" h="1467232">
                <a:moveTo>
                  <a:pt x="0" y="0"/>
                </a:moveTo>
                <a:lnTo>
                  <a:pt x="1679607" y="0"/>
                </a:lnTo>
                <a:lnTo>
                  <a:pt x="1679607" y="1467232"/>
                </a:lnTo>
                <a:lnTo>
                  <a:pt x="0" y="1467232"/>
                </a:lnTo>
                <a:lnTo>
                  <a:pt x="0" y="0"/>
                </a:lnTo>
                <a:close/>
              </a:path>
            </a:pathLst>
          </a:custGeom>
          <a:blipFill>
            <a:blip r:embed="rId10">
              <a:extLst>
                <a:ext uri="{96DAC541-7B7A-43D3-8B79-37D633B846F1}">
                  <asvg:svgBlip xmlns:asvg="http://schemas.microsoft.com/office/drawing/2016/SVG/main" r:embed="rId11"/>
                </a:ext>
              </a:extLst>
            </a:blip>
            <a:stretch>
              <a:fillRect l="-121875" t="-121898" r="-10967"/>
            </a:stretch>
          </a:blipFill>
        </p:spPr>
      </p:sp>
      <p:sp>
        <p:nvSpPr>
          <p:cNvPr id="20" name="Freeform 20"/>
          <p:cNvSpPr/>
          <p:nvPr/>
        </p:nvSpPr>
        <p:spPr>
          <a:xfrm>
            <a:off x="3747818" y="2782925"/>
            <a:ext cx="639525" cy="558661"/>
          </a:xfrm>
          <a:custGeom>
            <a:avLst/>
            <a:gdLst/>
            <a:ahLst/>
            <a:cxnLst/>
            <a:rect l="l" t="t" r="r" b="b"/>
            <a:pathLst>
              <a:path w="639525" h="558661">
                <a:moveTo>
                  <a:pt x="0" y="0"/>
                </a:moveTo>
                <a:lnTo>
                  <a:pt x="639524" y="0"/>
                </a:lnTo>
                <a:lnTo>
                  <a:pt x="639524" y="558661"/>
                </a:lnTo>
                <a:lnTo>
                  <a:pt x="0" y="558661"/>
                </a:lnTo>
                <a:lnTo>
                  <a:pt x="0" y="0"/>
                </a:lnTo>
                <a:close/>
              </a:path>
            </a:pathLst>
          </a:custGeom>
          <a:blipFill>
            <a:blip r:embed="rId12">
              <a:extLst>
                <a:ext uri="{96DAC541-7B7A-43D3-8B79-37D633B846F1}">
                  <asvg:svgBlip xmlns:asvg="http://schemas.microsoft.com/office/drawing/2016/SVG/main" r:embed="rId13"/>
                </a:ext>
              </a:extLst>
            </a:blip>
            <a:stretch>
              <a:fillRect l="-121875" t="-121898" r="-10967"/>
            </a:stretch>
          </a:blipFill>
        </p:spPr>
      </p:sp>
      <p:sp>
        <p:nvSpPr>
          <p:cNvPr id="21" name="Freeform 21"/>
          <p:cNvSpPr/>
          <p:nvPr/>
        </p:nvSpPr>
        <p:spPr>
          <a:xfrm>
            <a:off x="2327046" y="4282964"/>
            <a:ext cx="712501" cy="622411"/>
          </a:xfrm>
          <a:custGeom>
            <a:avLst/>
            <a:gdLst/>
            <a:ahLst/>
            <a:cxnLst/>
            <a:rect l="l" t="t" r="r" b="b"/>
            <a:pathLst>
              <a:path w="712501" h="622411">
                <a:moveTo>
                  <a:pt x="0" y="0"/>
                </a:moveTo>
                <a:lnTo>
                  <a:pt x="712502" y="0"/>
                </a:lnTo>
                <a:lnTo>
                  <a:pt x="712502" y="622411"/>
                </a:lnTo>
                <a:lnTo>
                  <a:pt x="0" y="622411"/>
                </a:lnTo>
                <a:lnTo>
                  <a:pt x="0" y="0"/>
                </a:lnTo>
                <a:close/>
              </a:path>
            </a:pathLst>
          </a:custGeom>
          <a:blipFill>
            <a:blip r:embed="rId14">
              <a:extLst>
                <a:ext uri="{96DAC541-7B7A-43D3-8B79-37D633B846F1}">
                  <asvg:svgBlip xmlns:asvg="http://schemas.microsoft.com/office/drawing/2016/SVG/main" r:embed="rId15"/>
                </a:ext>
              </a:extLst>
            </a:blip>
            <a:stretch>
              <a:fillRect l="-121875" t="-121898" r="-10967"/>
            </a:stretch>
          </a:blipFill>
        </p:spPr>
      </p:sp>
      <p:sp>
        <p:nvSpPr>
          <p:cNvPr id="22" name="Freeform 22"/>
          <p:cNvSpPr/>
          <p:nvPr/>
        </p:nvSpPr>
        <p:spPr>
          <a:xfrm>
            <a:off x="14338657" y="1028700"/>
            <a:ext cx="2331013" cy="2996493"/>
          </a:xfrm>
          <a:custGeom>
            <a:avLst/>
            <a:gdLst/>
            <a:ahLst/>
            <a:cxnLst/>
            <a:rect l="l" t="t" r="r" b="b"/>
            <a:pathLst>
              <a:path w="2331013" h="2996493">
                <a:moveTo>
                  <a:pt x="0" y="0"/>
                </a:moveTo>
                <a:lnTo>
                  <a:pt x="2331013" y="0"/>
                </a:lnTo>
                <a:lnTo>
                  <a:pt x="2331013" y="2996493"/>
                </a:lnTo>
                <a:lnTo>
                  <a:pt x="0" y="2996493"/>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3" name="Freeform 23"/>
          <p:cNvSpPr/>
          <p:nvPr/>
        </p:nvSpPr>
        <p:spPr>
          <a:xfrm rot="902063">
            <a:off x="16243452" y="1121269"/>
            <a:ext cx="852435" cy="1051210"/>
          </a:xfrm>
          <a:custGeom>
            <a:avLst/>
            <a:gdLst/>
            <a:ahLst/>
            <a:cxnLst/>
            <a:rect l="l" t="t" r="r" b="b"/>
            <a:pathLst>
              <a:path w="852435" h="1051210">
                <a:moveTo>
                  <a:pt x="0" y="0"/>
                </a:moveTo>
                <a:lnTo>
                  <a:pt x="852435" y="0"/>
                </a:lnTo>
                <a:lnTo>
                  <a:pt x="852435" y="1051210"/>
                </a:lnTo>
                <a:lnTo>
                  <a:pt x="0" y="1051210"/>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DF6"/>
        </a:solidFill>
        <a:effectLst/>
      </p:bgPr>
    </p:bg>
    <p:spTree>
      <p:nvGrpSpPr>
        <p:cNvPr id="1" name=""/>
        <p:cNvGrpSpPr/>
        <p:nvPr/>
      </p:nvGrpSpPr>
      <p:grpSpPr>
        <a:xfrm>
          <a:off x="0" y="0"/>
          <a:ext cx="0" cy="0"/>
          <a:chOff x="0" y="0"/>
          <a:chExt cx="0" cy="0"/>
        </a:xfrm>
      </p:grpSpPr>
      <p:sp>
        <p:nvSpPr>
          <p:cNvPr id="2" name="Freeform 2"/>
          <p:cNvSpPr/>
          <p:nvPr/>
        </p:nvSpPr>
        <p:spPr>
          <a:xfrm rot="-342311">
            <a:off x="5784072" y="5611306"/>
            <a:ext cx="15381822" cy="5499001"/>
          </a:xfrm>
          <a:custGeom>
            <a:avLst/>
            <a:gdLst/>
            <a:ahLst/>
            <a:cxnLst/>
            <a:rect l="l" t="t" r="r" b="b"/>
            <a:pathLst>
              <a:path w="15381822" h="5499001">
                <a:moveTo>
                  <a:pt x="0" y="0"/>
                </a:moveTo>
                <a:lnTo>
                  <a:pt x="15381821" y="0"/>
                </a:lnTo>
                <a:lnTo>
                  <a:pt x="15381821" y="5499002"/>
                </a:lnTo>
                <a:lnTo>
                  <a:pt x="0" y="5499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393583" y="1028700"/>
            <a:ext cx="5500835" cy="1801998"/>
          </a:xfrm>
          <a:custGeom>
            <a:avLst/>
            <a:gdLst/>
            <a:ahLst/>
            <a:cxnLst/>
            <a:rect l="l" t="t" r="r" b="b"/>
            <a:pathLst>
              <a:path w="5500835" h="1801998">
                <a:moveTo>
                  <a:pt x="0" y="0"/>
                </a:moveTo>
                <a:lnTo>
                  <a:pt x="5500834" y="0"/>
                </a:lnTo>
                <a:lnTo>
                  <a:pt x="5500834" y="1801998"/>
                </a:lnTo>
                <a:lnTo>
                  <a:pt x="0" y="180199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8646318">
            <a:off x="-4512407" y="-2210979"/>
            <a:ext cx="17142419" cy="6128415"/>
          </a:xfrm>
          <a:custGeom>
            <a:avLst/>
            <a:gdLst/>
            <a:ahLst/>
            <a:cxnLst/>
            <a:rect l="l" t="t" r="r" b="b"/>
            <a:pathLst>
              <a:path w="17142419" h="6128415">
                <a:moveTo>
                  <a:pt x="0" y="0"/>
                </a:moveTo>
                <a:lnTo>
                  <a:pt x="17142419" y="0"/>
                </a:lnTo>
                <a:lnTo>
                  <a:pt x="17142419" y="6128415"/>
                </a:lnTo>
                <a:lnTo>
                  <a:pt x="0" y="61284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2795435" y="3706555"/>
            <a:ext cx="12697130" cy="2583862"/>
          </a:xfrm>
          <a:prstGeom prst="rect">
            <a:avLst/>
          </a:prstGeom>
        </p:spPr>
        <p:txBody>
          <a:bodyPr lIns="0" tIns="0" rIns="0" bIns="0" rtlCol="0" anchor="t">
            <a:spAutoFit/>
          </a:bodyPr>
          <a:lstStyle/>
          <a:p>
            <a:pPr algn="ctr">
              <a:lnSpc>
                <a:spcPts val="19558"/>
              </a:lnSpc>
            </a:pPr>
            <a:r>
              <a:rPr lang="en-US" sz="18806">
                <a:solidFill>
                  <a:srgbClr val="000000"/>
                </a:solidFill>
                <a:latin typeface="Marykate"/>
              </a:rPr>
              <a:t>¡GRACIAS!</a:t>
            </a:r>
          </a:p>
        </p:txBody>
      </p:sp>
      <p:sp>
        <p:nvSpPr>
          <p:cNvPr id="6" name="Freeform 6"/>
          <p:cNvSpPr/>
          <p:nvPr/>
        </p:nvSpPr>
        <p:spPr>
          <a:xfrm rot="6884805">
            <a:off x="-2977535" y="3842440"/>
            <a:ext cx="5398896" cy="3798859"/>
          </a:xfrm>
          <a:custGeom>
            <a:avLst/>
            <a:gdLst/>
            <a:ahLst/>
            <a:cxnLst/>
            <a:rect l="l" t="t" r="r" b="b"/>
            <a:pathLst>
              <a:path w="5398896" h="3798859">
                <a:moveTo>
                  <a:pt x="0" y="0"/>
                </a:moveTo>
                <a:lnTo>
                  <a:pt x="5398896" y="0"/>
                </a:lnTo>
                <a:lnTo>
                  <a:pt x="5398896" y="3798860"/>
                </a:lnTo>
                <a:lnTo>
                  <a:pt x="0" y="379886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3907433">
            <a:off x="15880906" y="-1475381"/>
            <a:ext cx="3850935" cy="6139172"/>
          </a:xfrm>
          <a:custGeom>
            <a:avLst/>
            <a:gdLst/>
            <a:ahLst/>
            <a:cxnLst/>
            <a:rect l="l" t="t" r="r" b="b"/>
            <a:pathLst>
              <a:path w="3850935" h="6139172">
                <a:moveTo>
                  <a:pt x="0" y="0"/>
                </a:moveTo>
                <a:lnTo>
                  <a:pt x="3850935" y="0"/>
                </a:lnTo>
                <a:lnTo>
                  <a:pt x="3850935" y="6139172"/>
                </a:lnTo>
                <a:lnTo>
                  <a:pt x="0" y="613917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7807568" y="6469310"/>
            <a:ext cx="2672864" cy="743542"/>
          </a:xfrm>
          <a:custGeom>
            <a:avLst/>
            <a:gdLst/>
            <a:ahLst/>
            <a:cxnLst/>
            <a:rect l="l" t="t" r="r" b="b"/>
            <a:pathLst>
              <a:path w="2672864" h="743542">
                <a:moveTo>
                  <a:pt x="0" y="0"/>
                </a:moveTo>
                <a:lnTo>
                  <a:pt x="2672864" y="0"/>
                </a:lnTo>
                <a:lnTo>
                  <a:pt x="2672864" y="743542"/>
                </a:lnTo>
                <a:lnTo>
                  <a:pt x="0" y="74354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9" name="Freeform 9"/>
          <p:cNvSpPr/>
          <p:nvPr/>
        </p:nvSpPr>
        <p:spPr>
          <a:xfrm rot="-8700149">
            <a:off x="2259670" y="6977958"/>
            <a:ext cx="3139574" cy="1993629"/>
          </a:xfrm>
          <a:custGeom>
            <a:avLst/>
            <a:gdLst/>
            <a:ahLst/>
            <a:cxnLst/>
            <a:rect l="l" t="t" r="r" b="b"/>
            <a:pathLst>
              <a:path w="3139574" h="1993629">
                <a:moveTo>
                  <a:pt x="0" y="0"/>
                </a:moveTo>
                <a:lnTo>
                  <a:pt x="3139574" y="0"/>
                </a:lnTo>
                <a:lnTo>
                  <a:pt x="3139574" y="1993630"/>
                </a:lnTo>
                <a:lnTo>
                  <a:pt x="0" y="199363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0" name="Freeform 10"/>
          <p:cNvSpPr/>
          <p:nvPr/>
        </p:nvSpPr>
        <p:spPr>
          <a:xfrm rot="562754" flipH="1">
            <a:off x="13813084" y="2216425"/>
            <a:ext cx="3490338" cy="2157664"/>
          </a:xfrm>
          <a:custGeom>
            <a:avLst/>
            <a:gdLst/>
            <a:ahLst/>
            <a:cxnLst/>
            <a:rect l="l" t="t" r="r" b="b"/>
            <a:pathLst>
              <a:path w="3490338" h="2157664">
                <a:moveTo>
                  <a:pt x="3490338" y="0"/>
                </a:moveTo>
                <a:lnTo>
                  <a:pt x="0" y="0"/>
                </a:lnTo>
                <a:lnTo>
                  <a:pt x="0" y="2157663"/>
                </a:lnTo>
                <a:lnTo>
                  <a:pt x="3490338" y="2157663"/>
                </a:lnTo>
                <a:lnTo>
                  <a:pt x="3490338"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1" name="TextBox 11"/>
          <p:cNvSpPr txBox="1"/>
          <p:nvPr/>
        </p:nvSpPr>
        <p:spPr>
          <a:xfrm>
            <a:off x="5676609" y="1709418"/>
            <a:ext cx="6934782" cy="478662"/>
          </a:xfrm>
          <a:prstGeom prst="rect">
            <a:avLst/>
          </a:prstGeom>
        </p:spPr>
        <p:txBody>
          <a:bodyPr lIns="0" tIns="0" rIns="0" bIns="0" rtlCol="0" anchor="t">
            <a:spAutoFit/>
          </a:bodyPr>
          <a:lstStyle/>
          <a:p>
            <a:pPr algn="ctr">
              <a:lnSpc>
                <a:spcPts val="3535"/>
              </a:lnSpc>
            </a:pPr>
            <a:r>
              <a:rPr lang="en-US" sz="3399" spc="64">
                <a:solidFill>
                  <a:srgbClr val="000000"/>
                </a:solidFill>
                <a:latin typeface="Marykate"/>
              </a:rPr>
              <a:t>www.unsitiogenial.es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E7CD4"/>
        </a:solidFill>
        <a:effectLst/>
      </p:bgPr>
    </p:bg>
    <p:spTree>
      <p:nvGrpSpPr>
        <p:cNvPr id="1" name=""/>
        <p:cNvGrpSpPr/>
        <p:nvPr/>
      </p:nvGrpSpPr>
      <p:grpSpPr>
        <a:xfrm>
          <a:off x="0" y="0"/>
          <a:ext cx="0" cy="0"/>
          <a:chOff x="0" y="0"/>
          <a:chExt cx="0" cy="0"/>
        </a:xfrm>
      </p:grpSpPr>
      <p:sp>
        <p:nvSpPr>
          <p:cNvPr id="2" name="Freeform 2"/>
          <p:cNvSpPr/>
          <p:nvPr/>
        </p:nvSpPr>
        <p:spPr>
          <a:xfrm rot="-4989283" flipH="1">
            <a:off x="8802838" y="8485140"/>
            <a:ext cx="14550492" cy="5201801"/>
          </a:xfrm>
          <a:custGeom>
            <a:avLst/>
            <a:gdLst/>
            <a:ahLst/>
            <a:cxnLst/>
            <a:rect l="l" t="t" r="r" b="b"/>
            <a:pathLst>
              <a:path w="14550492" h="5201801">
                <a:moveTo>
                  <a:pt x="14550492" y="0"/>
                </a:moveTo>
                <a:lnTo>
                  <a:pt x="0" y="0"/>
                </a:lnTo>
                <a:lnTo>
                  <a:pt x="0" y="5201801"/>
                </a:lnTo>
                <a:lnTo>
                  <a:pt x="14550492" y="5201801"/>
                </a:lnTo>
                <a:lnTo>
                  <a:pt x="14550492"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648310" y="2010457"/>
            <a:ext cx="8991380" cy="6915189"/>
          </a:xfrm>
          <a:custGeom>
            <a:avLst/>
            <a:gdLst/>
            <a:ahLst/>
            <a:cxnLst/>
            <a:rect l="l" t="t" r="r" b="b"/>
            <a:pathLst>
              <a:path w="8991380" h="6915189">
                <a:moveTo>
                  <a:pt x="0" y="0"/>
                </a:moveTo>
                <a:lnTo>
                  <a:pt x="8991380" y="0"/>
                </a:lnTo>
                <a:lnTo>
                  <a:pt x="8991380" y="6915189"/>
                </a:lnTo>
                <a:lnTo>
                  <a:pt x="0" y="69151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3782385" y="3038308"/>
            <a:ext cx="10723229" cy="1705147"/>
          </a:xfrm>
          <a:prstGeom prst="rect">
            <a:avLst/>
          </a:prstGeom>
        </p:spPr>
        <p:txBody>
          <a:bodyPr lIns="0" tIns="0" rIns="0" bIns="0" rtlCol="0" anchor="t">
            <a:spAutoFit/>
          </a:bodyPr>
          <a:lstStyle/>
          <a:p>
            <a:pPr algn="ctr">
              <a:lnSpc>
                <a:spcPts val="13860"/>
              </a:lnSpc>
              <a:spcBef>
                <a:spcPct val="0"/>
              </a:spcBef>
            </a:pPr>
            <a:r>
              <a:rPr lang="es-CO" sz="9900" spc="326" dirty="0">
                <a:solidFill>
                  <a:srgbClr val="000000"/>
                </a:solidFill>
                <a:latin typeface="Marykate"/>
              </a:rPr>
              <a:t>Presentado</a:t>
            </a:r>
            <a:r>
              <a:rPr lang="en-US" sz="9900" spc="326" dirty="0">
                <a:solidFill>
                  <a:srgbClr val="000000"/>
                </a:solidFill>
                <a:latin typeface="Marykate"/>
              </a:rPr>
              <a:t> por…</a:t>
            </a:r>
          </a:p>
        </p:txBody>
      </p:sp>
      <p:sp>
        <p:nvSpPr>
          <p:cNvPr id="5" name="Freeform 5"/>
          <p:cNvSpPr/>
          <p:nvPr/>
        </p:nvSpPr>
        <p:spPr>
          <a:xfrm rot="9564750">
            <a:off x="-11117826" y="25266"/>
            <a:ext cx="19733662" cy="7054784"/>
          </a:xfrm>
          <a:custGeom>
            <a:avLst/>
            <a:gdLst/>
            <a:ahLst/>
            <a:cxnLst/>
            <a:rect l="l" t="t" r="r" b="b"/>
            <a:pathLst>
              <a:path w="19733662" h="7054784">
                <a:moveTo>
                  <a:pt x="0" y="0"/>
                </a:moveTo>
                <a:lnTo>
                  <a:pt x="19733662" y="0"/>
                </a:lnTo>
                <a:lnTo>
                  <a:pt x="19733662" y="7054784"/>
                </a:lnTo>
                <a:lnTo>
                  <a:pt x="0" y="705478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422859">
            <a:off x="695737" y="6974233"/>
            <a:ext cx="3081335" cy="1904825"/>
          </a:xfrm>
          <a:custGeom>
            <a:avLst/>
            <a:gdLst/>
            <a:ahLst/>
            <a:cxnLst/>
            <a:rect l="l" t="t" r="r" b="b"/>
            <a:pathLst>
              <a:path w="3081335" h="1904825">
                <a:moveTo>
                  <a:pt x="0" y="0"/>
                </a:moveTo>
                <a:lnTo>
                  <a:pt x="3081336" y="0"/>
                </a:lnTo>
                <a:lnTo>
                  <a:pt x="3081336" y="1904825"/>
                </a:lnTo>
                <a:lnTo>
                  <a:pt x="0" y="190482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265901">
            <a:off x="8046041" y="1660285"/>
            <a:ext cx="2360050" cy="1498631"/>
          </a:xfrm>
          <a:custGeom>
            <a:avLst/>
            <a:gdLst/>
            <a:ahLst/>
            <a:cxnLst/>
            <a:rect l="l" t="t" r="r" b="b"/>
            <a:pathLst>
              <a:path w="2360050" h="1498631">
                <a:moveTo>
                  <a:pt x="0" y="0"/>
                </a:moveTo>
                <a:lnTo>
                  <a:pt x="2360050" y="0"/>
                </a:lnTo>
                <a:lnTo>
                  <a:pt x="2360050" y="1498632"/>
                </a:lnTo>
                <a:lnTo>
                  <a:pt x="0" y="149863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rot="910398" flipH="1">
            <a:off x="14255160" y="1405454"/>
            <a:ext cx="3137151" cy="1939329"/>
          </a:xfrm>
          <a:custGeom>
            <a:avLst/>
            <a:gdLst/>
            <a:ahLst/>
            <a:cxnLst/>
            <a:rect l="l" t="t" r="r" b="b"/>
            <a:pathLst>
              <a:path w="3137151" h="1939329">
                <a:moveTo>
                  <a:pt x="3137151" y="0"/>
                </a:moveTo>
                <a:lnTo>
                  <a:pt x="0" y="0"/>
                </a:lnTo>
                <a:lnTo>
                  <a:pt x="0" y="1939330"/>
                </a:lnTo>
                <a:lnTo>
                  <a:pt x="3137151" y="1939330"/>
                </a:lnTo>
                <a:lnTo>
                  <a:pt x="3137151"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205206">
            <a:off x="-2225973" y="-247916"/>
            <a:ext cx="6509346" cy="7601148"/>
          </a:xfrm>
          <a:custGeom>
            <a:avLst/>
            <a:gdLst/>
            <a:ahLst/>
            <a:cxnLst/>
            <a:rect l="l" t="t" r="r" b="b"/>
            <a:pathLst>
              <a:path w="6509346" h="7601148">
                <a:moveTo>
                  <a:pt x="0" y="0"/>
                </a:moveTo>
                <a:lnTo>
                  <a:pt x="6509346" y="0"/>
                </a:lnTo>
                <a:lnTo>
                  <a:pt x="6509346" y="7601148"/>
                </a:lnTo>
                <a:lnTo>
                  <a:pt x="0" y="760114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TextBox 10"/>
          <p:cNvSpPr txBox="1"/>
          <p:nvPr/>
        </p:nvSpPr>
        <p:spPr>
          <a:xfrm>
            <a:off x="5459000" y="5049520"/>
            <a:ext cx="7370000" cy="475579"/>
          </a:xfrm>
          <a:prstGeom prst="rect">
            <a:avLst/>
          </a:prstGeom>
        </p:spPr>
        <p:txBody>
          <a:bodyPr lIns="0" tIns="0" rIns="0" bIns="0" rtlCol="0" anchor="t">
            <a:spAutoFit/>
          </a:bodyPr>
          <a:lstStyle/>
          <a:p>
            <a:pPr algn="ctr">
              <a:lnSpc>
                <a:spcPts val="3919"/>
              </a:lnSpc>
              <a:spcBef>
                <a:spcPct val="0"/>
              </a:spcBef>
            </a:pPr>
            <a:r>
              <a:rPr lang="en-US" sz="2799" dirty="0">
                <a:solidFill>
                  <a:srgbClr val="000000"/>
                </a:solidFill>
                <a:latin typeface="Poppins Medium"/>
              </a:rPr>
              <a:t>Janna Jineth Gomez Cuaran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DF6"/>
        </a:solidFill>
        <a:effectLst/>
      </p:bgPr>
    </p:bg>
    <p:spTree>
      <p:nvGrpSpPr>
        <p:cNvPr id="1" name=""/>
        <p:cNvGrpSpPr/>
        <p:nvPr/>
      </p:nvGrpSpPr>
      <p:grpSpPr>
        <a:xfrm>
          <a:off x="0" y="0"/>
          <a:ext cx="0" cy="0"/>
          <a:chOff x="0" y="0"/>
          <a:chExt cx="0" cy="0"/>
        </a:xfrm>
      </p:grpSpPr>
      <p:sp>
        <p:nvSpPr>
          <p:cNvPr id="2" name="Freeform 2"/>
          <p:cNvSpPr/>
          <p:nvPr/>
        </p:nvSpPr>
        <p:spPr>
          <a:xfrm rot="-586984">
            <a:off x="7412387" y="7322361"/>
            <a:ext cx="13221743" cy="4726773"/>
          </a:xfrm>
          <a:custGeom>
            <a:avLst/>
            <a:gdLst/>
            <a:ahLst/>
            <a:cxnLst/>
            <a:rect l="l" t="t" r="r" b="b"/>
            <a:pathLst>
              <a:path w="13221743" h="4726773">
                <a:moveTo>
                  <a:pt x="0" y="0"/>
                </a:moveTo>
                <a:lnTo>
                  <a:pt x="13221743" y="0"/>
                </a:lnTo>
                <a:lnTo>
                  <a:pt x="13221743" y="4726773"/>
                </a:lnTo>
                <a:lnTo>
                  <a:pt x="0" y="47267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8646318">
            <a:off x="-4512407" y="-2210979"/>
            <a:ext cx="17142419" cy="6128415"/>
          </a:xfrm>
          <a:custGeom>
            <a:avLst/>
            <a:gdLst/>
            <a:ahLst/>
            <a:cxnLst/>
            <a:rect l="l" t="t" r="r" b="b"/>
            <a:pathLst>
              <a:path w="17142419" h="6128415">
                <a:moveTo>
                  <a:pt x="0" y="0"/>
                </a:moveTo>
                <a:lnTo>
                  <a:pt x="17142419" y="0"/>
                </a:lnTo>
                <a:lnTo>
                  <a:pt x="17142419" y="6128415"/>
                </a:lnTo>
                <a:lnTo>
                  <a:pt x="0" y="6128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6884805">
            <a:off x="-2384819" y="476141"/>
            <a:ext cx="4711045" cy="3314863"/>
          </a:xfrm>
          <a:custGeom>
            <a:avLst/>
            <a:gdLst/>
            <a:ahLst/>
            <a:cxnLst/>
            <a:rect l="l" t="t" r="r" b="b"/>
            <a:pathLst>
              <a:path w="4711045" h="3314863">
                <a:moveTo>
                  <a:pt x="0" y="0"/>
                </a:moveTo>
                <a:lnTo>
                  <a:pt x="4711045" y="0"/>
                </a:lnTo>
                <a:lnTo>
                  <a:pt x="4711045" y="3314863"/>
                </a:lnTo>
                <a:lnTo>
                  <a:pt x="0" y="331486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3907433">
            <a:off x="16118318" y="-934995"/>
            <a:ext cx="3363338" cy="5361844"/>
          </a:xfrm>
          <a:custGeom>
            <a:avLst/>
            <a:gdLst/>
            <a:ahLst/>
            <a:cxnLst/>
            <a:rect l="l" t="t" r="r" b="b"/>
            <a:pathLst>
              <a:path w="3363338" h="5361844">
                <a:moveTo>
                  <a:pt x="0" y="0"/>
                </a:moveTo>
                <a:lnTo>
                  <a:pt x="3363338" y="0"/>
                </a:lnTo>
                <a:lnTo>
                  <a:pt x="3363338" y="5361844"/>
                </a:lnTo>
                <a:lnTo>
                  <a:pt x="0" y="536184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TextBox 10"/>
          <p:cNvSpPr txBox="1"/>
          <p:nvPr/>
        </p:nvSpPr>
        <p:spPr>
          <a:xfrm>
            <a:off x="9243786" y="2580695"/>
            <a:ext cx="7590748" cy="1593385"/>
          </a:xfrm>
          <a:prstGeom prst="rect">
            <a:avLst/>
          </a:prstGeom>
        </p:spPr>
        <p:txBody>
          <a:bodyPr lIns="0" tIns="0" rIns="0" bIns="0" rtlCol="0" anchor="t">
            <a:spAutoFit/>
          </a:bodyPr>
          <a:lstStyle/>
          <a:p>
            <a:pPr marL="0" lvl="0" indent="0" algn="ctr">
              <a:lnSpc>
                <a:spcPts val="13860"/>
              </a:lnSpc>
              <a:spcBef>
                <a:spcPct val="0"/>
              </a:spcBef>
            </a:pPr>
            <a:r>
              <a:rPr lang="en-US" sz="9900" spc="59" dirty="0">
                <a:solidFill>
                  <a:srgbClr val="000000"/>
                </a:solidFill>
                <a:latin typeface="Marykate"/>
              </a:rPr>
              <a:t>pH</a:t>
            </a:r>
            <a:endParaRPr lang="en-US" sz="9900" u="none" spc="59" dirty="0">
              <a:solidFill>
                <a:srgbClr val="000000"/>
              </a:solidFill>
              <a:latin typeface="Marykate"/>
            </a:endParaRPr>
          </a:p>
        </p:txBody>
      </p:sp>
      <p:sp>
        <p:nvSpPr>
          <p:cNvPr id="12" name="TextBox 12"/>
          <p:cNvSpPr txBox="1"/>
          <p:nvPr/>
        </p:nvSpPr>
        <p:spPr>
          <a:xfrm>
            <a:off x="10012025" y="5226501"/>
            <a:ext cx="5573632" cy="2670090"/>
          </a:xfrm>
          <a:prstGeom prst="rect">
            <a:avLst/>
          </a:prstGeom>
        </p:spPr>
        <p:txBody>
          <a:bodyPr lIns="0" tIns="0" rIns="0" bIns="0" rtlCol="0" anchor="t">
            <a:spAutoFit/>
          </a:bodyPr>
          <a:lstStyle/>
          <a:p>
            <a:pPr algn="r">
              <a:lnSpc>
                <a:spcPts val="3481"/>
              </a:lnSpc>
              <a:spcBef>
                <a:spcPct val="0"/>
              </a:spcBef>
            </a:pPr>
            <a:r>
              <a:rPr lang="es-MX" sz="2486" dirty="0">
                <a:solidFill>
                  <a:srgbClr val="000000"/>
                </a:solidFill>
                <a:latin typeface="Poppins Medium"/>
              </a:rPr>
              <a:t>pH es una medida de acidez o alcalinidad de una disolución acuosa. El pH indica la concentración de iones de hidrógeno presentes en determinadas disoluciones. </a:t>
            </a:r>
            <a:endParaRPr lang="es-CO" sz="2486" dirty="0">
              <a:solidFill>
                <a:srgbClr val="000000"/>
              </a:solidFill>
              <a:latin typeface="Poppins Medium"/>
            </a:endParaRPr>
          </a:p>
        </p:txBody>
      </p:sp>
      <p:sp>
        <p:nvSpPr>
          <p:cNvPr id="13" name="Freeform 13"/>
          <p:cNvSpPr/>
          <p:nvPr/>
        </p:nvSpPr>
        <p:spPr>
          <a:xfrm rot="755526">
            <a:off x="12165185" y="1351794"/>
            <a:ext cx="1020582" cy="1258565"/>
          </a:xfrm>
          <a:custGeom>
            <a:avLst/>
            <a:gdLst/>
            <a:ahLst/>
            <a:cxnLst/>
            <a:rect l="l" t="t" r="r" b="b"/>
            <a:pathLst>
              <a:path w="1020582" h="1258565">
                <a:moveTo>
                  <a:pt x="0" y="0"/>
                </a:moveTo>
                <a:lnTo>
                  <a:pt x="1020582" y="0"/>
                </a:lnTo>
                <a:lnTo>
                  <a:pt x="1020582" y="1258565"/>
                </a:lnTo>
                <a:lnTo>
                  <a:pt x="0" y="125856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s-CO" dirty="0"/>
          </a:p>
        </p:txBody>
      </p:sp>
      <p:sp>
        <p:nvSpPr>
          <p:cNvPr id="14" name="Freeform 14"/>
          <p:cNvSpPr/>
          <p:nvPr/>
        </p:nvSpPr>
        <p:spPr>
          <a:xfrm rot="273862">
            <a:off x="1570784" y="7899365"/>
            <a:ext cx="1069171" cy="1318484"/>
          </a:xfrm>
          <a:custGeom>
            <a:avLst/>
            <a:gdLst/>
            <a:ahLst/>
            <a:cxnLst/>
            <a:rect l="l" t="t" r="r" b="b"/>
            <a:pathLst>
              <a:path w="1069171" h="1318484">
                <a:moveTo>
                  <a:pt x="0" y="0"/>
                </a:moveTo>
                <a:lnTo>
                  <a:pt x="1069171" y="0"/>
                </a:lnTo>
                <a:lnTo>
                  <a:pt x="1069171" y="1318484"/>
                </a:lnTo>
                <a:lnTo>
                  <a:pt x="0" y="131848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pic>
        <p:nvPicPr>
          <p:cNvPr id="15" name="Imagen 14">
            <a:extLst>
              <a:ext uri="{FF2B5EF4-FFF2-40B4-BE49-F238E27FC236}">
                <a16:creationId xmlns:a16="http://schemas.microsoft.com/office/drawing/2014/main" id="{76055E0D-9298-481C-A607-F1CB4BE3A3BA}"/>
              </a:ext>
            </a:extLst>
          </p:cNvPr>
          <p:cNvPicPr/>
          <p:nvPr/>
        </p:nvPicPr>
        <p:blipFill>
          <a:blip r:embed="rId12" cstate="print">
            <a:extLst>
              <a:ext uri="{28A0092B-C50C-407E-A947-70E740481C1C}">
                <a14:useLocalDpi xmlns:a14="http://schemas.microsoft.com/office/drawing/2010/main" val="0"/>
              </a:ext>
            </a:extLst>
          </a:blip>
          <a:stretch>
            <a:fillRect/>
          </a:stretch>
        </p:blipFill>
        <p:spPr>
          <a:xfrm rot="517506">
            <a:off x="2385692" y="2188789"/>
            <a:ext cx="8043443" cy="3970583"/>
          </a:xfrm>
          <a:prstGeom prst="rect">
            <a:avLst/>
          </a:prstGeom>
          <a:ln>
            <a:noFill/>
          </a:ln>
          <a:effectLst>
            <a:outerShdw blurRad="292100" dist="139700" dir="2700000" algn="tl" rotWithShape="0">
              <a:srgbClr val="333333">
                <a:alpha val="65000"/>
              </a:srgbClr>
            </a:outerShdw>
          </a:effectLst>
        </p:spPr>
      </p:pic>
      <p:pic>
        <p:nvPicPr>
          <p:cNvPr id="16" name="Imagen 15" descr="El pH y la importancia de mantenerlo estable">
            <a:extLst>
              <a:ext uri="{FF2B5EF4-FFF2-40B4-BE49-F238E27FC236}">
                <a16:creationId xmlns:a16="http://schemas.microsoft.com/office/drawing/2014/main" id="{A0E4EAC2-AD04-47F7-8F9D-FB358B613098}"/>
              </a:ext>
            </a:extLst>
          </p:cNvPr>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574612">
            <a:off x="3212133" y="6835385"/>
            <a:ext cx="7467600" cy="275960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E7CD4"/>
        </a:solidFill>
        <a:effectLst/>
      </p:bgPr>
    </p:bg>
    <p:spTree>
      <p:nvGrpSpPr>
        <p:cNvPr id="1" name=""/>
        <p:cNvGrpSpPr/>
        <p:nvPr/>
      </p:nvGrpSpPr>
      <p:grpSpPr>
        <a:xfrm>
          <a:off x="0" y="0"/>
          <a:ext cx="0" cy="0"/>
          <a:chOff x="0" y="0"/>
          <a:chExt cx="0" cy="0"/>
        </a:xfrm>
      </p:grpSpPr>
      <p:sp>
        <p:nvSpPr>
          <p:cNvPr id="3" name="Freeform 3"/>
          <p:cNvSpPr/>
          <p:nvPr/>
        </p:nvSpPr>
        <p:spPr>
          <a:xfrm>
            <a:off x="674998" y="3653591"/>
            <a:ext cx="9220200" cy="3860983"/>
          </a:xfrm>
          <a:custGeom>
            <a:avLst/>
            <a:gdLst/>
            <a:ahLst/>
            <a:cxnLst/>
            <a:rect l="l" t="t" r="r" b="b"/>
            <a:pathLst>
              <a:path w="7110333" h="2329247">
                <a:moveTo>
                  <a:pt x="0" y="0"/>
                </a:moveTo>
                <a:lnTo>
                  <a:pt x="7110333" y="0"/>
                </a:lnTo>
                <a:lnTo>
                  <a:pt x="7110333" y="2329247"/>
                </a:lnTo>
                <a:lnTo>
                  <a:pt x="0" y="2329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426894" y="5124497"/>
            <a:ext cx="7913416" cy="1593385"/>
          </a:xfrm>
          <a:prstGeom prst="rect">
            <a:avLst/>
          </a:prstGeom>
        </p:spPr>
        <p:txBody>
          <a:bodyPr wrap="square" lIns="0" tIns="0" rIns="0" bIns="0" rtlCol="0" anchor="t">
            <a:spAutoFit/>
          </a:bodyPr>
          <a:lstStyle/>
          <a:p>
            <a:pPr>
              <a:lnSpc>
                <a:spcPts val="13860"/>
              </a:lnSpc>
              <a:spcBef>
                <a:spcPct val="0"/>
              </a:spcBef>
            </a:pPr>
            <a:r>
              <a:rPr lang="es-CO" sz="9900" spc="326" dirty="0">
                <a:solidFill>
                  <a:srgbClr val="FFFFFF"/>
                </a:solidFill>
                <a:latin typeface="Marykate"/>
              </a:rPr>
              <a:t>Medidores</a:t>
            </a:r>
            <a:r>
              <a:rPr lang="en-US" sz="9900" spc="326" dirty="0">
                <a:solidFill>
                  <a:srgbClr val="FFFFFF"/>
                </a:solidFill>
                <a:latin typeface="Marykate"/>
              </a:rPr>
              <a:t> de pH:</a:t>
            </a:r>
          </a:p>
        </p:txBody>
      </p:sp>
      <p:sp>
        <p:nvSpPr>
          <p:cNvPr id="5" name="Freeform 5"/>
          <p:cNvSpPr/>
          <p:nvPr/>
        </p:nvSpPr>
        <p:spPr>
          <a:xfrm rot="-6233234">
            <a:off x="9774802" y="2583281"/>
            <a:ext cx="15381822" cy="5499001"/>
          </a:xfrm>
          <a:custGeom>
            <a:avLst/>
            <a:gdLst/>
            <a:ahLst/>
            <a:cxnLst/>
            <a:rect l="l" t="t" r="r" b="b"/>
            <a:pathLst>
              <a:path w="15381822" h="5499001">
                <a:moveTo>
                  <a:pt x="0" y="0"/>
                </a:moveTo>
                <a:lnTo>
                  <a:pt x="15381822" y="0"/>
                </a:lnTo>
                <a:lnTo>
                  <a:pt x="15381822" y="5499001"/>
                </a:lnTo>
                <a:lnTo>
                  <a:pt x="0" y="54990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5325569">
            <a:off x="-7542509" y="1428854"/>
            <a:ext cx="17142419" cy="6128415"/>
          </a:xfrm>
          <a:custGeom>
            <a:avLst/>
            <a:gdLst/>
            <a:ahLst/>
            <a:cxnLst/>
            <a:rect l="l" t="t" r="r" b="b"/>
            <a:pathLst>
              <a:path w="17142419" h="6128415">
                <a:moveTo>
                  <a:pt x="0" y="0"/>
                </a:moveTo>
                <a:lnTo>
                  <a:pt x="17142418" y="0"/>
                </a:lnTo>
                <a:lnTo>
                  <a:pt x="17142418" y="6128415"/>
                </a:lnTo>
                <a:lnTo>
                  <a:pt x="0" y="61284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4184805">
            <a:off x="-1679651" y="8221159"/>
            <a:ext cx="5205768" cy="3662967"/>
          </a:xfrm>
          <a:custGeom>
            <a:avLst/>
            <a:gdLst/>
            <a:ahLst/>
            <a:cxnLst/>
            <a:rect l="l" t="t" r="r" b="b"/>
            <a:pathLst>
              <a:path w="5205768" h="3662967">
                <a:moveTo>
                  <a:pt x="0" y="0"/>
                </a:moveTo>
                <a:lnTo>
                  <a:pt x="5205767" y="0"/>
                </a:lnTo>
                <a:lnTo>
                  <a:pt x="5205767" y="3662967"/>
                </a:lnTo>
                <a:lnTo>
                  <a:pt x="0" y="366296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3907433">
            <a:off x="16362532" y="-964152"/>
            <a:ext cx="3850935" cy="6139172"/>
          </a:xfrm>
          <a:custGeom>
            <a:avLst/>
            <a:gdLst/>
            <a:ahLst/>
            <a:cxnLst/>
            <a:rect l="l" t="t" r="r" b="b"/>
            <a:pathLst>
              <a:path w="3850935" h="6139172">
                <a:moveTo>
                  <a:pt x="0" y="0"/>
                </a:moveTo>
                <a:lnTo>
                  <a:pt x="3850936" y="0"/>
                </a:lnTo>
                <a:lnTo>
                  <a:pt x="3850936" y="6139172"/>
                </a:lnTo>
                <a:lnTo>
                  <a:pt x="0" y="613917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rot="1043844">
            <a:off x="9806633" y="2331918"/>
            <a:ext cx="6288074" cy="6001727"/>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461A3"/>
          </a:solidFill>
        </p:spPr>
      </p:sp>
      <p:sp>
        <p:nvSpPr>
          <p:cNvPr id="12" name="Freeform 12"/>
          <p:cNvSpPr/>
          <p:nvPr/>
        </p:nvSpPr>
        <p:spPr>
          <a:xfrm rot="361124">
            <a:off x="-2078575" y="627647"/>
            <a:ext cx="4781075" cy="2955574"/>
          </a:xfrm>
          <a:custGeom>
            <a:avLst/>
            <a:gdLst/>
            <a:ahLst/>
            <a:cxnLst/>
            <a:rect l="l" t="t" r="r" b="b"/>
            <a:pathLst>
              <a:path w="4781075" h="2955574">
                <a:moveTo>
                  <a:pt x="0" y="0"/>
                </a:moveTo>
                <a:lnTo>
                  <a:pt x="4781075" y="0"/>
                </a:lnTo>
                <a:lnTo>
                  <a:pt x="4781075" y="2955574"/>
                </a:lnTo>
                <a:lnTo>
                  <a:pt x="0" y="295557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Freeform 13"/>
          <p:cNvSpPr/>
          <p:nvPr/>
        </p:nvSpPr>
        <p:spPr>
          <a:xfrm rot="273862">
            <a:off x="16657026" y="7658727"/>
            <a:ext cx="762616" cy="940445"/>
          </a:xfrm>
          <a:custGeom>
            <a:avLst/>
            <a:gdLst/>
            <a:ahLst/>
            <a:cxnLst/>
            <a:rect l="l" t="t" r="r" b="b"/>
            <a:pathLst>
              <a:path w="762616" h="940445">
                <a:moveTo>
                  <a:pt x="0" y="0"/>
                </a:moveTo>
                <a:lnTo>
                  <a:pt x="762616" y="0"/>
                </a:lnTo>
                <a:lnTo>
                  <a:pt x="762616" y="940445"/>
                </a:lnTo>
                <a:lnTo>
                  <a:pt x="0" y="94044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4" name="Freeform 14"/>
          <p:cNvSpPr/>
          <p:nvPr/>
        </p:nvSpPr>
        <p:spPr>
          <a:xfrm rot="273862">
            <a:off x="15686522" y="8313975"/>
            <a:ext cx="891942" cy="1099929"/>
          </a:xfrm>
          <a:custGeom>
            <a:avLst/>
            <a:gdLst/>
            <a:ahLst/>
            <a:cxnLst/>
            <a:rect l="l" t="t" r="r" b="b"/>
            <a:pathLst>
              <a:path w="891942" h="1099929">
                <a:moveTo>
                  <a:pt x="0" y="0"/>
                </a:moveTo>
                <a:lnTo>
                  <a:pt x="891943" y="0"/>
                </a:lnTo>
                <a:lnTo>
                  <a:pt x="891943" y="1099929"/>
                </a:lnTo>
                <a:lnTo>
                  <a:pt x="0" y="109992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pic>
        <p:nvPicPr>
          <p:cNvPr id="1026" name="Picture 2" descr="MEDIDOR PH DE MESA LABORATORIO MW150 MAX MILWAUKEE -">
            <a:extLst>
              <a:ext uri="{FF2B5EF4-FFF2-40B4-BE49-F238E27FC236}">
                <a16:creationId xmlns:a16="http://schemas.microsoft.com/office/drawing/2014/main" id="{1D55D1E1-D1E5-4C83-9126-D29DBC2530E4}"/>
              </a:ext>
            </a:extLst>
          </p:cNvPr>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6442" t="3627" r="1152" b="4476"/>
          <a:stretch/>
        </p:blipFill>
        <p:spPr bwMode="auto">
          <a:xfrm>
            <a:off x="10363200" y="2775877"/>
            <a:ext cx="5280970" cy="52519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DF6"/>
        </a:solidFill>
        <a:effectLst/>
      </p:bgPr>
    </p:bg>
    <p:spTree>
      <p:nvGrpSpPr>
        <p:cNvPr id="1" name=""/>
        <p:cNvGrpSpPr/>
        <p:nvPr/>
      </p:nvGrpSpPr>
      <p:grpSpPr>
        <a:xfrm>
          <a:off x="0" y="0"/>
          <a:ext cx="0" cy="0"/>
          <a:chOff x="0" y="0"/>
          <a:chExt cx="0" cy="0"/>
        </a:xfrm>
      </p:grpSpPr>
      <p:sp>
        <p:nvSpPr>
          <p:cNvPr id="2" name="Freeform 2"/>
          <p:cNvSpPr/>
          <p:nvPr/>
        </p:nvSpPr>
        <p:spPr>
          <a:xfrm rot="2550706">
            <a:off x="-6028507" y="5775612"/>
            <a:ext cx="13630978" cy="4873075"/>
          </a:xfrm>
          <a:custGeom>
            <a:avLst/>
            <a:gdLst/>
            <a:ahLst/>
            <a:cxnLst/>
            <a:rect l="l" t="t" r="r" b="b"/>
            <a:pathLst>
              <a:path w="13630978" h="4873075">
                <a:moveTo>
                  <a:pt x="0" y="0"/>
                </a:moveTo>
                <a:lnTo>
                  <a:pt x="13630978" y="0"/>
                </a:lnTo>
                <a:lnTo>
                  <a:pt x="13630978" y="4873075"/>
                </a:lnTo>
                <a:lnTo>
                  <a:pt x="0" y="48730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062694" y="1529509"/>
            <a:ext cx="7424773" cy="2432253"/>
          </a:xfrm>
          <a:custGeom>
            <a:avLst/>
            <a:gdLst/>
            <a:ahLst/>
            <a:cxnLst/>
            <a:rect l="l" t="t" r="r" b="b"/>
            <a:pathLst>
              <a:path w="7424773" h="2432253">
                <a:moveTo>
                  <a:pt x="0" y="0"/>
                </a:moveTo>
                <a:lnTo>
                  <a:pt x="7424773" y="0"/>
                </a:lnTo>
                <a:lnTo>
                  <a:pt x="7424773" y="2432254"/>
                </a:lnTo>
                <a:lnTo>
                  <a:pt x="0" y="24322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7863894">
            <a:off x="9311974" y="144111"/>
            <a:ext cx="17142419" cy="6128415"/>
          </a:xfrm>
          <a:custGeom>
            <a:avLst/>
            <a:gdLst/>
            <a:ahLst/>
            <a:cxnLst/>
            <a:rect l="l" t="t" r="r" b="b"/>
            <a:pathLst>
              <a:path w="17142419" h="6128415">
                <a:moveTo>
                  <a:pt x="0" y="0"/>
                </a:moveTo>
                <a:lnTo>
                  <a:pt x="17142419" y="0"/>
                </a:lnTo>
                <a:lnTo>
                  <a:pt x="17142419" y="6128415"/>
                </a:lnTo>
                <a:lnTo>
                  <a:pt x="0" y="61284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736667">
            <a:off x="-1631543" y="5595209"/>
            <a:ext cx="3697586" cy="2601756"/>
          </a:xfrm>
          <a:custGeom>
            <a:avLst/>
            <a:gdLst/>
            <a:ahLst/>
            <a:cxnLst/>
            <a:rect l="l" t="t" r="r" b="b"/>
            <a:pathLst>
              <a:path w="3697586" h="2601756">
                <a:moveTo>
                  <a:pt x="0" y="0"/>
                </a:moveTo>
                <a:lnTo>
                  <a:pt x="3697586" y="0"/>
                </a:lnTo>
                <a:lnTo>
                  <a:pt x="3697586" y="2601756"/>
                </a:lnTo>
                <a:lnTo>
                  <a:pt x="0" y="260175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3907433">
            <a:off x="16414576" y="457732"/>
            <a:ext cx="3268586" cy="5210790"/>
          </a:xfrm>
          <a:custGeom>
            <a:avLst/>
            <a:gdLst/>
            <a:ahLst/>
            <a:cxnLst/>
            <a:rect l="l" t="t" r="r" b="b"/>
            <a:pathLst>
              <a:path w="3268586" h="5210790">
                <a:moveTo>
                  <a:pt x="0" y="0"/>
                </a:moveTo>
                <a:lnTo>
                  <a:pt x="3268586" y="0"/>
                </a:lnTo>
                <a:lnTo>
                  <a:pt x="3268586" y="5210790"/>
                </a:lnTo>
                <a:lnTo>
                  <a:pt x="0" y="521079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9" name="Freeform 19"/>
          <p:cNvSpPr/>
          <p:nvPr/>
        </p:nvSpPr>
        <p:spPr>
          <a:xfrm rot="273862">
            <a:off x="2802851" y="1198514"/>
            <a:ext cx="979971" cy="1208484"/>
          </a:xfrm>
          <a:custGeom>
            <a:avLst/>
            <a:gdLst/>
            <a:ahLst/>
            <a:cxnLst/>
            <a:rect l="l" t="t" r="r" b="b"/>
            <a:pathLst>
              <a:path w="979971" h="1208484">
                <a:moveTo>
                  <a:pt x="0" y="0"/>
                </a:moveTo>
                <a:lnTo>
                  <a:pt x="979971" y="0"/>
                </a:lnTo>
                <a:lnTo>
                  <a:pt x="979971" y="1208484"/>
                </a:lnTo>
                <a:lnTo>
                  <a:pt x="0" y="120848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0" name="TextBox 20"/>
          <p:cNvSpPr txBox="1"/>
          <p:nvPr/>
        </p:nvSpPr>
        <p:spPr>
          <a:xfrm>
            <a:off x="3829354" y="2247847"/>
            <a:ext cx="9538775" cy="1146083"/>
          </a:xfrm>
          <a:prstGeom prst="rect">
            <a:avLst/>
          </a:prstGeom>
        </p:spPr>
        <p:txBody>
          <a:bodyPr wrap="square" lIns="0" tIns="0" rIns="0" bIns="0" rtlCol="0" anchor="t">
            <a:spAutoFit/>
          </a:bodyPr>
          <a:lstStyle/>
          <a:p>
            <a:pPr algn="ctr">
              <a:lnSpc>
                <a:spcPts val="10296"/>
              </a:lnSpc>
            </a:pPr>
            <a:r>
              <a:rPr lang="es-CO" sz="6000" dirty="0">
                <a:solidFill>
                  <a:srgbClr val="000000"/>
                </a:solidFill>
                <a:latin typeface="Marykate"/>
              </a:rPr>
              <a:t>Potenciómetro</a:t>
            </a:r>
            <a:r>
              <a:rPr lang="en-US" sz="6000" dirty="0">
                <a:solidFill>
                  <a:srgbClr val="000000"/>
                </a:solidFill>
                <a:latin typeface="Marykate"/>
              </a:rPr>
              <a:t> de pH </a:t>
            </a:r>
          </a:p>
        </p:txBody>
      </p:sp>
      <p:sp>
        <p:nvSpPr>
          <p:cNvPr id="22" name="TextBox 22"/>
          <p:cNvSpPr txBox="1"/>
          <p:nvPr/>
        </p:nvSpPr>
        <p:spPr>
          <a:xfrm>
            <a:off x="7907723" y="5829300"/>
            <a:ext cx="6179712" cy="1888017"/>
          </a:xfrm>
          <a:prstGeom prst="rect">
            <a:avLst/>
          </a:prstGeom>
        </p:spPr>
        <p:txBody>
          <a:bodyPr wrap="square" lIns="0" tIns="0" rIns="0" bIns="0" rtlCol="0" anchor="t">
            <a:spAutoFit/>
          </a:bodyPr>
          <a:lstStyle/>
          <a:p>
            <a:pPr algn="ctr">
              <a:lnSpc>
                <a:spcPts val="2072"/>
              </a:lnSpc>
            </a:pPr>
            <a:r>
              <a:rPr lang="es-MX" sz="1955" spc="-62" dirty="0">
                <a:solidFill>
                  <a:srgbClr val="000000"/>
                </a:solidFill>
                <a:latin typeface="Poppins Medium"/>
              </a:rPr>
              <a:t>es un sensor utilizado en el método electroquímico para medir el pH de una disolución, su funcionamiento es sencillo ya que mide el voltaje entre dos electrodos, siendo el electrodo un conductor eléctrico para partes no metálicas. Una vez hecho esto, los valores del voltaje se transforman en niveles de pH</a:t>
            </a:r>
            <a:endParaRPr lang="es-CO" sz="1955" spc="-62" dirty="0">
              <a:solidFill>
                <a:srgbClr val="000000"/>
              </a:solidFill>
              <a:latin typeface="Poppins Medium"/>
            </a:endParaRPr>
          </a:p>
        </p:txBody>
      </p:sp>
      <p:sp>
        <p:nvSpPr>
          <p:cNvPr id="24" name="Freeform 24"/>
          <p:cNvSpPr/>
          <p:nvPr/>
        </p:nvSpPr>
        <p:spPr>
          <a:xfrm rot="4264563">
            <a:off x="15652991" y="6627690"/>
            <a:ext cx="1986610" cy="2553767"/>
          </a:xfrm>
          <a:custGeom>
            <a:avLst/>
            <a:gdLst/>
            <a:ahLst/>
            <a:cxnLst/>
            <a:rect l="l" t="t" r="r" b="b"/>
            <a:pathLst>
              <a:path w="1986610" h="2553767">
                <a:moveTo>
                  <a:pt x="0" y="0"/>
                </a:moveTo>
                <a:lnTo>
                  <a:pt x="1986610" y="0"/>
                </a:lnTo>
                <a:lnTo>
                  <a:pt x="1986610" y="2553767"/>
                </a:lnTo>
                <a:lnTo>
                  <a:pt x="0" y="255376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5" name="Freeform 25"/>
          <p:cNvSpPr/>
          <p:nvPr/>
        </p:nvSpPr>
        <p:spPr>
          <a:xfrm>
            <a:off x="15448037" y="5641769"/>
            <a:ext cx="1367667" cy="1194735"/>
          </a:xfrm>
          <a:custGeom>
            <a:avLst/>
            <a:gdLst/>
            <a:ahLst/>
            <a:cxnLst/>
            <a:rect l="l" t="t" r="r" b="b"/>
            <a:pathLst>
              <a:path w="1367667" h="1194735">
                <a:moveTo>
                  <a:pt x="0" y="0"/>
                </a:moveTo>
                <a:lnTo>
                  <a:pt x="1367667" y="0"/>
                </a:lnTo>
                <a:lnTo>
                  <a:pt x="1367667" y="1194735"/>
                </a:lnTo>
                <a:lnTo>
                  <a:pt x="0" y="1194735"/>
                </a:lnTo>
                <a:lnTo>
                  <a:pt x="0" y="0"/>
                </a:lnTo>
                <a:close/>
              </a:path>
            </a:pathLst>
          </a:custGeom>
          <a:blipFill>
            <a:blip r:embed="rId16">
              <a:extLst>
                <a:ext uri="{96DAC541-7B7A-43D3-8B79-37D633B846F1}">
                  <asvg:svgBlip xmlns:asvg="http://schemas.microsoft.com/office/drawing/2016/SVG/main" r:embed="rId17"/>
                </a:ext>
              </a:extLst>
            </a:blip>
            <a:stretch>
              <a:fillRect l="-121875" t="-121898" r="-10967"/>
            </a:stretch>
          </a:blipFill>
        </p:spPr>
      </p:sp>
      <p:sp>
        <p:nvSpPr>
          <p:cNvPr id="26" name="Freeform 26"/>
          <p:cNvSpPr/>
          <p:nvPr/>
        </p:nvSpPr>
        <p:spPr>
          <a:xfrm>
            <a:off x="1373383" y="1502569"/>
            <a:ext cx="927150" cy="809918"/>
          </a:xfrm>
          <a:custGeom>
            <a:avLst/>
            <a:gdLst/>
            <a:ahLst/>
            <a:cxnLst/>
            <a:rect l="l" t="t" r="r" b="b"/>
            <a:pathLst>
              <a:path w="927150" h="809918">
                <a:moveTo>
                  <a:pt x="0" y="0"/>
                </a:moveTo>
                <a:lnTo>
                  <a:pt x="927150" y="0"/>
                </a:lnTo>
                <a:lnTo>
                  <a:pt x="927150" y="809918"/>
                </a:lnTo>
                <a:lnTo>
                  <a:pt x="0" y="809918"/>
                </a:lnTo>
                <a:lnTo>
                  <a:pt x="0" y="0"/>
                </a:lnTo>
                <a:close/>
              </a:path>
            </a:pathLst>
          </a:custGeom>
          <a:blipFill>
            <a:blip r:embed="rId18">
              <a:extLst>
                <a:ext uri="{96DAC541-7B7A-43D3-8B79-37D633B846F1}">
                  <asvg:svgBlip xmlns:asvg="http://schemas.microsoft.com/office/drawing/2016/SVG/main" r:embed="rId19"/>
                </a:ext>
              </a:extLst>
            </a:blip>
            <a:stretch>
              <a:fillRect l="-121875" t="-121898" r="-10967"/>
            </a:stretch>
          </a:blipFill>
        </p:spPr>
      </p:sp>
      <p:sp>
        <p:nvSpPr>
          <p:cNvPr id="27" name="Freeform 27"/>
          <p:cNvSpPr/>
          <p:nvPr/>
        </p:nvSpPr>
        <p:spPr>
          <a:xfrm>
            <a:off x="2187497" y="2531065"/>
            <a:ext cx="1032948" cy="902339"/>
          </a:xfrm>
          <a:custGeom>
            <a:avLst/>
            <a:gdLst/>
            <a:ahLst/>
            <a:cxnLst/>
            <a:rect l="l" t="t" r="r" b="b"/>
            <a:pathLst>
              <a:path w="1032948" h="902339">
                <a:moveTo>
                  <a:pt x="0" y="0"/>
                </a:moveTo>
                <a:lnTo>
                  <a:pt x="1032948" y="0"/>
                </a:lnTo>
                <a:lnTo>
                  <a:pt x="1032948" y="902338"/>
                </a:lnTo>
                <a:lnTo>
                  <a:pt x="0" y="902338"/>
                </a:lnTo>
                <a:lnTo>
                  <a:pt x="0" y="0"/>
                </a:lnTo>
                <a:close/>
              </a:path>
            </a:pathLst>
          </a:custGeom>
          <a:blipFill>
            <a:blip r:embed="rId20">
              <a:extLst>
                <a:ext uri="{96DAC541-7B7A-43D3-8B79-37D633B846F1}">
                  <asvg:svgBlip xmlns:asvg="http://schemas.microsoft.com/office/drawing/2016/SVG/main" r:embed="rId21"/>
                </a:ext>
              </a:extLst>
            </a:blip>
            <a:stretch>
              <a:fillRect l="-121875" t="-121898" r="-10967"/>
            </a:stretch>
          </a:blipFill>
        </p:spPr>
      </p:sp>
      <p:pic>
        <p:nvPicPr>
          <p:cNvPr id="31" name="Imagen 30">
            <a:extLst>
              <a:ext uri="{FF2B5EF4-FFF2-40B4-BE49-F238E27FC236}">
                <a16:creationId xmlns:a16="http://schemas.microsoft.com/office/drawing/2014/main" id="{F7ABA9DD-2074-4D37-8B66-3A999AF30D70}"/>
              </a:ext>
            </a:extLst>
          </p:cNvPr>
          <p:cNvPicPr/>
          <p:nvPr/>
        </p:nvPicPr>
        <p:blipFill rotWithShape="1">
          <a:blip r:embed="rId22">
            <a:extLst>
              <a:ext uri="{28A0092B-C50C-407E-A947-70E740481C1C}">
                <a14:useLocalDpi xmlns:a14="http://schemas.microsoft.com/office/drawing/2010/main" val="0"/>
              </a:ext>
            </a:extLst>
          </a:blip>
          <a:srcRect l="12230" t="3349" r="3492" b="11882"/>
          <a:stretch/>
        </p:blipFill>
        <p:spPr>
          <a:xfrm>
            <a:off x="2049681" y="4355739"/>
            <a:ext cx="5263649" cy="31138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2" name="Imagen 31" descr="Potenciometro con electrodo Rango pH -2.00 a">
            <a:extLst>
              <a:ext uri="{FF2B5EF4-FFF2-40B4-BE49-F238E27FC236}">
                <a16:creationId xmlns:a16="http://schemas.microsoft.com/office/drawing/2014/main" id="{36B8DC40-3244-453A-81BA-3987DEE0E9C7}"/>
              </a:ext>
            </a:extLst>
          </p:cNvPr>
          <p:cNvPicPr/>
          <p:nvPr/>
        </p:nvPicPr>
        <p:blipFill rotWithShape="1">
          <a:blip r:embed="rId23" cstate="print">
            <a:extLst>
              <a:ext uri="{28A0092B-C50C-407E-A947-70E740481C1C}">
                <a14:useLocalDpi xmlns:a14="http://schemas.microsoft.com/office/drawing/2010/main" val="0"/>
              </a:ext>
            </a:extLst>
          </a:blip>
          <a:srcRect l="13955" t="-819" r="14579" b="819"/>
          <a:stretch/>
        </p:blipFill>
        <p:spPr bwMode="auto">
          <a:xfrm>
            <a:off x="13151223" y="1414958"/>
            <a:ext cx="3062911" cy="33725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DF6"/>
        </a:solidFill>
        <a:effectLst/>
      </p:bgPr>
    </p:bg>
    <p:spTree>
      <p:nvGrpSpPr>
        <p:cNvPr id="1" name=""/>
        <p:cNvGrpSpPr/>
        <p:nvPr/>
      </p:nvGrpSpPr>
      <p:grpSpPr>
        <a:xfrm>
          <a:off x="0" y="0"/>
          <a:ext cx="0" cy="0"/>
          <a:chOff x="0" y="0"/>
          <a:chExt cx="0" cy="0"/>
        </a:xfrm>
      </p:grpSpPr>
      <p:sp>
        <p:nvSpPr>
          <p:cNvPr id="2" name="Freeform 2"/>
          <p:cNvSpPr/>
          <p:nvPr/>
        </p:nvSpPr>
        <p:spPr>
          <a:xfrm rot="10669307" flipH="1">
            <a:off x="8483371" y="-1168402"/>
            <a:ext cx="13035678" cy="4660255"/>
          </a:xfrm>
          <a:custGeom>
            <a:avLst/>
            <a:gdLst/>
            <a:ahLst/>
            <a:cxnLst/>
            <a:rect l="l" t="t" r="r" b="b"/>
            <a:pathLst>
              <a:path w="13035678" h="4660255">
                <a:moveTo>
                  <a:pt x="13035678" y="0"/>
                </a:moveTo>
                <a:lnTo>
                  <a:pt x="0" y="0"/>
                </a:lnTo>
                <a:lnTo>
                  <a:pt x="0" y="4660255"/>
                </a:lnTo>
                <a:lnTo>
                  <a:pt x="13035678" y="4660255"/>
                </a:lnTo>
                <a:lnTo>
                  <a:pt x="1303567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410648">
            <a:off x="8392729" y="7583643"/>
            <a:ext cx="13216962" cy="4725064"/>
          </a:xfrm>
          <a:custGeom>
            <a:avLst/>
            <a:gdLst/>
            <a:ahLst/>
            <a:cxnLst/>
            <a:rect l="l" t="t" r="r" b="b"/>
            <a:pathLst>
              <a:path w="13216962" h="4725064">
                <a:moveTo>
                  <a:pt x="0" y="0"/>
                </a:moveTo>
                <a:lnTo>
                  <a:pt x="13216962" y="0"/>
                </a:lnTo>
                <a:lnTo>
                  <a:pt x="13216962" y="4725063"/>
                </a:lnTo>
                <a:lnTo>
                  <a:pt x="0" y="472506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12016" flipH="1">
            <a:off x="-2763562" y="6887536"/>
            <a:ext cx="14922168" cy="5334675"/>
          </a:xfrm>
          <a:custGeom>
            <a:avLst/>
            <a:gdLst/>
            <a:ahLst/>
            <a:cxnLst/>
            <a:rect l="l" t="t" r="r" b="b"/>
            <a:pathLst>
              <a:path w="14922168" h="5334675">
                <a:moveTo>
                  <a:pt x="14922168" y="0"/>
                </a:moveTo>
                <a:lnTo>
                  <a:pt x="0" y="0"/>
                </a:lnTo>
                <a:lnTo>
                  <a:pt x="0" y="5334675"/>
                </a:lnTo>
                <a:lnTo>
                  <a:pt x="14922168" y="5334675"/>
                </a:lnTo>
                <a:lnTo>
                  <a:pt x="14922168"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7929132">
            <a:off x="2889036" y="9914421"/>
            <a:ext cx="4794461" cy="1684973"/>
          </a:xfrm>
          <a:custGeom>
            <a:avLst/>
            <a:gdLst/>
            <a:ahLst/>
            <a:cxnLst/>
            <a:rect l="l" t="t" r="r" b="b"/>
            <a:pathLst>
              <a:path w="4794461" h="1684973">
                <a:moveTo>
                  <a:pt x="0" y="0"/>
                </a:moveTo>
                <a:lnTo>
                  <a:pt x="4794461" y="0"/>
                </a:lnTo>
                <a:lnTo>
                  <a:pt x="4794461" y="1684973"/>
                </a:lnTo>
                <a:lnTo>
                  <a:pt x="0" y="1684973"/>
                </a:lnTo>
                <a:lnTo>
                  <a:pt x="0" y="0"/>
                </a:lnTo>
                <a:close/>
              </a:path>
            </a:pathLst>
          </a:custGeom>
          <a:blipFill>
            <a:blip r:embed="rId8">
              <a:extLst>
                <a:ext uri="{96DAC541-7B7A-43D3-8B79-37D633B846F1}">
                  <asvg:svgBlip xmlns:asvg="http://schemas.microsoft.com/office/drawing/2016/SVG/main" r:embed="rId9"/>
                </a:ext>
              </a:extLst>
            </a:blip>
            <a:stretch>
              <a:fillRect b="-100214"/>
            </a:stretch>
          </a:blipFill>
        </p:spPr>
      </p:sp>
      <p:sp>
        <p:nvSpPr>
          <p:cNvPr id="6" name="Freeform 6"/>
          <p:cNvSpPr/>
          <p:nvPr/>
        </p:nvSpPr>
        <p:spPr>
          <a:xfrm>
            <a:off x="1318849" y="1310461"/>
            <a:ext cx="7080669" cy="7666078"/>
          </a:xfrm>
          <a:custGeom>
            <a:avLst/>
            <a:gdLst/>
            <a:ahLst/>
            <a:cxnLst/>
            <a:rect l="l" t="t" r="r" b="b"/>
            <a:pathLst>
              <a:path w="7080669" h="7666078">
                <a:moveTo>
                  <a:pt x="0" y="0"/>
                </a:moveTo>
                <a:lnTo>
                  <a:pt x="7080669" y="0"/>
                </a:lnTo>
                <a:lnTo>
                  <a:pt x="7080669" y="7666078"/>
                </a:lnTo>
                <a:lnTo>
                  <a:pt x="0" y="766607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TextBox 10"/>
          <p:cNvSpPr txBox="1"/>
          <p:nvPr/>
        </p:nvSpPr>
        <p:spPr>
          <a:xfrm>
            <a:off x="9654726" y="4595107"/>
            <a:ext cx="6220757" cy="3461076"/>
          </a:xfrm>
          <a:prstGeom prst="rect">
            <a:avLst/>
          </a:prstGeom>
        </p:spPr>
        <p:txBody>
          <a:bodyPr lIns="0" tIns="0" rIns="0" bIns="0" rtlCol="0" anchor="t">
            <a:spAutoFit/>
          </a:bodyPr>
          <a:lstStyle/>
          <a:p>
            <a:pPr marL="0" lvl="0" indent="0" algn="just">
              <a:lnSpc>
                <a:spcPts val="3377"/>
              </a:lnSpc>
            </a:pPr>
            <a:r>
              <a:rPr lang="es-MX" sz="2282" dirty="0">
                <a:solidFill>
                  <a:srgbClr val="000000"/>
                </a:solidFill>
                <a:latin typeface="Poppins Semi-Bold"/>
              </a:rPr>
              <a:t>Una tira de pH es un trocito de papel tornasol con la que puede pedir el valor de pH de un líquido. El material del papel asegura que la tira reactiva muestra un color diferente cuando los pH tienen distinta acidez. La escala oficial de pH varía de 0 a 14, siendo 0 muy ácido y 14 muy básico</a:t>
            </a:r>
            <a:endParaRPr lang="en-US" sz="2282" dirty="0">
              <a:solidFill>
                <a:srgbClr val="000000"/>
              </a:solidFill>
              <a:latin typeface="Poppins Semi-Bold"/>
            </a:endParaRPr>
          </a:p>
        </p:txBody>
      </p:sp>
      <p:sp>
        <p:nvSpPr>
          <p:cNvPr id="11" name="TextBox 11"/>
          <p:cNvSpPr txBox="1"/>
          <p:nvPr/>
        </p:nvSpPr>
        <p:spPr>
          <a:xfrm>
            <a:off x="8822262" y="2951748"/>
            <a:ext cx="7885685" cy="1385697"/>
          </a:xfrm>
          <a:prstGeom prst="rect">
            <a:avLst/>
          </a:prstGeom>
        </p:spPr>
        <p:txBody>
          <a:bodyPr lIns="0" tIns="0" rIns="0" bIns="0" rtlCol="0" anchor="t">
            <a:spAutoFit/>
          </a:bodyPr>
          <a:lstStyle/>
          <a:p>
            <a:pPr marL="0" lvl="0" indent="0" algn="ctr">
              <a:lnSpc>
                <a:spcPts val="10494"/>
              </a:lnSpc>
            </a:pPr>
            <a:r>
              <a:rPr lang="en-US" sz="9900" dirty="0">
                <a:solidFill>
                  <a:srgbClr val="000000"/>
                </a:solidFill>
                <a:latin typeface="Marykate"/>
              </a:rPr>
              <a:t>Cintas para pH </a:t>
            </a:r>
          </a:p>
        </p:txBody>
      </p:sp>
      <p:sp>
        <p:nvSpPr>
          <p:cNvPr id="14" name="Freeform 14"/>
          <p:cNvSpPr/>
          <p:nvPr/>
        </p:nvSpPr>
        <p:spPr>
          <a:xfrm rot="273862">
            <a:off x="-6325" y="7596552"/>
            <a:ext cx="1251876" cy="1543793"/>
          </a:xfrm>
          <a:custGeom>
            <a:avLst/>
            <a:gdLst/>
            <a:ahLst/>
            <a:cxnLst/>
            <a:rect l="l" t="t" r="r" b="b"/>
            <a:pathLst>
              <a:path w="1251876" h="1543793">
                <a:moveTo>
                  <a:pt x="0" y="0"/>
                </a:moveTo>
                <a:lnTo>
                  <a:pt x="1251876" y="0"/>
                </a:lnTo>
                <a:lnTo>
                  <a:pt x="1251876" y="1543794"/>
                </a:lnTo>
                <a:lnTo>
                  <a:pt x="0" y="154379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s-CO" dirty="0"/>
          </a:p>
        </p:txBody>
      </p:sp>
      <p:sp>
        <p:nvSpPr>
          <p:cNvPr id="15" name="Freeform 15"/>
          <p:cNvSpPr/>
          <p:nvPr/>
        </p:nvSpPr>
        <p:spPr>
          <a:xfrm rot="-2564758">
            <a:off x="16021797" y="-565883"/>
            <a:ext cx="4532406" cy="3189166"/>
          </a:xfrm>
          <a:custGeom>
            <a:avLst/>
            <a:gdLst/>
            <a:ahLst/>
            <a:cxnLst/>
            <a:rect l="l" t="t" r="r" b="b"/>
            <a:pathLst>
              <a:path w="4532406" h="3189166">
                <a:moveTo>
                  <a:pt x="0" y="0"/>
                </a:moveTo>
                <a:lnTo>
                  <a:pt x="4532406" y="0"/>
                </a:lnTo>
                <a:lnTo>
                  <a:pt x="4532406" y="3189166"/>
                </a:lnTo>
                <a:lnTo>
                  <a:pt x="0" y="318916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a:off x="9820638" y="1906327"/>
            <a:ext cx="927150" cy="809918"/>
          </a:xfrm>
          <a:custGeom>
            <a:avLst/>
            <a:gdLst/>
            <a:ahLst/>
            <a:cxnLst/>
            <a:rect l="l" t="t" r="r" b="b"/>
            <a:pathLst>
              <a:path w="927150" h="809918">
                <a:moveTo>
                  <a:pt x="0" y="0"/>
                </a:moveTo>
                <a:lnTo>
                  <a:pt x="927150" y="0"/>
                </a:lnTo>
                <a:lnTo>
                  <a:pt x="927150" y="809919"/>
                </a:lnTo>
                <a:lnTo>
                  <a:pt x="0" y="809919"/>
                </a:lnTo>
                <a:lnTo>
                  <a:pt x="0" y="0"/>
                </a:lnTo>
                <a:close/>
              </a:path>
            </a:pathLst>
          </a:custGeom>
          <a:blipFill>
            <a:blip r:embed="rId14">
              <a:extLst>
                <a:ext uri="{96DAC541-7B7A-43D3-8B79-37D633B846F1}">
                  <asvg:svgBlip xmlns:asvg="http://schemas.microsoft.com/office/drawing/2016/SVG/main" r:embed="rId15"/>
                </a:ext>
              </a:extLst>
            </a:blip>
            <a:stretch>
              <a:fillRect l="-121875" t="-121898" r="-10967"/>
            </a:stretch>
          </a:blipFill>
        </p:spPr>
      </p:sp>
      <p:sp>
        <p:nvSpPr>
          <p:cNvPr id="17" name="Freeform 17"/>
          <p:cNvSpPr/>
          <p:nvPr/>
        </p:nvSpPr>
        <p:spPr>
          <a:xfrm>
            <a:off x="8627526" y="2716246"/>
            <a:ext cx="1032948" cy="902339"/>
          </a:xfrm>
          <a:custGeom>
            <a:avLst/>
            <a:gdLst/>
            <a:ahLst/>
            <a:cxnLst/>
            <a:rect l="l" t="t" r="r" b="b"/>
            <a:pathLst>
              <a:path w="1032948" h="902339">
                <a:moveTo>
                  <a:pt x="0" y="0"/>
                </a:moveTo>
                <a:lnTo>
                  <a:pt x="1032948" y="0"/>
                </a:lnTo>
                <a:lnTo>
                  <a:pt x="1032948" y="902338"/>
                </a:lnTo>
                <a:lnTo>
                  <a:pt x="0" y="902338"/>
                </a:lnTo>
                <a:lnTo>
                  <a:pt x="0" y="0"/>
                </a:lnTo>
                <a:close/>
              </a:path>
            </a:pathLst>
          </a:custGeom>
          <a:blipFill>
            <a:blip r:embed="rId16">
              <a:extLst>
                <a:ext uri="{96DAC541-7B7A-43D3-8B79-37D633B846F1}">
                  <asvg:svgBlip xmlns:asvg="http://schemas.microsoft.com/office/drawing/2016/SVG/main" r:embed="rId17"/>
                </a:ext>
              </a:extLst>
            </a:blip>
            <a:stretch>
              <a:fillRect l="-121875" t="-121898" r="-10967"/>
            </a:stretch>
          </a:blipFill>
        </p:spPr>
      </p:sp>
      <p:pic>
        <p:nvPicPr>
          <p:cNvPr id="18" name="Imagen 17" descr="Tiras Indicadoras de PH de 0 a 14 Marca: Merk - QCLAB - Defelsko - Magnaflux">
            <a:extLst>
              <a:ext uri="{FF2B5EF4-FFF2-40B4-BE49-F238E27FC236}">
                <a16:creationId xmlns:a16="http://schemas.microsoft.com/office/drawing/2014/main" id="{57263FB9-18A3-4089-8D5F-CC079402C230}"/>
              </a:ext>
            </a:extLst>
          </p:cNvPr>
          <p:cNvPicPr/>
          <p:nvPr/>
        </p:nvPicPr>
        <p:blipFill>
          <a:blip r:embed="rId18">
            <a:extLst>
              <a:ext uri="{28A0092B-C50C-407E-A947-70E740481C1C}">
                <a14:useLocalDpi xmlns:a14="http://schemas.microsoft.com/office/drawing/2010/main" val="0"/>
              </a:ext>
            </a:extLst>
          </a:blip>
          <a:srcRect/>
          <a:stretch>
            <a:fillRect/>
          </a:stretch>
        </p:blipFill>
        <p:spPr bwMode="auto">
          <a:xfrm>
            <a:off x="1727737" y="2171700"/>
            <a:ext cx="6043122" cy="630514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DF6"/>
        </a:solidFill>
        <a:effectLst/>
      </p:bgPr>
    </p:bg>
    <p:spTree>
      <p:nvGrpSpPr>
        <p:cNvPr id="1" name=""/>
        <p:cNvGrpSpPr/>
        <p:nvPr/>
      </p:nvGrpSpPr>
      <p:grpSpPr>
        <a:xfrm>
          <a:off x="0" y="0"/>
          <a:ext cx="0" cy="0"/>
          <a:chOff x="0" y="0"/>
          <a:chExt cx="0" cy="0"/>
        </a:xfrm>
      </p:grpSpPr>
      <p:sp>
        <p:nvSpPr>
          <p:cNvPr id="2" name="Freeform 2"/>
          <p:cNvSpPr/>
          <p:nvPr/>
        </p:nvSpPr>
        <p:spPr>
          <a:xfrm rot="519201" flipH="1">
            <a:off x="-1416405" y="7484252"/>
            <a:ext cx="13387130" cy="4785899"/>
          </a:xfrm>
          <a:custGeom>
            <a:avLst/>
            <a:gdLst/>
            <a:ahLst/>
            <a:cxnLst/>
            <a:rect l="l" t="t" r="r" b="b"/>
            <a:pathLst>
              <a:path w="13387130" h="4785899">
                <a:moveTo>
                  <a:pt x="13387130" y="0"/>
                </a:moveTo>
                <a:lnTo>
                  <a:pt x="0" y="0"/>
                </a:lnTo>
                <a:lnTo>
                  <a:pt x="0" y="4785899"/>
                </a:lnTo>
                <a:lnTo>
                  <a:pt x="13387130" y="4785899"/>
                </a:lnTo>
                <a:lnTo>
                  <a:pt x="1338713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flipH="1">
            <a:off x="10288216" y="-570676"/>
            <a:ext cx="8947558" cy="3198752"/>
          </a:xfrm>
          <a:custGeom>
            <a:avLst/>
            <a:gdLst/>
            <a:ahLst/>
            <a:cxnLst/>
            <a:rect l="l" t="t" r="r" b="b"/>
            <a:pathLst>
              <a:path w="8947558" h="3198752">
                <a:moveTo>
                  <a:pt x="8947558" y="0"/>
                </a:moveTo>
                <a:lnTo>
                  <a:pt x="0" y="0"/>
                </a:lnTo>
                <a:lnTo>
                  <a:pt x="0" y="3198752"/>
                </a:lnTo>
                <a:lnTo>
                  <a:pt x="8947558" y="3198752"/>
                </a:lnTo>
                <a:lnTo>
                  <a:pt x="8947558"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2103847">
            <a:off x="4954640" y="9216811"/>
            <a:ext cx="3265001" cy="2297373"/>
          </a:xfrm>
          <a:custGeom>
            <a:avLst/>
            <a:gdLst/>
            <a:ahLst/>
            <a:cxnLst/>
            <a:rect l="l" t="t" r="r" b="b"/>
            <a:pathLst>
              <a:path w="3265001" h="2297373">
                <a:moveTo>
                  <a:pt x="0" y="0"/>
                </a:moveTo>
                <a:lnTo>
                  <a:pt x="3265001" y="0"/>
                </a:lnTo>
                <a:lnTo>
                  <a:pt x="3265001" y="2297373"/>
                </a:lnTo>
                <a:lnTo>
                  <a:pt x="0" y="229737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7816711">
            <a:off x="15589015" y="-1281949"/>
            <a:ext cx="3340569" cy="2350546"/>
          </a:xfrm>
          <a:custGeom>
            <a:avLst/>
            <a:gdLst/>
            <a:ahLst/>
            <a:cxnLst/>
            <a:rect l="l" t="t" r="r" b="b"/>
            <a:pathLst>
              <a:path w="3340569" h="2350546">
                <a:moveTo>
                  <a:pt x="0" y="0"/>
                </a:moveTo>
                <a:lnTo>
                  <a:pt x="3340570" y="0"/>
                </a:lnTo>
                <a:lnTo>
                  <a:pt x="3340570" y="2350546"/>
                </a:lnTo>
                <a:lnTo>
                  <a:pt x="0" y="23505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902063">
            <a:off x="8950899" y="8076544"/>
            <a:ext cx="769833" cy="949346"/>
          </a:xfrm>
          <a:custGeom>
            <a:avLst/>
            <a:gdLst/>
            <a:ahLst/>
            <a:cxnLst/>
            <a:rect l="l" t="t" r="r" b="b"/>
            <a:pathLst>
              <a:path w="769833" h="949346">
                <a:moveTo>
                  <a:pt x="0" y="0"/>
                </a:moveTo>
                <a:lnTo>
                  <a:pt x="769833" y="0"/>
                </a:lnTo>
                <a:lnTo>
                  <a:pt x="769833" y="949345"/>
                </a:lnTo>
                <a:lnTo>
                  <a:pt x="0" y="94934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903383" y="1305057"/>
            <a:ext cx="1424897" cy="1244728"/>
          </a:xfrm>
          <a:custGeom>
            <a:avLst/>
            <a:gdLst/>
            <a:ahLst/>
            <a:cxnLst/>
            <a:rect l="l" t="t" r="r" b="b"/>
            <a:pathLst>
              <a:path w="1424897" h="1244728">
                <a:moveTo>
                  <a:pt x="0" y="0"/>
                </a:moveTo>
                <a:lnTo>
                  <a:pt x="1424897" y="0"/>
                </a:lnTo>
                <a:lnTo>
                  <a:pt x="1424897" y="1244728"/>
                </a:lnTo>
                <a:lnTo>
                  <a:pt x="0" y="1244728"/>
                </a:lnTo>
                <a:lnTo>
                  <a:pt x="0" y="0"/>
                </a:lnTo>
                <a:close/>
              </a:path>
            </a:pathLst>
          </a:custGeom>
          <a:blipFill>
            <a:blip r:embed="rId10">
              <a:extLst>
                <a:ext uri="{96DAC541-7B7A-43D3-8B79-37D633B846F1}">
                  <asvg:svgBlip xmlns:asvg="http://schemas.microsoft.com/office/drawing/2016/SVG/main" r:embed="rId11"/>
                </a:ext>
              </a:extLst>
            </a:blip>
            <a:stretch>
              <a:fillRect l="-121875" t="-121898" r="-10967"/>
            </a:stretch>
          </a:blipFill>
        </p:spPr>
      </p:sp>
      <p:sp>
        <p:nvSpPr>
          <p:cNvPr id="8" name="Freeform 8"/>
          <p:cNvSpPr/>
          <p:nvPr/>
        </p:nvSpPr>
        <p:spPr>
          <a:xfrm>
            <a:off x="2750513" y="1469055"/>
            <a:ext cx="639525" cy="558661"/>
          </a:xfrm>
          <a:custGeom>
            <a:avLst/>
            <a:gdLst/>
            <a:ahLst/>
            <a:cxnLst/>
            <a:rect l="l" t="t" r="r" b="b"/>
            <a:pathLst>
              <a:path w="639525" h="558661">
                <a:moveTo>
                  <a:pt x="0" y="0"/>
                </a:moveTo>
                <a:lnTo>
                  <a:pt x="639525" y="0"/>
                </a:lnTo>
                <a:lnTo>
                  <a:pt x="639525" y="558661"/>
                </a:lnTo>
                <a:lnTo>
                  <a:pt x="0" y="558661"/>
                </a:lnTo>
                <a:lnTo>
                  <a:pt x="0" y="0"/>
                </a:lnTo>
                <a:close/>
              </a:path>
            </a:pathLst>
          </a:custGeom>
          <a:blipFill>
            <a:blip r:embed="rId12">
              <a:extLst>
                <a:ext uri="{96DAC541-7B7A-43D3-8B79-37D633B846F1}">
                  <asvg:svgBlip xmlns:asvg="http://schemas.microsoft.com/office/drawing/2016/SVG/main" r:embed="rId13"/>
                </a:ext>
              </a:extLst>
            </a:blip>
            <a:stretch>
              <a:fillRect l="-121875" t="-121898" r="-10967"/>
            </a:stretch>
          </a:blipFill>
        </p:spPr>
      </p:sp>
      <p:sp>
        <p:nvSpPr>
          <p:cNvPr id="9" name="Freeform 9"/>
          <p:cNvSpPr/>
          <p:nvPr/>
        </p:nvSpPr>
        <p:spPr>
          <a:xfrm>
            <a:off x="1259581" y="3085410"/>
            <a:ext cx="712501" cy="622411"/>
          </a:xfrm>
          <a:custGeom>
            <a:avLst/>
            <a:gdLst/>
            <a:ahLst/>
            <a:cxnLst/>
            <a:rect l="l" t="t" r="r" b="b"/>
            <a:pathLst>
              <a:path w="712501" h="622411">
                <a:moveTo>
                  <a:pt x="0" y="0"/>
                </a:moveTo>
                <a:lnTo>
                  <a:pt x="712501" y="0"/>
                </a:lnTo>
                <a:lnTo>
                  <a:pt x="712501" y="622411"/>
                </a:lnTo>
                <a:lnTo>
                  <a:pt x="0" y="622411"/>
                </a:lnTo>
                <a:lnTo>
                  <a:pt x="0" y="0"/>
                </a:lnTo>
                <a:close/>
              </a:path>
            </a:pathLst>
          </a:custGeom>
          <a:blipFill>
            <a:blip r:embed="rId14">
              <a:extLst>
                <a:ext uri="{96DAC541-7B7A-43D3-8B79-37D633B846F1}">
                  <asvg:svgBlip xmlns:asvg="http://schemas.microsoft.com/office/drawing/2016/SVG/main" r:embed="rId15"/>
                </a:ext>
              </a:extLst>
            </a:blip>
            <a:stretch>
              <a:fillRect l="-121875" t="-121898" r="-10967"/>
            </a:stretch>
          </a:blipFill>
        </p:spPr>
      </p:sp>
      <p:sp>
        <p:nvSpPr>
          <p:cNvPr id="10" name="Freeform 10"/>
          <p:cNvSpPr/>
          <p:nvPr/>
        </p:nvSpPr>
        <p:spPr>
          <a:xfrm>
            <a:off x="10088361" y="1748385"/>
            <a:ext cx="6852517" cy="7361103"/>
          </a:xfrm>
          <a:custGeom>
            <a:avLst/>
            <a:gdLst/>
            <a:ahLst/>
            <a:cxnLst/>
            <a:rect l="l" t="t" r="r" b="b"/>
            <a:pathLst>
              <a:path w="6852517" h="7361103">
                <a:moveTo>
                  <a:pt x="0" y="0"/>
                </a:moveTo>
                <a:lnTo>
                  <a:pt x="6852517" y="0"/>
                </a:lnTo>
                <a:lnTo>
                  <a:pt x="6852517" y="7361103"/>
                </a:lnTo>
                <a:lnTo>
                  <a:pt x="0" y="7361103"/>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1" name="TextBox 11"/>
          <p:cNvSpPr txBox="1"/>
          <p:nvPr/>
        </p:nvSpPr>
        <p:spPr>
          <a:xfrm>
            <a:off x="2453597" y="4553767"/>
            <a:ext cx="6690403" cy="3707425"/>
          </a:xfrm>
          <a:prstGeom prst="rect">
            <a:avLst/>
          </a:prstGeom>
        </p:spPr>
        <p:txBody>
          <a:bodyPr lIns="0" tIns="0" rIns="0" bIns="0" rtlCol="0" anchor="t">
            <a:spAutoFit/>
          </a:bodyPr>
          <a:lstStyle/>
          <a:p>
            <a:pPr marL="0" lvl="0" indent="0">
              <a:lnSpc>
                <a:spcPts val="4197"/>
              </a:lnSpc>
            </a:pPr>
            <a:r>
              <a:rPr lang="es-MX" sz="2000" dirty="0">
                <a:solidFill>
                  <a:srgbClr val="000000"/>
                </a:solidFill>
                <a:latin typeface="Poppins Semi-Bold"/>
              </a:rPr>
              <a:t>Es un método para calcular el índice de refracción (una propiedad física fundamental de cualquier sustancia) de una muestra para  conocer su composición o pureza. A pesar de que los refractómetros son más eficaces para medir líquidos, también se emplean para medir sólidos y gases, como vidrios o gemas</a:t>
            </a:r>
            <a:endParaRPr lang="en-US" sz="2000" dirty="0">
              <a:solidFill>
                <a:srgbClr val="000000"/>
              </a:solidFill>
              <a:latin typeface="Poppins Semi-Bold"/>
            </a:endParaRPr>
          </a:p>
        </p:txBody>
      </p:sp>
      <p:sp>
        <p:nvSpPr>
          <p:cNvPr id="12" name="TextBox 12"/>
          <p:cNvSpPr txBox="1"/>
          <p:nvPr/>
        </p:nvSpPr>
        <p:spPr>
          <a:xfrm>
            <a:off x="2453597" y="2760917"/>
            <a:ext cx="7828736" cy="1385697"/>
          </a:xfrm>
          <a:prstGeom prst="rect">
            <a:avLst/>
          </a:prstGeom>
        </p:spPr>
        <p:txBody>
          <a:bodyPr lIns="0" tIns="0" rIns="0" bIns="0" rtlCol="0" anchor="t">
            <a:spAutoFit/>
          </a:bodyPr>
          <a:lstStyle/>
          <a:p>
            <a:pPr marL="0" lvl="0" indent="0">
              <a:lnSpc>
                <a:spcPts val="10494"/>
              </a:lnSpc>
            </a:pPr>
            <a:r>
              <a:rPr lang="es-CO" sz="9900" dirty="0">
                <a:solidFill>
                  <a:srgbClr val="000000"/>
                </a:solidFill>
                <a:latin typeface="Marykate"/>
              </a:rPr>
              <a:t>Refractómetro</a:t>
            </a:r>
          </a:p>
        </p:txBody>
      </p:sp>
      <p:pic>
        <p:nvPicPr>
          <p:cNvPr id="18" name="Imagen 17" descr="INSTRUCCIONES DE USO REFRACTOMETRO MANUAL – Labexco">
            <a:extLst>
              <a:ext uri="{FF2B5EF4-FFF2-40B4-BE49-F238E27FC236}">
                <a16:creationId xmlns:a16="http://schemas.microsoft.com/office/drawing/2014/main" id="{A5B2EA4E-6F2F-49B8-8310-ABFCA57D8339}"/>
              </a:ext>
            </a:extLst>
          </p:cNvPr>
          <p:cNvPicPr/>
          <p:nvPr/>
        </p:nvPicPr>
        <p:blipFill rotWithShape="1">
          <a:blip r:embed="rId18">
            <a:extLst>
              <a:ext uri="{28A0092B-C50C-407E-A947-70E740481C1C}">
                <a14:useLocalDpi xmlns:a14="http://schemas.microsoft.com/office/drawing/2010/main" val="0"/>
              </a:ext>
            </a:extLst>
          </a:blip>
          <a:srcRect l="2593" t="3696" r="3510"/>
          <a:stretch/>
        </p:blipFill>
        <p:spPr bwMode="auto">
          <a:xfrm>
            <a:off x="10775047" y="3238500"/>
            <a:ext cx="5633358" cy="502269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19201" flipH="1">
            <a:off x="-1416405" y="7484252"/>
            <a:ext cx="13387130" cy="4785899"/>
          </a:xfrm>
          <a:custGeom>
            <a:avLst/>
            <a:gdLst/>
            <a:ahLst/>
            <a:cxnLst/>
            <a:rect l="l" t="t" r="r" b="b"/>
            <a:pathLst>
              <a:path w="13387130" h="4785899">
                <a:moveTo>
                  <a:pt x="13387130" y="0"/>
                </a:moveTo>
                <a:lnTo>
                  <a:pt x="0" y="0"/>
                </a:lnTo>
                <a:lnTo>
                  <a:pt x="0" y="4785899"/>
                </a:lnTo>
                <a:lnTo>
                  <a:pt x="13387130" y="4785899"/>
                </a:lnTo>
                <a:lnTo>
                  <a:pt x="1338713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flipH="1">
            <a:off x="10288216" y="-570676"/>
            <a:ext cx="8947558" cy="3198752"/>
          </a:xfrm>
          <a:custGeom>
            <a:avLst/>
            <a:gdLst/>
            <a:ahLst/>
            <a:cxnLst/>
            <a:rect l="l" t="t" r="r" b="b"/>
            <a:pathLst>
              <a:path w="8947558" h="3198752">
                <a:moveTo>
                  <a:pt x="8947558" y="0"/>
                </a:moveTo>
                <a:lnTo>
                  <a:pt x="0" y="0"/>
                </a:lnTo>
                <a:lnTo>
                  <a:pt x="0" y="3198752"/>
                </a:lnTo>
                <a:lnTo>
                  <a:pt x="8947558" y="3198752"/>
                </a:lnTo>
                <a:lnTo>
                  <a:pt x="8947558"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2103847">
            <a:off x="4954640" y="9216811"/>
            <a:ext cx="3265001" cy="2297373"/>
          </a:xfrm>
          <a:custGeom>
            <a:avLst/>
            <a:gdLst/>
            <a:ahLst/>
            <a:cxnLst/>
            <a:rect l="l" t="t" r="r" b="b"/>
            <a:pathLst>
              <a:path w="3265001" h="2297373">
                <a:moveTo>
                  <a:pt x="0" y="0"/>
                </a:moveTo>
                <a:lnTo>
                  <a:pt x="3265001" y="0"/>
                </a:lnTo>
                <a:lnTo>
                  <a:pt x="3265001" y="2297373"/>
                </a:lnTo>
                <a:lnTo>
                  <a:pt x="0" y="229737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7816711">
            <a:off x="15589015" y="-1281949"/>
            <a:ext cx="3340569" cy="2350546"/>
          </a:xfrm>
          <a:custGeom>
            <a:avLst/>
            <a:gdLst/>
            <a:ahLst/>
            <a:cxnLst/>
            <a:rect l="l" t="t" r="r" b="b"/>
            <a:pathLst>
              <a:path w="3340569" h="2350546">
                <a:moveTo>
                  <a:pt x="0" y="0"/>
                </a:moveTo>
                <a:lnTo>
                  <a:pt x="3340570" y="0"/>
                </a:lnTo>
                <a:lnTo>
                  <a:pt x="3340570" y="2350546"/>
                </a:lnTo>
                <a:lnTo>
                  <a:pt x="0" y="23505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902063">
            <a:off x="8950899" y="8076544"/>
            <a:ext cx="769833" cy="949346"/>
          </a:xfrm>
          <a:custGeom>
            <a:avLst/>
            <a:gdLst/>
            <a:ahLst/>
            <a:cxnLst/>
            <a:rect l="l" t="t" r="r" b="b"/>
            <a:pathLst>
              <a:path w="769833" h="949346">
                <a:moveTo>
                  <a:pt x="0" y="0"/>
                </a:moveTo>
                <a:lnTo>
                  <a:pt x="769833" y="0"/>
                </a:lnTo>
                <a:lnTo>
                  <a:pt x="769833" y="949345"/>
                </a:lnTo>
                <a:lnTo>
                  <a:pt x="0" y="94934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903383" y="1305057"/>
            <a:ext cx="1424897" cy="1244728"/>
          </a:xfrm>
          <a:custGeom>
            <a:avLst/>
            <a:gdLst/>
            <a:ahLst/>
            <a:cxnLst/>
            <a:rect l="l" t="t" r="r" b="b"/>
            <a:pathLst>
              <a:path w="1424897" h="1244728">
                <a:moveTo>
                  <a:pt x="0" y="0"/>
                </a:moveTo>
                <a:lnTo>
                  <a:pt x="1424897" y="0"/>
                </a:lnTo>
                <a:lnTo>
                  <a:pt x="1424897" y="1244728"/>
                </a:lnTo>
                <a:lnTo>
                  <a:pt x="0" y="1244728"/>
                </a:lnTo>
                <a:lnTo>
                  <a:pt x="0" y="0"/>
                </a:lnTo>
                <a:close/>
              </a:path>
            </a:pathLst>
          </a:custGeom>
          <a:blipFill>
            <a:blip r:embed="rId10">
              <a:extLst>
                <a:ext uri="{96DAC541-7B7A-43D3-8B79-37D633B846F1}">
                  <asvg:svgBlip xmlns:asvg="http://schemas.microsoft.com/office/drawing/2016/SVG/main" r:embed="rId11"/>
                </a:ext>
              </a:extLst>
            </a:blip>
            <a:stretch>
              <a:fillRect l="-121875" t="-121898" r="-10967"/>
            </a:stretch>
          </a:blipFill>
        </p:spPr>
      </p:sp>
      <p:sp>
        <p:nvSpPr>
          <p:cNvPr id="8" name="Freeform 8"/>
          <p:cNvSpPr/>
          <p:nvPr/>
        </p:nvSpPr>
        <p:spPr>
          <a:xfrm>
            <a:off x="2750513" y="1469055"/>
            <a:ext cx="639525" cy="558661"/>
          </a:xfrm>
          <a:custGeom>
            <a:avLst/>
            <a:gdLst/>
            <a:ahLst/>
            <a:cxnLst/>
            <a:rect l="l" t="t" r="r" b="b"/>
            <a:pathLst>
              <a:path w="639525" h="558661">
                <a:moveTo>
                  <a:pt x="0" y="0"/>
                </a:moveTo>
                <a:lnTo>
                  <a:pt x="639525" y="0"/>
                </a:lnTo>
                <a:lnTo>
                  <a:pt x="639525" y="558661"/>
                </a:lnTo>
                <a:lnTo>
                  <a:pt x="0" y="558661"/>
                </a:lnTo>
                <a:lnTo>
                  <a:pt x="0" y="0"/>
                </a:lnTo>
                <a:close/>
              </a:path>
            </a:pathLst>
          </a:custGeom>
          <a:blipFill>
            <a:blip r:embed="rId12">
              <a:extLst>
                <a:ext uri="{96DAC541-7B7A-43D3-8B79-37D633B846F1}">
                  <asvg:svgBlip xmlns:asvg="http://schemas.microsoft.com/office/drawing/2016/SVG/main" r:embed="rId13"/>
                </a:ext>
              </a:extLst>
            </a:blip>
            <a:stretch>
              <a:fillRect l="-121875" t="-121898" r="-10967"/>
            </a:stretch>
          </a:blipFill>
        </p:spPr>
      </p:sp>
      <p:sp>
        <p:nvSpPr>
          <p:cNvPr id="9" name="Freeform 9"/>
          <p:cNvSpPr/>
          <p:nvPr/>
        </p:nvSpPr>
        <p:spPr>
          <a:xfrm>
            <a:off x="1259581" y="3085410"/>
            <a:ext cx="712501" cy="622411"/>
          </a:xfrm>
          <a:custGeom>
            <a:avLst/>
            <a:gdLst/>
            <a:ahLst/>
            <a:cxnLst/>
            <a:rect l="l" t="t" r="r" b="b"/>
            <a:pathLst>
              <a:path w="712501" h="622411">
                <a:moveTo>
                  <a:pt x="0" y="0"/>
                </a:moveTo>
                <a:lnTo>
                  <a:pt x="712501" y="0"/>
                </a:lnTo>
                <a:lnTo>
                  <a:pt x="712501" y="622411"/>
                </a:lnTo>
                <a:lnTo>
                  <a:pt x="0" y="622411"/>
                </a:lnTo>
                <a:lnTo>
                  <a:pt x="0" y="0"/>
                </a:lnTo>
                <a:close/>
              </a:path>
            </a:pathLst>
          </a:custGeom>
          <a:blipFill>
            <a:blip r:embed="rId14">
              <a:extLst>
                <a:ext uri="{96DAC541-7B7A-43D3-8B79-37D633B846F1}">
                  <asvg:svgBlip xmlns:asvg="http://schemas.microsoft.com/office/drawing/2016/SVG/main" r:embed="rId15"/>
                </a:ext>
              </a:extLst>
            </a:blip>
            <a:stretch>
              <a:fillRect l="-121875" t="-121898" r="-10967"/>
            </a:stretch>
          </a:blipFill>
        </p:spPr>
      </p:sp>
      <p:sp>
        <p:nvSpPr>
          <p:cNvPr id="10" name="Freeform 10"/>
          <p:cNvSpPr/>
          <p:nvPr/>
        </p:nvSpPr>
        <p:spPr>
          <a:xfrm>
            <a:off x="10088361" y="1748385"/>
            <a:ext cx="6852517" cy="7361103"/>
          </a:xfrm>
          <a:custGeom>
            <a:avLst/>
            <a:gdLst/>
            <a:ahLst/>
            <a:cxnLst/>
            <a:rect l="l" t="t" r="r" b="b"/>
            <a:pathLst>
              <a:path w="6852517" h="7361103">
                <a:moveTo>
                  <a:pt x="0" y="0"/>
                </a:moveTo>
                <a:lnTo>
                  <a:pt x="6852517" y="0"/>
                </a:lnTo>
                <a:lnTo>
                  <a:pt x="6852517" y="7361103"/>
                </a:lnTo>
                <a:lnTo>
                  <a:pt x="0" y="7361103"/>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1" name="TextBox 11"/>
          <p:cNvSpPr txBox="1"/>
          <p:nvPr/>
        </p:nvSpPr>
        <p:spPr>
          <a:xfrm>
            <a:off x="2453597" y="4553767"/>
            <a:ext cx="6690403" cy="3707425"/>
          </a:xfrm>
          <a:prstGeom prst="rect">
            <a:avLst/>
          </a:prstGeom>
        </p:spPr>
        <p:txBody>
          <a:bodyPr lIns="0" tIns="0" rIns="0" bIns="0" rtlCol="0" anchor="t">
            <a:spAutoFit/>
          </a:bodyPr>
          <a:lstStyle/>
          <a:p>
            <a:pPr marL="0" lvl="0" indent="0">
              <a:lnSpc>
                <a:spcPts val="4197"/>
              </a:lnSpc>
            </a:pPr>
            <a:r>
              <a:rPr lang="es-MX" sz="2000" dirty="0">
                <a:solidFill>
                  <a:srgbClr val="000000"/>
                </a:solidFill>
                <a:latin typeface="Poppins Semi-Bold"/>
              </a:rPr>
              <a:t>Es un método para calcular el índice de refracción (una propiedad física fundamental de cualquier sustancia) de una muestra para  conocer su composición o pureza. A pesar de que los refractómetros son más eficaces para medir líquidos, también se emplean para medir sólidos y gases, como vidrios o gemas</a:t>
            </a:r>
            <a:endParaRPr lang="en-US" sz="2000" dirty="0">
              <a:solidFill>
                <a:srgbClr val="000000"/>
              </a:solidFill>
              <a:latin typeface="Poppins Semi-Bold"/>
            </a:endParaRPr>
          </a:p>
        </p:txBody>
      </p:sp>
      <p:sp>
        <p:nvSpPr>
          <p:cNvPr id="12" name="TextBox 12"/>
          <p:cNvSpPr txBox="1"/>
          <p:nvPr/>
        </p:nvSpPr>
        <p:spPr>
          <a:xfrm>
            <a:off x="2453597" y="2760917"/>
            <a:ext cx="7828736" cy="1385697"/>
          </a:xfrm>
          <a:prstGeom prst="rect">
            <a:avLst/>
          </a:prstGeom>
        </p:spPr>
        <p:txBody>
          <a:bodyPr lIns="0" tIns="0" rIns="0" bIns="0" rtlCol="0" anchor="t">
            <a:spAutoFit/>
          </a:bodyPr>
          <a:lstStyle/>
          <a:p>
            <a:pPr marL="0" lvl="0" indent="0">
              <a:lnSpc>
                <a:spcPts val="10494"/>
              </a:lnSpc>
            </a:pPr>
            <a:r>
              <a:rPr lang="es-CO" sz="9900" dirty="0" err="1">
                <a:solidFill>
                  <a:srgbClr val="000000"/>
                </a:solidFill>
                <a:latin typeface="Marykate"/>
              </a:rPr>
              <a:t>salinómetro</a:t>
            </a:r>
            <a:endParaRPr lang="es-CO" sz="9900" dirty="0">
              <a:solidFill>
                <a:srgbClr val="000000"/>
              </a:solidFill>
              <a:latin typeface="Marykate"/>
            </a:endParaRPr>
          </a:p>
        </p:txBody>
      </p:sp>
      <p:pic>
        <p:nvPicPr>
          <p:cNvPr id="18" name="Imagen 17" descr="INSTRUCCIONES DE USO REFRACTOMETRO MANUAL – Labexco">
            <a:extLst>
              <a:ext uri="{FF2B5EF4-FFF2-40B4-BE49-F238E27FC236}">
                <a16:creationId xmlns:a16="http://schemas.microsoft.com/office/drawing/2014/main" id="{A5B2EA4E-6F2F-49B8-8310-ABFCA57D8339}"/>
              </a:ext>
            </a:extLst>
          </p:cNvPr>
          <p:cNvPicPr/>
          <p:nvPr/>
        </p:nvPicPr>
        <p:blipFill rotWithShape="1">
          <a:blip r:embed="rId18">
            <a:extLst>
              <a:ext uri="{28A0092B-C50C-407E-A947-70E740481C1C}">
                <a14:useLocalDpi xmlns:a14="http://schemas.microsoft.com/office/drawing/2010/main" val="0"/>
              </a:ext>
            </a:extLst>
          </a:blip>
          <a:srcRect l="2593" t="3696" r="3510"/>
          <a:stretch/>
        </p:blipFill>
        <p:spPr bwMode="auto">
          <a:xfrm>
            <a:off x="10775047" y="3238500"/>
            <a:ext cx="5633358" cy="50226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20100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19201" flipH="1">
            <a:off x="-1416405" y="7484252"/>
            <a:ext cx="13387130" cy="4785899"/>
          </a:xfrm>
          <a:custGeom>
            <a:avLst/>
            <a:gdLst/>
            <a:ahLst/>
            <a:cxnLst/>
            <a:rect l="l" t="t" r="r" b="b"/>
            <a:pathLst>
              <a:path w="13387130" h="4785899">
                <a:moveTo>
                  <a:pt x="13387130" y="0"/>
                </a:moveTo>
                <a:lnTo>
                  <a:pt x="0" y="0"/>
                </a:lnTo>
                <a:lnTo>
                  <a:pt x="0" y="4785899"/>
                </a:lnTo>
                <a:lnTo>
                  <a:pt x="13387130" y="4785899"/>
                </a:lnTo>
                <a:lnTo>
                  <a:pt x="1338713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flipH="1">
            <a:off x="10288216" y="-570676"/>
            <a:ext cx="8947558" cy="3198752"/>
          </a:xfrm>
          <a:custGeom>
            <a:avLst/>
            <a:gdLst/>
            <a:ahLst/>
            <a:cxnLst/>
            <a:rect l="l" t="t" r="r" b="b"/>
            <a:pathLst>
              <a:path w="8947558" h="3198752">
                <a:moveTo>
                  <a:pt x="8947558" y="0"/>
                </a:moveTo>
                <a:lnTo>
                  <a:pt x="0" y="0"/>
                </a:lnTo>
                <a:lnTo>
                  <a:pt x="0" y="3198752"/>
                </a:lnTo>
                <a:lnTo>
                  <a:pt x="8947558" y="3198752"/>
                </a:lnTo>
                <a:lnTo>
                  <a:pt x="8947558"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2103847">
            <a:off x="4954640" y="9216811"/>
            <a:ext cx="3265001" cy="2297373"/>
          </a:xfrm>
          <a:custGeom>
            <a:avLst/>
            <a:gdLst/>
            <a:ahLst/>
            <a:cxnLst/>
            <a:rect l="l" t="t" r="r" b="b"/>
            <a:pathLst>
              <a:path w="3265001" h="2297373">
                <a:moveTo>
                  <a:pt x="0" y="0"/>
                </a:moveTo>
                <a:lnTo>
                  <a:pt x="3265001" y="0"/>
                </a:lnTo>
                <a:lnTo>
                  <a:pt x="3265001" y="2297373"/>
                </a:lnTo>
                <a:lnTo>
                  <a:pt x="0" y="229737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7816711">
            <a:off x="15589015" y="-1281949"/>
            <a:ext cx="3340569" cy="2350546"/>
          </a:xfrm>
          <a:custGeom>
            <a:avLst/>
            <a:gdLst/>
            <a:ahLst/>
            <a:cxnLst/>
            <a:rect l="l" t="t" r="r" b="b"/>
            <a:pathLst>
              <a:path w="3340569" h="2350546">
                <a:moveTo>
                  <a:pt x="0" y="0"/>
                </a:moveTo>
                <a:lnTo>
                  <a:pt x="3340570" y="0"/>
                </a:lnTo>
                <a:lnTo>
                  <a:pt x="3340570" y="2350546"/>
                </a:lnTo>
                <a:lnTo>
                  <a:pt x="0" y="23505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902063">
            <a:off x="8950899" y="8076544"/>
            <a:ext cx="769833" cy="949346"/>
          </a:xfrm>
          <a:custGeom>
            <a:avLst/>
            <a:gdLst/>
            <a:ahLst/>
            <a:cxnLst/>
            <a:rect l="l" t="t" r="r" b="b"/>
            <a:pathLst>
              <a:path w="769833" h="949346">
                <a:moveTo>
                  <a:pt x="0" y="0"/>
                </a:moveTo>
                <a:lnTo>
                  <a:pt x="769833" y="0"/>
                </a:lnTo>
                <a:lnTo>
                  <a:pt x="769833" y="949345"/>
                </a:lnTo>
                <a:lnTo>
                  <a:pt x="0" y="94934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903383" y="1305057"/>
            <a:ext cx="1424897" cy="1244728"/>
          </a:xfrm>
          <a:custGeom>
            <a:avLst/>
            <a:gdLst/>
            <a:ahLst/>
            <a:cxnLst/>
            <a:rect l="l" t="t" r="r" b="b"/>
            <a:pathLst>
              <a:path w="1424897" h="1244728">
                <a:moveTo>
                  <a:pt x="0" y="0"/>
                </a:moveTo>
                <a:lnTo>
                  <a:pt x="1424897" y="0"/>
                </a:lnTo>
                <a:lnTo>
                  <a:pt x="1424897" y="1244728"/>
                </a:lnTo>
                <a:lnTo>
                  <a:pt x="0" y="1244728"/>
                </a:lnTo>
                <a:lnTo>
                  <a:pt x="0" y="0"/>
                </a:lnTo>
                <a:close/>
              </a:path>
            </a:pathLst>
          </a:custGeom>
          <a:blipFill>
            <a:blip r:embed="rId10">
              <a:extLst>
                <a:ext uri="{96DAC541-7B7A-43D3-8B79-37D633B846F1}">
                  <asvg:svgBlip xmlns:asvg="http://schemas.microsoft.com/office/drawing/2016/SVG/main" r:embed="rId11"/>
                </a:ext>
              </a:extLst>
            </a:blip>
            <a:stretch>
              <a:fillRect l="-121875" t="-121898" r="-10967"/>
            </a:stretch>
          </a:blipFill>
        </p:spPr>
      </p:sp>
      <p:sp>
        <p:nvSpPr>
          <p:cNvPr id="8" name="Freeform 8"/>
          <p:cNvSpPr/>
          <p:nvPr/>
        </p:nvSpPr>
        <p:spPr>
          <a:xfrm>
            <a:off x="2750513" y="1469055"/>
            <a:ext cx="639525" cy="558661"/>
          </a:xfrm>
          <a:custGeom>
            <a:avLst/>
            <a:gdLst/>
            <a:ahLst/>
            <a:cxnLst/>
            <a:rect l="l" t="t" r="r" b="b"/>
            <a:pathLst>
              <a:path w="639525" h="558661">
                <a:moveTo>
                  <a:pt x="0" y="0"/>
                </a:moveTo>
                <a:lnTo>
                  <a:pt x="639525" y="0"/>
                </a:lnTo>
                <a:lnTo>
                  <a:pt x="639525" y="558661"/>
                </a:lnTo>
                <a:lnTo>
                  <a:pt x="0" y="558661"/>
                </a:lnTo>
                <a:lnTo>
                  <a:pt x="0" y="0"/>
                </a:lnTo>
                <a:close/>
              </a:path>
            </a:pathLst>
          </a:custGeom>
          <a:blipFill>
            <a:blip r:embed="rId12">
              <a:extLst>
                <a:ext uri="{96DAC541-7B7A-43D3-8B79-37D633B846F1}">
                  <asvg:svgBlip xmlns:asvg="http://schemas.microsoft.com/office/drawing/2016/SVG/main" r:embed="rId13"/>
                </a:ext>
              </a:extLst>
            </a:blip>
            <a:stretch>
              <a:fillRect l="-121875" t="-121898" r="-10967"/>
            </a:stretch>
          </a:blipFill>
        </p:spPr>
      </p:sp>
      <p:sp>
        <p:nvSpPr>
          <p:cNvPr id="9" name="Freeform 9"/>
          <p:cNvSpPr/>
          <p:nvPr/>
        </p:nvSpPr>
        <p:spPr>
          <a:xfrm>
            <a:off x="1259581" y="3085410"/>
            <a:ext cx="712501" cy="622411"/>
          </a:xfrm>
          <a:custGeom>
            <a:avLst/>
            <a:gdLst/>
            <a:ahLst/>
            <a:cxnLst/>
            <a:rect l="l" t="t" r="r" b="b"/>
            <a:pathLst>
              <a:path w="712501" h="622411">
                <a:moveTo>
                  <a:pt x="0" y="0"/>
                </a:moveTo>
                <a:lnTo>
                  <a:pt x="712501" y="0"/>
                </a:lnTo>
                <a:lnTo>
                  <a:pt x="712501" y="622411"/>
                </a:lnTo>
                <a:lnTo>
                  <a:pt x="0" y="622411"/>
                </a:lnTo>
                <a:lnTo>
                  <a:pt x="0" y="0"/>
                </a:lnTo>
                <a:close/>
              </a:path>
            </a:pathLst>
          </a:custGeom>
          <a:blipFill>
            <a:blip r:embed="rId14">
              <a:extLst>
                <a:ext uri="{96DAC541-7B7A-43D3-8B79-37D633B846F1}">
                  <asvg:svgBlip xmlns:asvg="http://schemas.microsoft.com/office/drawing/2016/SVG/main" r:embed="rId15"/>
                </a:ext>
              </a:extLst>
            </a:blip>
            <a:stretch>
              <a:fillRect l="-121875" t="-121898" r="-10967"/>
            </a:stretch>
          </a:blipFill>
        </p:spPr>
      </p:sp>
      <p:sp>
        <p:nvSpPr>
          <p:cNvPr id="10" name="Freeform 10"/>
          <p:cNvSpPr/>
          <p:nvPr/>
        </p:nvSpPr>
        <p:spPr>
          <a:xfrm>
            <a:off x="10088361" y="1748385"/>
            <a:ext cx="6852517" cy="7361103"/>
          </a:xfrm>
          <a:custGeom>
            <a:avLst/>
            <a:gdLst/>
            <a:ahLst/>
            <a:cxnLst/>
            <a:rect l="l" t="t" r="r" b="b"/>
            <a:pathLst>
              <a:path w="6852517" h="7361103">
                <a:moveTo>
                  <a:pt x="0" y="0"/>
                </a:moveTo>
                <a:lnTo>
                  <a:pt x="6852517" y="0"/>
                </a:lnTo>
                <a:lnTo>
                  <a:pt x="6852517" y="7361103"/>
                </a:lnTo>
                <a:lnTo>
                  <a:pt x="0" y="7361103"/>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1" name="TextBox 11"/>
          <p:cNvSpPr txBox="1"/>
          <p:nvPr/>
        </p:nvSpPr>
        <p:spPr>
          <a:xfrm>
            <a:off x="2453597" y="4553767"/>
            <a:ext cx="6690403" cy="3707425"/>
          </a:xfrm>
          <a:prstGeom prst="rect">
            <a:avLst/>
          </a:prstGeom>
        </p:spPr>
        <p:txBody>
          <a:bodyPr lIns="0" tIns="0" rIns="0" bIns="0" rtlCol="0" anchor="t">
            <a:spAutoFit/>
          </a:bodyPr>
          <a:lstStyle/>
          <a:p>
            <a:pPr marL="0" lvl="0" indent="0">
              <a:lnSpc>
                <a:spcPts val="4197"/>
              </a:lnSpc>
            </a:pPr>
            <a:r>
              <a:rPr lang="es-MX" sz="2000" dirty="0">
                <a:solidFill>
                  <a:srgbClr val="000000"/>
                </a:solidFill>
                <a:latin typeface="Poppins Semi-Bold"/>
              </a:rPr>
              <a:t>Es un método para calcular el índice de refracción (una propiedad física fundamental de cualquier sustancia) de una muestra para  conocer su composición o pureza. A pesar de que los refractómetros son más eficaces para medir líquidos, también se emplean para medir sólidos y gases, como vidrios o gemas</a:t>
            </a:r>
            <a:endParaRPr lang="en-US" sz="2000" dirty="0">
              <a:solidFill>
                <a:srgbClr val="000000"/>
              </a:solidFill>
              <a:latin typeface="Poppins Semi-Bold"/>
            </a:endParaRPr>
          </a:p>
        </p:txBody>
      </p:sp>
      <p:sp>
        <p:nvSpPr>
          <p:cNvPr id="12" name="TextBox 12"/>
          <p:cNvSpPr txBox="1"/>
          <p:nvPr/>
        </p:nvSpPr>
        <p:spPr>
          <a:xfrm>
            <a:off x="2453597" y="2760917"/>
            <a:ext cx="7828736" cy="1385697"/>
          </a:xfrm>
          <a:prstGeom prst="rect">
            <a:avLst/>
          </a:prstGeom>
        </p:spPr>
        <p:txBody>
          <a:bodyPr lIns="0" tIns="0" rIns="0" bIns="0" rtlCol="0" anchor="t">
            <a:spAutoFit/>
          </a:bodyPr>
          <a:lstStyle/>
          <a:p>
            <a:pPr marL="0" lvl="0" indent="0">
              <a:lnSpc>
                <a:spcPts val="10494"/>
              </a:lnSpc>
            </a:pPr>
            <a:r>
              <a:rPr lang="es-CO" sz="9900" dirty="0">
                <a:solidFill>
                  <a:srgbClr val="000000"/>
                </a:solidFill>
                <a:latin typeface="Marykate"/>
              </a:rPr>
              <a:t>sacarímetro </a:t>
            </a:r>
          </a:p>
        </p:txBody>
      </p:sp>
      <p:pic>
        <p:nvPicPr>
          <p:cNvPr id="18" name="Imagen 17" descr="INSTRUCCIONES DE USO REFRACTOMETRO MANUAL – Labexco">
            <a:extLst>
              <a:ext uri="{FF2B5EF4-FFF2-40B4-BE49-F238E27FC236}">
                <a16:creationId xmlns:a16="http://schemas.microsoft.com/office/drawing/2014/main" id="{A5B2EA4E-6F2F-49B8-8310-ABFCA57D8339}"/>
              </a:ext>
            </a:extLst>
          </p:cNvPr>
          <p:cNvPicPr/>
          <p:nvPr/>
        </p:nvPicPr>
        <p:blipFill rotWithShape="1">
          <a:blip r:embed="rId18">
            <a:extLst>
              <a:ext uri="{28A0092B-C50C-407E-A947-70E740481C1C}">
                <a14:useLocalDpi xmlns:a14="http://schemas.microsoft.com/office/drawing/2010/main" val="0"/>
              </a:ext>
            </a:extLst>
          </a:blip>
          <a:srcRect l="2593" t="3696" r="3510"/>
          <a:stretch/>
        </p:blipFill>
        <p:spPr bwMode="auto">
          <a:xfrm>
            <a:off x="10775047" y="3238500"/>
            <a:ext cx="5633358" cy="50226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5642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528</Words>
  <Application>Microsoft Office PowerPoint</Application>
  <PresentationFormat>Personalizado</PresentationFormat>
  <Paragraphs>24</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Poppins Medium</vt:lpstr>
      <vt:lpstr>Calibri</vt:lpstr>
      <vt:lpstr>Poppins Semi-Bold</vt:lpstr>
      <vt:lpstr>Marykate</vt:lpstr>
      <vt:lpstr>Arial</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Diapositivas Propuesta Proyecto para Niños Infantil Juvenil Doodle Colorido Rosa</dc:title>
  <dc:creator>Camilo Flor</dc:creator>
  <cp:lastModifiedBy>Camilo Flor</cp:lastModifiedBy>
  <cp:revision>4</cp:revision>
  <dcterms:created xsi:type="dcterms:W3CDTF">2006-08-16T00:00:00Z</dcterms:created>
  <dcterms:modified xsi:type="dcterms:W3CDTF">2023-10-20T11:58:34Z</dcterms:modified>
  <dc:identifier>DAFxvpZaFa8</dc:identifier>
</cp:coreProperties>
</file>