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2" r:id="rId3"/>
    <p:sldMasterId id="2147483695" r:id="rId4"/>
  </p:sldMasterIdLst>
  <p:sldIdLst>
    <p:sldId id="261" r:id="rId5"/>
    <p:sldId id="256" r:id="rId6"/>
    <p:sldId id="264" r:id="rId7"/>
    <p:sldId id="260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3456593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159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87002805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5795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859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18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1553"/>
            <a:ext cx="54864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411553"/>
            <a:ext cx="548935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44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4563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855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5342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7161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543324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8783273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16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471565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327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748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7762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1553"/>
            <a:ext cx="54864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411553"/>
            <a:ext cx="548935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3954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08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98694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13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5394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7846702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2501669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6808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20540907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361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9241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2010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1553"/>
            <a:ext cx="54864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411553"/>
            <a:ext cx="548935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1681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41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0420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37114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7408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044842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5940546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1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00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00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75480" y="451697"/>
            <a:ext cx="6274350" cy="1147218"/>
          </a:xfrm>
        </p:spPr>
        <p:txBody>
          <a:bodyPr/>
          <a:lstStyle/>
          <a:p>
            <a:pPr algn="ctr"/>
            <a:r>
              <a:rPr lang="es-PE" sz="2800" dirty="0">
                <a:latin typeface="Comic Sans MS" panose="030F0702030302020204" pitchFamily="66" charset="0"/>
              </a:rPr>
              <a:t>“</a:t>
            </a:r>
            <a:r>
              <a:rPr lang="es-PE" sz="2800" dirty="0" smtClean="0">
                <a:latin typeface="Comic Sans MS" panose="030F0702030302020204" pitchFamily="66" charset="0"/>
              </a:rPr>
              <a:t>UNIVERSIDAD </a:t>
            </a:r>
            <a:r>
              <a:rPr lang="es-PE" sz="2800" dirty="0">
                <a:latin typeface="Comic Sans MS" panose="030F0702030302020204" pitchFamily="66" charset="0"/>
              </a:rPr>
              <a:t>NACIONAL SANTIAGO ANTÚNEZ DE MAYOLO”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9049830" y="465560"/>
          <a:ext cx="12382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" r:id="rId3" imgW="1237572" imgH="1185972" progId="CorelDraw.Graphic.16">
                  <p:embed/>
                </p:oleObj>
              </mc:Choice>
              <mc:Fallback>
                <p:oleObj name="CorelDRAW" r:id="rId3" imgW="1237572" imgH="1185972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9830" y="465560"/>
                        <a:ext cx="1238250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1716618" y="335781"/>
          <a:ext cx="10588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orelDRAW" r:id="rId5" imgW="1058669" imgH="1116610" progId="CorelDraw.Graphic.16">
                  <p:embed/>
                </p:oleObj>
              </mc:Choice>
              <mc:Fallback>
                <p:oleObj name="CorelDRAW" r:id="rId5" imgW="1058669" imgH="1116610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6618" y="335781"/>
                        <a:ext cx="1058863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4890929" y="1451794"/>
            <a:ext cx="2043453" cy="5900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es-PE" sz="2800" b="1" dirty="0">
                <a:solidFill>
                  <a:srgbClr val="00B0F0"/>
                </a:solidFill>
                <a:latin typeface="Comic Sans MS" panose="030F0702030302020204" pitchFamily="66" charset="0"/>
              </a:rPr>
              <a:t>CIENCIAS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991544" y="2008991"/>
            <a:ext cx="8296536" cy="5900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es-PE" sz="2800" b="1" dirty="0">
                <a:solidFill>
                  <a:srgbClr val="00B0F0"/>
                </a:solidFill>
                <a:latin typeface="Comic Sans MS" panose="030F0702030302020204" pitchFamily="66" charset="0"/>
              </a:rPr>
              <a:t>INGENIERÍA DE SISTEMAS E INFORMÁTICA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992336" y="2956580"/>
            <a:ext cx="8314448" cy="10686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es-PE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TEMA: PEAJE CON COLAS Y  MÉTODO ORDENAMIENTO BURBUJA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927649" y="4293096"/>
            <a:ext cx="5819543" cy="237626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PE" sz="2800" b="1" dirty="0">
                <a:solidFill>
                  <a:srgbClr val="FFFFFF"/>
                </a:solidFill>
                <a:latin typeface="Comic Sans MS" panose="030F0702030302020204" pitchFamily="66" charset="0"/>
              </a:rPr>
              <a:t>INTEGRANTES: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PE" sz="2800" b="1" dirty="0">
                <a:solidFill>
                  <a:srgbClr val="FFFFFF"/>
                </a:solidFill>
                <a:latin typeface="Comic Sans MS" panose="030F0702030302020204" pitchFamily="66" charset="0"/>
              </a:rPr>
              <a:t>ALBINO ALBA </a:t>
            </a:r>
            <a:r>
              <a:rPr lang="es-PE" sz="2800" b="1" dirty="0" err="1">
                <a:solidFill>
                  <a:srgbClr val="FFFFFF"/>
                </a:solidFill>
                <a:latin typeface="Comic Sans MS" panose="030F0702030302020204" pitchFamily="66" charset="0"/>
              </a:rPr>
              <a:t>Leidy</a:t>
            </a:r>
            <a:r>
              <a:rPr lang="es-PE" sz="2800" b="1" dirty="0">
                <a:solidFill>
                  <a:srgbClr val="FFFFFF"/>
                </a:solidFill>
                <a:latin typeface="Comic Sans MS" panose="030F0702030302020204" pitchFamily="66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PE" sz="2800" b="1" dirty="0">
                <a:solidFill>
                  <a:srgbClr val="FFFFFF"/>
                </a:solidFill>
                <a:latin typeface="Comic Sans MS" panose="030F0702030302020204" pitchFamily="66" charset="0"/>
              </a:rPr>
              <a:t>CHUQUIN ALVARADO Estefany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PE" sz="2800" b="1" dirty="0">
                <a:solidFill>
                  <a:srgbClr val="FFFFFF"/>
                </a:solidFill>
                <a:latin typeface="Comic Sans MS" panose="030F0702030302020204" pitchFamily="66" charset="0"/>
              </a:rPr>
              <a:t>GAYTAN VARGAS </a:t>
            </a:r>
            <a:r>
              <a:rPr lang="es-PE" sz="2800" b="1" dirty="0" err="1">
                <a:solidFill>
                  <a:srgbClr val="FFFFFF"/>
                </a:solidFill>
                <a:latin typeface="Comic Sans MS" panose="030F0702030302020204" pitchFamily="66" charset="0"/>
              </a:rPr>
              <a:t>Maria</a:t>
            </a:r>
            <a:endParaRPr lang="es-PE" sz="2800" b="1" dirty="0">
              <a:solidFill>
                <a:srgbClr val="FFFFFF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PE" sz="2800" b="1" dirty="0">
                <a:solidFill>
                  <a:srgbClr val="FFFFFF"/>
                </a:solidFill>
                <a:latin typeface="Comic Sans MS" panose="030F0702030302020204" pitchFamily="66" charset="0"/>
              </a:rPr>
              <a:t>LOPEZ ROJAS Lourdes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PE" sz="2800" b="1" dirty="0">
                <a:solidFill>
                  <a:srgbClr val="FFFFFF"/>
                </a:solidFill>
                <a:latin typeface="Comic Sans MS" panose="030F0702030302020204" pitchFamily="66" charset="0"/>
              </a:rPr>
              <a:t>VARGAS GAYTAN </a:t>
            </a:r>
            <a:r>
              <a:rPr lang="es-PE" sz="2800" b="1" dirty="0" err="1">
                <a:solidFill>
                  <a:srgbClr val="FFFFFF"/>
                </a:solidFill>
                <a:latin typeface="Comic Sans MS" panose="030F0702030302020204" pitchFamily="66" charset="0"/>
              </a:rPr>
              <a:t>Linores</a:t>
            </a:r>
            <a:endParaRPr lang="es-PE" sz="2800" b="1" dirty="0">
              <a:solidFill>
                <a:srgbClr val="FFFFFF"/>
              </a:solidFill>
              <a:latin typeface="Comic Sans MS" panose="030F0702030302020204" pitchFamily="66" charset="0"/>
            </a:endParaRPr>
          </a:p>
          <a:p>
            <a:pPr marL="457200" indent="-457200" algn="ctr">
              <a:buFont typeface="Wingdings" panose="05000000000000000000" pitchFamily="2" charset="2"/>
              <a:buChar char="q"/>
            </a:pPr>
            <a:endParaRPr lang="es-PE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06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8" y="907209"/>
            <a:ext cx="9323743" cy="3853050"/>
          </a:xfrm>
        </p:spPr>
        <p:txBody>
          <a:bodyPr>
            <a:normAutofit/>
          </a:bodyPr>
          <a:lstStyle/>
          <a:p>
            <a:r>
              <a:rPr lang="es-ES" dirty="0" smtClean="0"/>
              <a:t>Simulación del funcionamiento de un peaje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3100" dirty="0" smtClean="0"/>
              <a:t>(usando colas y mostrar reporte por el ordenamiento  burbuja)</a:t>
            </a:r>
            <a:endParaRPr lang="es-PE" sz="3100" dirty="0"/>
          </a:p>
        </p:txBody>
      </p:sp>
    </p:spTree>
    <p:extLst>
      <p:ext uri="{BB962C8B-B14F-4D97-AF65-F5344CB8AC3E}">
        <p14:creationId xmlns:p14="http://schemas.microsoft.com/office/powerpoint/2010/main" val="1382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 del peaje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719546"/>
            <a:ext cx="10353762" cy="4788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/>
              <a:t>colas se conocen como estructuras </a:t>
            </a:r>
            <a:r>
              <a:rPr lang="es-PE" b="1" dirty="0"/>
              <a:t>FIFO </a:t>
            </a:r>
            <a:r>
              <a:rPr lang="es-PE" dirty="0"/>
              <a:t>( </a:t>
            </a:r>
            <a:r>
              <a:rPr lang="es-PE" i="1" dirty="0" err="1"/>
              <a:t>first</a:t>
            </a:r>
            <a:r>
              <a:rPr lang="es-PE" i="1" dirty="0"/>
              <a:t>-in, </a:t>
            </a:r>
            <a:r>
              <a:rPr lang="es-PE" i="1" dirty="0" err="1"/>
              <a:t>first-out</a:t>
            </a:r>
            <a:r>
              <a:rPr lang="es-PE" i="1" dirty="0"/>
              <a:t>, </a:t>
            </a:r>
            <a:r>
              <a:rPr lang="es-PE" dirty="0"/>
              <a:t>primero en entrar-primero en salir</a:t>
            </a:r>
            <a:r>
              <a:rPr lang="es-PE" dirty="0" smtClean="0"/>
              <a:t>).</a:t>
            </a:r>
          </a:p>
          <a:p>
            <a:pPr marL="0" indent="0" algn="ctr">
              <a:buNone/>
            </a:pPr>
            <a:r>
              <a:rPr lang="es-ES" sz="2800" b="1" dirty="0" smtClean="0"/>
              <a:t>INSERTAR CARRO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>
                <a:latin typeface="ArialMT"/>
              </a:rPr>
              <a:t>Una cola es una estructura de datos cuyos elementos mantienen un cierto orden, de tal modo que sólo se pueden añadir elementos por un extremo, </a:t>
            </a:r>
            <a:r>
              <a:rPr lang="es-PE" b="1" dirty="0">
                <a:latin typeface="Arial-BoldMT"/>
              </a:rPr>
              <a:t>final </a:t>
            </a:r>
            <a:r>
              <a:rPr lang="es-PE" dirty="0">
                <a:latin typeface="ArialMT"/>
              </a:rPr>
              <a:t>de la cola, y eliminar o extraer por el otro extremo, llamado </a:t>
            </a:r>
            <a:r>
              <a:rPr lang="es-PE" b="1" dirty="0">
                <a:latin typeface="Arial-BoldMT"/>
              </a:rPr>
              <a:t>frente.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44" y="3587148"/>
            <a:ext cx="2057400" cy="127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25" y="3596855"/>
            <a:ext cx="1808370" cy="127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76" y="3596855"/>
            <a:ext cx="2050841" cy="12602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t="14473" r="42858" b="6578"/>
          <a:stretch/>
        </p:blipFill>
        <p:spPr>
          <a:xfrm>
            <a:off x="913793" y="3541983"/>
            <a:ext cx="2601631" cy="13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8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1" y="2655701"/>
            <a:ext cx="2057400" cy="127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62" y="2665408"/>
            <a:ext cx="1808370" cy="127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13" y="2665408"/>
            <a:ext cx="2050841" cy="12602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t="14473" r="42858" b="6578"/>
          <a:stretch/>
        </p:blipFill>
        <p:spPr>
          <a:xfrm>
            <a:off x="752430" y="2610536"/>
            <a:ext cx="2601631" cy="136033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921330" y="645992"/>
            <a:ext cx="80160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 smtClean="0"/>
              <a:t>EXTRAER </a:t>
            </a:r>
            <a:r>
              <a:rPr lang="es-ES" sz="4400" dirty="0"/>
              <a:t>(REALIZAR PAGO)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04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27" t="12404" r="1437" b="9070"/>
          <a:stretch/>
        </p:blipFill>
        <p:spPr>
          <a:xfrm>
            <a:off x="2112225" y="2132856"/>
            <a:ext cx="6840760" cy="309634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919536" y="692697"/>
            <a:ext cx="8296536" cy="5900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es-PE" sz="2800" b="1" dirty="0">
                <a:solidFill>
                  <a:srgbClr val="00B0F0"/>
                </a:solidFill>
                <a:latin typeface="Comic Sans MS" panose="030F0702030302020204" pitchFamily="66" charset="0"/>
              </a:rPr>
              <a:t>FUNCIONAMIENTO DEL PEAJE</a:t>
            </a:r>
          </a:p>
        </p:txBody>
      </p:sp>
      <p:cxnSp>
        <p:nvCxnSpPr>
          <p:cNvPr id="11" name="Conector angular 10"/>
          <p:cNvCxnSpPr/>
          <p:nvPr/>
        </p:nvCxnSpPr>
        <p:spPr>
          <a:xfrm rot="5400000" flipH="1" flipV="1">
            <a:off x="8600424" y="1686429"/>
            <a:ext cx="648072" cy="6480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8748344" y="1338454"/>
            <a:ext cx="130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PE" b="1" dirty="0">
                <a:solidFill>
                  <a:srgbClr val="FFFFFF"/>
                </a:solidFill>
              </a:rPr>
              <a:t>CASETAS</a:t>
            </a:r>
          </a:p>
        </p:txBody>
      </p:sp>
      <p:cxnSp>
        <p:nvCxnSpPr>
          <p:cNvPr id="15" name="Conector angular 14"/>
          <p:cNvCxnSpPr/>
          <p:nvPr/>
        </p:nvCxnSpPr>
        <p:spPr>
          <a:xfrm flipV="1">
            <a:off x="8600424" y="2480261"/>
            <a:ext cx="868000" cy="22998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9601461" y="2240160"/>
            <a:ext cx="10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PE" b="1" dirty="0">
                <a:solidFill>
                  <a:srgbClr val="FFFFFF"/>
                </a:solidFill>
              </a:rPr>
              <a:t>BARRAS</a:t>
            </a:r>
          </a:p>
        </p:txBody>
      </p:sp>
      <p:cxnSp>
        <p:nvCxnSpPr>
          <p:cNvPr id="20" name="Conector angular 19"/>
          <p:cNvCxnSpPr/>
          <p:nvPr/>
        </p:nvCxnSpPr>
        <p:spPr>
          <a:xfrm rot="16200000" flipH="1">
            <a:off x="7225421" y="4332829"/>
            <a:ext cx="1773606" cy="4320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7968955" y="5435656"/>
            <a:ext cx="127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PE" b="1" dirty="0">
                <a:solidFill>
                  <a:srgbClr val="FFFFFF"/>
                </a:solidFill>
              </a:rPr>
              <a:t>VEHÍCULOS</a:t>
            </a:r>
          </a:p>
        </p:txBody>
      </p:sp>
    </p:spTree>
    <p:extLst>
      <p:ext uri="{BB962C8B-B14F-4D97-AF65-F5344CB8AC3E}">
        <p14:creationId xmlns:p14="http://schemas.microsoft.com/office/powerpoint/2010/main" val="329139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TARIFAS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384650" y="1562014"/>
            <a:ext cx="2157830" cy="1180325"/>
          </a:xfrm>
        </p:spPr>
        <p:txBody>
          <a:bodyPr/>
          <a:lstStyle/>
          <a:p>
            <a:r>
              <a:rPr lang="es-ES" sz="6000" dirty="0" smtClean="0"/>
              <a:t>TIPO</a:t>
            </a:r>
            <a:r>
              <a:rPr lang="es-ES" sz="7200" dirty="0" smtClean="0"/>
              <a:t>: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38" y="1993260"/>
            <a:ext cx="1745032" cy="10771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38" y="3800567"/>
            <a:ext cx="1771581" cy="1088681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 bwMode="auto">
          <a:xfrm>
            <a:off x="7756077" y="4164887"/>
            <a:ext cx="1011885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E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s/. 14</a:t>
            </a:r>
            <a:endParaRPr lang="es-PE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7653319" y="2199715"/>
            <a:ext cx="1011885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E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s/. 7</a:t>
            </a:r>
            <a:endParaRPr lang="es-PE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7855251" y="5715759"/>
            <a:ext cx="1011885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E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s/. 28</a:t>
            </a:r>
            <a:endParaRPr lang="es-PE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38" y="5383564"/>
            <a:ext cx="3320239" cy="1033542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 bwMode="auto">
          <a:xfrm>
            <a:off x="2824967" y="2292341"/>
            <a:ext cx="1011885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E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</a:t>
            </a:r>
            <a:endParaRPr lang="es-PE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Rectángulo redondeado 12"/>
          <p:cNvSpPr/>
          <p:nvPr/>
        </p:nvSpPr>
        <p:spPr bwMode="auto">
          <a:xfrm>
            <a:off x="2824967" y="4164887"/>
            <a:ext cx="1011885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E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2</a:t>
            </a:r>
            <a:endParaRPr lang="es-PE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2818836" y="5715759"/>
            <a:ext cx="1011885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E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</a:t>
            </a:r>
          </a:p>
        </p:txBody>
      </p:sp>
      <p:sp>
        <p:nvSpPr>
          <p:cNvPr id="15" name="Marcador de texto 3"/>
          <p:cNvSpPr txBox="1">
            <a:spLocks/>
          </p:cNvSpPr>
          <p:nvPr/>
        </p:nvSpPr>
        <p:spPr>
          <a:xfrm>
            <a:off x="9156019" y="1789572"/>
            <a:ext cx="2157830" cy="1180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/>
              <a:t>PRECIO S/.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58704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919536" y="692697"/>
            <a:ext cx="8296536" cy="5900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es-ES" sz="28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REPORTE POR EL ORDENAMIENTO</a:t>
            </a:r>
            <a:endParaRPr lang="es-PE" sz="28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PE" sz="2800" b="1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s-PE" sz="28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BURBUJA</a:t>
            </a:r>
            <a:endParaRPr lang="es-PE" sz="28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 rot="5400000">
            <a:off x="5231904" y="-700911"/>
            <a:ext cx="1152128" cy="6480720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PE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2363548"/>
            <a:ext cx="1152891" cy="40271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77" y="2304368"/>
            <a:ext cx="848582" cy="47016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14" y="2305638"/>
            <a:ext cx="1506309" cy="46889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924639" y="2736142"/>
            <a:ext cx="130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PE" b="1" dirty="0">
                <a:solidFill>
                  <a:srgbClr val="000000"/>
                </a:solidFill>
              </a:rPr>
              <a:t>CAMIÓN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444496" y="2732007"/>
            <a:ext cx="130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PE" b="1" dirty="0">
                <a:solidFill>
                  <a:srgbClr val="000000"/>
                </a:solidFill>
              </a:rPr>
              <a:t>AUTO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422434" y="2732007"/>
            <a:ext cx="130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PE" b="1" dirty="0">
                <a:solidFill>
                  <a:srgbClr val="000000"/>
                </a:solidFill>
              </a:rPr>
              <a:t>TRAILER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721225" y="3703604"/>
            <a:ext cx="8861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PE" b="1" dirty="0">
                <a:solidFill>
                  <a:srgbClr val="FFFFFF"/>
                </a:solidFill>
              </a:rPr>
              <a:t>PARA EL CASO DEL PEAJE  UTILIZAMOS UN ORDENAMIENTO  BURBUJA PARA ORDENAR CUANTOS VEHÍCULOS HAN PASADO POR EL PEAJE: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rgbClr val="FFFFFF"/>
                </a:solidFill>
              </a:rPr>
              <a:t>ORDENAR EL TOTAL DE VEHÍCULOS . 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rgbClr val="FFFFFF"/>
                </a:solidFill>
              </a:rPr>
              <a:t>ORDENAR CUÁNTOS VEHÍCULOS POR TIPO, YA SEA SI ES CAMIÓN CUANTOS PASARON, ASI LO MISMO PARA AUTO Y TRAILER.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rgbClr val="FFFFFF"/>
                </a:solidFill>
              </a:rPr>
              <a:t>ORDENAR EL MONTO TOTAL REGISTRADO EN CADA PEAJE.</a:t>
            </a:r>
          </a:p>
        </p:txBody>
      </p:sp>
      <p:sp>
        <p:nvSpPr>
          <p:cNvPr id="3" name="Rectángulo redondeado 2"/>
          <p:cNvSpPr/>
          <p:nvPr/>
        </p:nvSpPr>
        <p:spPr bwMode="auto">
          <a:xfrm>
            <a:off x="2924639" y="3212976"/>
            <a:ext cx="1011885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E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14</a:t>
            </a:r>
            <a:endParaRPr lang="es-PE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 bwMode="auto">
          <a:xfrm>
            <a:off x="5302026" y="3182601"/>
            <a:ext cx="1011885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E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7</a:t>
            </a:r>
            <a:endParaRPr lang="es-PE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 bwMode="auto">
          <a:xfrm>
            <a:off x="7359025" y="3229538"/>
            <a:ext cx="1011885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E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28</a:t>
            </a:r>
            <a:endParaRPr lang="es-PE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94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1_Textured template_Wine Segoe_TP10286784">
  <a:themeElements>
    <a:clrScheme name="Red Template Template">
      <a:dk1>
        <a:srgbClr val="000000"/>
      </a:dk1>
      <a:lt1>
        <a:srgbClr val="FFFFFF"/>
      </a:lt1>
      <a:dk2>
        <a:srgbClr val="9C2828"/>
      </a:dk2>
      <a:lt2>
        <a:srgbClr val="FFFF99"/>
      </a:lt2>
      <a:accent1>
        <a:srgbClr val="FFC000"/>
      </a:accent1>
      <a:accent2>
        <a:srgbClr val="0D84CD"/>
      </a:accent2>
      <a:accent3>
        <a:srgbClr val="AD5778"/>
      </a:accent3>
      <a:accent4>
        <a:srgbClr val="919E7A"/>
      </a:accent4>
      <a:accent5>
        <a:srgbClr val="DA804E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Textured template_Wine Segoe_TP10286784">
  <a:themeElements>
    <a:clrScheme name="Red Template Template">
      <a:dk1>
        <a:srgbClr val="000000"/>
      </a:dk1>
      <a:lt1>
        <a:srgbClr val="FFFFFF"/>
      </a:lt1>
      <a:dk2>
        <a:srgbClr val="9C2828"/>
      </a:dk2>
      <a:lt2>
        <a:srgbClr val="FFFF99"/>
      </a:lt2>
      <a:accent1>
        <a:srgbClr val="FFC000"/>
      </a:accent1>
      <a:accent2>
        <a:srgbClr val="0D84CD"/>
      </a:accent2>
      <a:accent3>
        <a:srgbClr val="AD5778"/>
      </a:accent3>
      <a:accent4>
        <a:srgbClr val="919E7A"/>
      </a:accent4>
      <a:accent5>
        <a:srgbClr val="DA804E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Textured template_Wine Segoe_TP10286784">
  <a:themeElements>
    <a:clrScheme name="Red Template Template">
      <a:dk1>
        <a:srgbClr val="000000"/>
      </a:dk1>
      <a:lt1>
        <a:srgbClr val="FFFFFF"/>
      </a:lt1>
      <a:dk2>
        <a:srgbClr val="9C2828"/>
      </a:dk2>
      <a:lt2>
        <a:srgbClr val="FFFF99"/>
      </a:lt2>
      <a:accent1>
        <a:srgbClr val="FFC000"/>
      </a:accent1>
      <a:accent2>
        <a:srgbClr val="0D84CD"/>
      </a:accent2>
      <a:accent3>
        <a:srgbClr val="AD5778"/>
      </a:accent3>
      <a:accent4>
        <a:srgbClr val="919E7A"/>
      </a:accent4>
      <a:accent5>
        <a:srgbClr val="DA804E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67</TotalTime>
  <Words>210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21" baseType="lpstr">
      <vt:lpstr>Arial</vt:lpstr>
      <vt:lpstr>Arial-BoldMT</vt:lpstr>
      <vt:lpstr>ArialMT</vt:lpstr>
      <vt:lpstr>Bookman Old Style</vt:lpstr>
      <vt:lpstr>Calibri</vt:lpstr>
      <vt:lpstr>Comic Sans MS</vt:lpstr>
      <vt:lpstr>Rockwell</vt:lpstr>
      <vt:lpstr>Segoe</vt:lpstr>
      <vt:lpstr>Wingdings</vt:lpstr>
      <vt:lpstr>Damask</vt:lpstr>
      <vt:lpstr>1_Textured template_Wine Segoe_TP10286784</vt:lpstr>
      <vt:lpstr>2_Textured template_Wine Segoe_TP10286784</vt:lpstr>
      <vt:lpstr>3_Textured template_Wine Segoe_TP10286784</vt:lpstr>
      <vt:lpstr>CorelDRAW</vt:lpstr>
      <vt:lpstr>“UNIVERSIDAD NACIONAL SANTIAGO ANTÚNEZ DE MAYOLO”</vt:lpstr>
      <vt:lpstr>Simulación del funcionamiento de un peaje  (usando colas y mostrar reporte por el ordenamiento  burbuja)</vt:lpstr>
      <vt:lpstr>Funcionalidad del peaje</vt:lpstr>
      <vt:lpstr>Presentación de PowerPoint</vt:lpstr>
      <vt:lpstr>Presentación de PowerPoint</vt:lpstr>
      <vt:lpstr>TARIFAS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del funcionamiento de un peaje  (usando colas y mostrar reporte por el ordenamiento por burbuja)</dc:title>
  <dc:creator>l¡n4rEs vargas</dc:creator>
  <cp:lastModifiedBy>Estefany</cp:lastModifiedBy>
  <cp:revision>7</cp:revision>
  <dcterms:created xsi:type="dcterms:W3CDTF">2015-12-15T21:24:24Z</dcterms:created>
  <dcterms:modified xsi:type="dcterms:W3CDTF">2015-12-15T22:33:55Z</dcterms:modified>
</cp:coreProperties>
</file>