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Ref idx="major">
          <a:srgbClr val="000000"/>
        </a:fontRef>
        <a:srgbClr val="000000"/>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Ref idx="major">
          <a:srgbClr val="000000"/>
        </a:fontRef>
        <a:srgbClr val="000000"/>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 styleId="{EEE7283C-3CF3-47DC-8721-378D4A62B228}"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Row>
  </a:tblStyle>
  <a:tblStyle styleId="{2708684C-4D16-4618-839F-0558EEFCDFE6}"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000000"/>
          </a:solidFill>
        </a:fill>
      </a:tcStyle>
    </a:band2H>
    <a:firstCol>
      <a:tcTxStyle b="on"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lastRow>
    <a:firstRow>
      <a:tcTxStyle b="on" i="off">
        <a:fontRef idx="major">
          <a:srgbClr val="000000"/>
        </a:fontRef>
        <a:srgbClr val="000000"/>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1" name="Shape 181"/>
          <p:cNvSpPr/>
          <p:nvPr>
            <p:ph type="sldImg"/>
          </p:nvPr>
        </p:nvSpPr>
        <p:spPr>
          <a:xfrm>
            <a:off x="1143000" y="685800"/>
            <a:ext cx="4572000" cy="3429000"/>
          </a:xfrm>
          <a:prstGeom prst="rect">
            <a:avLst/>
          </a:prstGeom>
        </p:spPr>
        <p:txBody>
          <a:bodyPr/>
          <a:lstStyle/>
          <a:p>
            <a:pPr/>
          </a:p>
        </p:txBody>
      </p:sp>
      <p:sp>
        <p:nvSpPr>
          <p:cNvPr id="182" name="Shape 18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1_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Picture with Caption">
    <p:spTree>
      <p:nvGrpSpPr>
        <p:cNvPr id="1" name=""/>
        <p:cNvGrpSpPr/>
        <p:nvPr/>
      </p:nvGrpSpPr>
      <p:grpSpPr>
        <a:xfrm>
          <a:off x="0" y="0"/>
          <a:ext cx="0" cy="0"/>
          <a:chOff x="0" y="0"/>
          <a:chExt cx="0" cy="0"/>
        </a:xfrm>
      </p:grpSpPr>
      <p:sp>
        <p:nvSpPr>
          <p:cNvPr id="91"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92" name="Picture Placeholder 2"/>
          <p:cNvSpPr/>
          <p:nvPr>
            <p:ph type="pic" sz="half" idx="21"/>
          </p:nvPr>
        </p:nvSpPr>
        <p:spPr>
          <a:xfrm>
            <a:off x="5183187" y="987425"/>
            <a:ext cx="6172202" cy="4873625"/>
          </a:xfrm>
          <a:prstGeom prst="rect">
            <a:avLst/>
          </a:prstGeom>
        </p:spPr>
        <p:txBody>
          <a:bodyPr lIns="91439" tIns="45719" rIns="91439" bIns="45719">
            <a:noAutofit/>
          </a:bodyPr>
          <a:lstStyle/>
          <a:p>
            <a:pPr/>
          </a:p>
        </p:txBody>
      </p:sp>
      <p:sp>
        <p:nvSpPr>
          <p:cNvPr id="93" name="Body Level One…"/>
          <p:cNvSpPr txBox="1"/>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0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02" name="Body Level One…"/>
          <p:cNvSpPr txBox="1"/>
          <p:nvPr>
            <p:ph type="body" sz="quarter" idx="1"/>
          </p:nvPr>
        </p:nvSpPr>
        <p:spPr>
          <a:xfrm>
            <a:off x="1524000" y="3602037"/>
            <a:ext cx="9144000" cy="165576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10" name="Title Text"/>
          <p:cNvSpPr txBox="1"/>
          <p:nvPr>
            <p:ph type="title"/>
          </p:nvPr>
        </p:nvSpPr>
        <p:spPr>
          <a:prstGeom prst="rect">
            <a:avLst/>
          </a:prstGeom>
        </p:spPr>
        <p:txBody>
          <a:bodyPr/>
          <a:lstStyle/>
          <a:p>
            <a:pPr/>
            <a:r>
              <a:t>Title Text</a:t>
            </a:r>
          </a:p>
        </p:txBody>
      </p:sp>
      <p:sp>
        <p:nvSpPr>
          <p:cNvPr id="11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11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120" name="Body Level One…"/>
          <p:cNvSpPr txBox="1"/>
          <p:nvPr>
            <p:ph type="body" sz="quarter" idx="1"/>
          </p:nvPr>
        </p:nvSpPr>
        <p:spPr>
          <a:xfrm>
            <a:off x="831850" y="4589462"/>
            <a:ext cx="10515600" cy="1500189"/>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28" name="Title Text"/>
          <p:cNvSpPr txBox="1"/>
          <p:nvPr>
            <p:ph type="title"/>
          </p:nvPr>
        </p:nvSpPr>
        <p:spPr>
          <a:prstGeom prst="rect">
            <a:avLst/>
          </a:prstGeom>
        </p:spPr>
        <p:txBody>
          <a:bodyPr/>
          <a:lstStyle/>
          <a:p>
            <a:pPr/>
            <a:r>
              <a:t>Title Text</a:t>
            </a:r>
          </a:p>
        </p:txBody>
      </p:sp>
      <p:sp>
        <p:nvSpPr>
          <p:cNvPr id="12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137" name="Title Text"/>
          <p:cNvSpPr txBox="1"/>
          <p:nvPr>
            <p:ph type="title"/>
          </p:nvPr>
        </p:nvSpPr>
        <p:spPr>
          <a:xfrm>
            <a:off x="839787" y="365125"/>
            <a:ext cx="10515601" cy="1325563"/>
          </a:xfrm>
          <a:prstGeom prst="rect">
            <a:avLst/>
          </a:prstGeom>
        </p:spPr>
        <p:txBody>
          <a:bodyPr/>
          <a:lstStyle/>
          <a:p>
            <a:pPr/>
            <a:r>
              <a:t>Title Text</a:t>
            </a:r>
          </a:p>
        </p:txBody>
      </p:sp>
      <p:sp>
        <p:nvSpPr>
          <p:cNvPr id="138" name="Body Level One…"/>
          <p:cNvSpPr txBox="1"/>
          <p:nvPr>
            <p:ph type="body" sz="quarter" idx="1"/>
          </p:nvPr>
        </p:nvSpPr>
        <p:spPr>
          <a:xfrm>
            <a:off x="839787" y="1681163"/>
            <a:ext cx="5157790" cy="823914"/>
          </a:xfrm>
          <a:prstGeom prst="rect">
            <a:avLst/>
          </a:prstGeom>
        </p:spPr>
        <p:txBody>
          <a:bodyPr anchor="b"/>
          <a:lstStyle>
            <a:lvl1pPr marL="0" indent="0">
              <a:buSzTx/>
              <a:buFontTx/>
              <a:buNone/>
              <a:defRPr b="1" sz="2400"/>
            </a:lvl1pPr>
            <a:lvl2pPr marL="0" indent="0">
              <a:buSzTx/>
              <a:buFontTx/>
              <a:buNone/>
              <a:defRPr b="1" sz="2400"/>
            </a:lvl2pPr>
            <a:lvl3pPr marL="0" indent="0">
              <a:buSzTx/>
              <a:buFontTx/>
              <a:buNone/>
              <a:defRPr b="1" sz="2400"/>
            </a:lvl3pPr>
            <a:lvl4pPr marL="0" indent="0">
              <a:buSzTx/>
              <a:buFontTx/>
              <a:buNone/>
              <a:defRPr b="1" sz="2400"/>
            </a:lvl4pPr>
            <a:lvl5pPr marL="0" indent="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139" name="Text Placeholder 4"/>
          <p:cNvSpPr/>
          <p:nvPr>
            <p:ph type="body" sz="quarter" idx="21"/>
          </p:nvPr>
        </p:nvSpPr>
        <p:spPr>
          <a:xfrm>
            <a:off x="6172200" y="1681163"/>
            <a:ext cx="5183188" cy="823914"/>
          </a:xfrm>
          <a:prstGeom prst="rect">
            <a:avLst/>
          </a:prstGeom>
        </p:spPr>
        <p:txBody>
          <a:bodyPr anchor="b"/>
          <a:lstStyle/>
          <a:p>
            <a:pPr/>
          </a:p>
        </p:txBody>
      </p:sp>
      <p:sp>
        <p:nvSpPr>
          <p:cNvPr id="1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47" name="Title Text"/>
          <p:cNvSpPr txBox="1"/>
          <p:nvPr>
            <p:ph type="title"/>
          </p:nvPr>
        </p:nvSpPr>
        <p:spPr>
          <a:prstGeom prst="rect">
            <a:avLst/>
          </a:prstGeom>
        </p:spPr>
        <p:txBody>
          <a:bodyPr/>
          <a:lstStyle/>
          <a:p>
            <a:pPr/>
            <a:r>
              <a:t>Title Text</a:t>
            </a:r>
          </a:p>
        </p:txBody>
      </p:sp>
      <p:sp>
        <p:nvSpPr>
          <p:cNvPr id="1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16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163" name="Body Level One…"/>
          <p:cNvSpPr txBox="1"/>
          <p:nvPr>
            <p:ph type="body" sz="half" idx="1"/>
          </p:nvPr>
        </p:nvSpPr>
        <p:spPr>
          <a:xfrm>
            <a:off x="5183187" y="987425"/>
            <a:ext cx="6172202"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164" name="Text Placeholder 3"/>
          <p:cNvSpPr/>
          <p:nvPr>
            <p:ph type="body" sz="quarter" idx="21"/>
          </p:nvPr>
        </p:nvSpPr>
        <p:spPr>
          <a:xfrm>
            <a:off x="839787" y="2057400"/>
            <a:ext cx="3932238" cy="3811588"/>
          </a:xfrm>
          <a:prstGeom prst="rect">
            <a:avLst/>
          </a:prstGeom>
        </p:spPr>
        <p:txBody>
          <a:bodyPr/>
          <a:lstStyle/>
          <a:p>
            <a:pPr/>
          </a:p>
        </p:txBody>
      </p:sp>
      <p:sp>
        <p:nvSpPr>
          <p:cNvPr id="1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17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173" name="Picture Placeholder 2"/>
          <p:cNvSpPr/>
          <p:nvPr>
            <p:ph type="pic" sz="half" idx="21"/>
          </p:nvPr>
        </p:nvSpPr>
        <p:spPr>
          <a:xfrm>
            <a:off x="5183187" y="987425"/>
            <a:ext cx="6172202" cy="4873625"/>
          </a:xfrm>
          <a:prstGeom prst="rect">
            <a:avLst/>
          </a:prstGeom>
        </p:spPr>
        <p:txBody>
          <a:bodyPr lIns="91439" tIns="45719" rIns="91439" bIns="45719">
            <a:noAutofit/>
          </a:bodyPr>
          <a:lstStyle/>
          <a:p>
            <a:pPr/>
          </a:p>
        </p:txBody>
      </p:sp>
      <p:sp>
        <p:nvSpPr>
          <p:cNvPr id="174" name="Body Level One…"/>
          <p:cNvSpPr txBox="1"/>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0">
    <p:bg>
      <p:bgPr>
        <a:solidFill>
          <a:srgbClr val="000000"/>
        </a:solidFill>
      </p:bgPr>
    </p:bg>
    <p:spTree>
      <p:nvGrpSpPr>
        <p:cNvPr id="1" name=""/>
        <p:cNvGrpSpPr/>
        <p:nvPr/>
      </p:nvGrpSpPr>
      <p:grpSpPr>
        <a:xfrm>
          <a:off x="0" y="0"/>
          <a:ext cx="0" cy="0"/>
          <a:chOff x="0" y="0"/>
          <a:chExt cx="0" cy="0"/>
        </a:xfrm>
      </p:grpSpPr>
      <p:sp>
        <p:nvSpPr>
          <p:cNvPr id="20" name="Title Text"/>
          <p:cNvSpPr txBox="1"/>
          <p:nvPr>
            <p:ph type="title"/>
          </p:nvPr>
        </p:nvSpPr>
        <p:spPr>
          <a:xfrm>
            <a:off x="1524000" y="1122362"/>
            <a:ext cx="9144000" cy="2387601"/>
          </a:xfrm>
          <a:prstGeom prst="rect">
            <a:avLst/>
          </a:prstGeom>
        </p:spPr>
        <p:txBody>
          <a:bodyPr anchor="b"/>
          <a:lstStyle>
            <a:lvl1pPr algn="ctr">
              <a:defRPr sz="6000">
                <a:solidFill>
                  <a:srgbClr val="FFFFFF"/>
                </a:solidFill>
              </a:defRPr>
            </a:lvl1pPr>
          </a:lstStyle>
          <a:p>
            <a:pPr/>
            <a:r>
              <a:t>Title Text</a:t>
            </a:r>
          </a:p>
        </p:txBody>
      </p:sp>
      <p:sp>
        <p:nvSpPr>
          <p:cNvPr id="21" name="Body Level One…"/>
          <p:cNvSpPr txBox="1"/>
          <p:nvPr>
            <p:ph type="body" sz="quarter" idx="1"/>
          </p:nvPr>
        </p:nvSpPr>
        <p:spPr>
          <a:xfrm>
            <a:off x="1524000" y="3602037"/>
            <a:ext cx="9144000" cy="1655764"/>
          </a:xfrm>
          <a:prstGeom prst="rect">
            <a:avLst/>
          </a:prstGeom>
        </p:spPr>
        <p:txBody>
          <a:bodyPr/>
          <a:lstStyle>
            <a:lvl1pPr marL="0" indent="0" algn="ctr">
              <a:buSzTx/>
              <a:buFontTx/>
              <a:buNone/>
              <a:defRPr sz="2400">
                <a:solidFill>
                  <a:srgbClr val="FFFFFF"/>
                </a:solidFill>
              </a:defRPr>
            </a:lvl1pPr>
            <a:lvl2pPr marL="0" indent="0" algn="ctr">
              <a:buSzTx/>
              <a:buFontTx/>
              <a:buNone/>
              <a:defRPr sz="2400">
                <a:solidFill>
                  <a:srgbClr val="FFFFFF"/>
                </a:solidFill>
              </a:defRPr>
            </a:lvl2pPr>
            <a:lvl3pPr marL="0" indent="0" algn="ctr">
              <a:buSzTx/>
              <a:buFontTx/>
              <a:buNone/>
              <a:defRPr sz="2400">
                <a:solidFill>
                  <a:srgbClr val="FFFFFF"/>
                </a:solidFill>
              </a:defRPr>
            </a:lvl3pPr>
            <a:lvl4pPr marL="0" indent="0" algn="ctr">
              <a:buSzTx/>
              <a:buFontTx/>
              <a:buNone/>
              <a:defRPr sz="2400">
                <a:solidFill>
                  <a:srgbClr val="FFFFFF"/>
                </a:solidFill>
              </a:defRPr>
            </a:lvl4pPr>
            <a:lvl5pPr marL="0" indent="0" algn="ctr">
              <a:buSzTx/>
              <a:buFontTx/>
              <a:buNone/>
              <a:defRPr sz="2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and Content">
    <p:spTree>
      <p:nvGrpSpPr>
        <p:cNvPr id="1" name=""/>
        <p:cNvGrpSpPr/>
        <p:nvPr/>
      </p:nvGrpSpPr>
      <p:grpSpPr>
        <a:xfrm>
          <a:off x="0" y="0"/>
          <a:ext cx="0" cy="0"/>
          <a:chOff x="0" y="0"/>
          <a:chExt cx="0" cy="0"/>
        </a:xfrm>
      </p:grpSpPr>
      <p:sp>
        <p:nvSpPr>
          <p:cNvPr id="29" name="Title Text"/>
          <p:cNvSpPr txBox="1"/>
          <p:nvPr>
            <p:ph type="title"/>
          </p:nvPr>
        </p:nvSpPr>
        <p:spPr>
          <a:prstGeom prst="rect">
            <a:avLst/>
          </a:prstGeom>
        </p:spPr>
        <p:txBody>
          <a:bodyPr/>
          <a:lstStyle/>
          <a:p>
            <a:pPr/>
            <a:r>
              <a:t>Title Text</a:t>
            </a:r>
          </a:p>
        </p:txBody>
      </p:sp>
      <p:sp>
        <p:nvSpPr>
          <p:cNvPr id="30"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Section Header">
    <p:spTree>
      <p:nvGrpSpPr>
        <p:cNvPr id="1" name=""/>
        <p:cNvGrpSpPr/>
        <p:nvPr/>
      </p:nvGrpSpPr>
      <p:grpSpPr>
        <a:xfrm>
          <a:off x="0" y="0"/>
          <a:ext cx="0" cy="0"/>
          <a:chOff x="0" y="0"/>
          <a:chExt cx="0" cy="0"/>
        </a:xfrm>
      </p:grpSpPr>
      <p:sp>
        <p:nvSpPr>
          <p:cNvPr id="38"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9" name="Body Level One…"/>
          <p:cNvSpPr txBox="1"/>
          <p:nvPr>
            <p:ph type="body" sz="quarter" idx="1"/>
          </p:nvPr>
        </p:nvSpPr>
        <p:spPr>
          <a:xfrm>
            <a:off x="831850" y="4589462"/>
            <a:ext cx="10515600" cy="1500189"/>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wo Content">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Comparison">
    <p:spTree>
      <p:nvGrpSpPr>
        <p:cNvPr id="1" name=""/>
        <p:cNvGrpSpPr/>
        <p:nvPr/>
      </p:nvGrpSpPr>
      <p:grpSpPr>
        <a:xfrm>
          <a:off x="0" y="0"/>
          <a:ext cx="0" cy="0"/>
          <a:chOff x="0" y="0"/>
          <a:chExt cx="0" cy="0"/>
        </a:xfrm>
      </p:grpSpPr>
      <p:sp>
        <p:nvSpPr>
          <p:cNvPr id="56" name="Title Text"/>
          <p:cNvSpPr txBox="1"/>
          <p:nvPr>
            <p:ph type="title"/>
          </p:nvPr>
        </p:nvSpPr>
        <p:spPr>
          <a:xfrm>
            <a:off x="839787" y="365125"/>
            <a:ext cx="10515601" cy="1325563"/>
          </a:xfrm>
          <a:prstGeom prst="rect">
            <a:avLst/>
          </a:prstGeom>
        </p:spPr>
        <p:txBody>
          <a:bodyPr/>
          <a:lstStyle/>
          <a:p>
            <a:pPr/>
            <a:r>
              <a:t>Title Text</a:t>
            </a:r>
          </a:p>
        </p:txBody>
      </p:sp>
      <p:sp>
        <p:nvSpPr>
          <p:cNvPr id="57" name="Body Level One…"/>
          <p:cNvSpPr txBox="1"/>
          <p:nvPr>
            <p:ph type="body" sz="quarter" idx="1"/>
          </p:nvPr>
        </p:nvSpPr>
        <p:spPr>
          <a:xfrm>
            <a:off x="839787" y="1681163"/>
            <a:ext cx="5157790" cy="823914"/>
          </a:xfrm>
          <a:prstGeom prst="rect">
            <a:avLst/>
          </a:prstGeom>
        </p:spPr>
        <p:txBody>
          <a:bodyPr anchor="b"/>
          <a:lstStyle>
            <a:lvl1pPr marL="0" indent="0">
              <a:buSzTx/>
              <a:buFontTx/>
              <a:buNone/>
              <a:defRPr b="1" sz="2400"/>
            </a:lvl1pPr>
            <a:lvl2pPr marL="0" indent="0">
              <a:buSzTx/>
              <a:buFontTx/>
              <a:buNone/>
              <a:defRPr b="1" sz="2400"/>
            </a:lvl2pPr>
            <a:lvl3pPr marL="0" indent="0">
              <a:buSzTx/>
              <a:buFontTx/>
              <a:buNone/>
              <a:defRPr b="1" sz="2400"/>
            </a:lvl3pPr>
            <a:lvl4pPr marL="0" indent="0">
              <a:buSzTx/>
              <a:buFontTx/>
              <a:buNone/>
              <a:defRPr b="1" sz="2400"/>
            </a:lvl4pPr>
            <a:lvl5pPr marL="0" indent="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8" name="Text Placeholder 4"/>
          <p:cNvSpPr/>
          <p:nvPr>
            <p:ph type="body" sz="quarter" idx="21"/>
          </p:nvPr>
        </p:nvSpPr>
        <p:spPr>
          <a:xfrm>
            <a:off x="6172200" y="1681163"/>
            <a:ext cx="5183188" cy="823914"/>
          </a:xfrm>
          <a:prstGeom prst="rect">
            <a:avLst/>
          </a:prstGeom>
        </p:spPr>
        <p:txBody>
          <a:bodyPr anchor="b"/>
          <a:lstStyle/>
          <a:p>
            <a:pP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Only">
    <p:spTree>
      <p:nvGrpSpPr>
        <p:cNvPr id="1" name=""/>
        <p:cNvGrpSpPr/>
        <p:nvPr/>
      </p:nvGrpSpPr>
      <p:grpSpPr>
        <a:xfrm>
          <a:off x="0" y="0"/>
          <a:ext cx="0" cy="0"/>
          <a:chOff x="0" y="0"/>
          <a:chExt cx="0" cy="0"/>
        </a:xfrm>
      </p:grpSpPr>
      <p:sp>
        <p:nvSpPr>
          <p:cNvPr id="66" name="Title Text"/>
          <p:cNvSpPr txBox="1"/>
          <p:nvPr>
            <p:ph type="title"/>
          </p:nvPr>
        </p:nvSpPr>
        <p:spPr>
          <a:prstGeom prst="rect">
            <a:avLst/>
          </a:prstGeom>
        </p:spPr>
        <p:txBody>
          <a:bodyPr/>
          <a:lstStyle/>
          <a:p>
            <a:pPr/>
            <a:r>
              <a:t>Title Text</a:t>
            </a: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Blank">
    <p:spTree>
      <p:nvGrpSpPr>
        <p:cNvPr id="1" name=""/>
        <p:cNvGrpSpPr/>
        <p:nvPr/>
      </p:nvGrpSpPr>
      <p:grpSpPr>
        <a:xfrm>
          <a:off x="0" y="0"/>
          <a:ext cx="0" cy="0"/>
          <a:chOff x="0" y="0"/>
          <a:chExt cx="0" cy="0"/>
        </a:xfrm>
      </p:grpSpPr>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Content with Caption">
    <p:spTree>
      <p:nvGrpSpPr>
        <p:cNvPr id="1" name=""/>
        <p:cNvGrpSpPr/>
        <p:nvPr/>
      </p:nvGrpSpPr>
      <p:grpSpPr>
        <a:xfrm>
          <a:off x="0" y="0"/>
          <a:ext cx="0" cy="0"/>
          <a:chOff x="0" y="0"/>
          <a:chExt cx="0" cy="0"/>
        </a:xfrm>
      </p:grpSpPr>
      <p:sp>
        <p:nvSpPr>
          <p:cNvPr id="81"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82" name="Body Level One…"/>
          <p:cNvSpPr txBox="1"/>
          <p:nvPr>
            <p:ph type="body" sz="half" idx="1"/>
          </p:nvPr>
        </p:nvSpPr>
        <p:spPr>
          <a:xfrm>
            <a:off x="5183187" y="987425"/>
            <a:ext cx="6172202"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83" name="Text Placeholder 3"/>
          <p:cNvSpPr/>
          <p:nvPr>
            <p:ph type="body" sz="quarter" idx="21"/>
          </p:nvPr>
        </p:nvSpPr>
        <p:spPr>
          <a:xfrm>
            <a:off x="839787" y="2057400"/>
            <a:ext cx="3932238" cy="3811588"/>
          </a:xfrm>
          <a:prstGeom prst="rect">
            <a:avLst/>
          </a:prstGeom>
        </p:spPr>
        <p:txBody>
          <a:bodyPr/>
          <a:lstStyle/>
          <a:p>
            <a:pP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8" y="6414761"/>
            <a:ext cx="258623" cy="248303"/>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Rectangle 72"/>
          <p:cNvSpPr/>
          <p:nvPr/>
        </p:nvSpPr>
        <p:spPr>
          <a:xfrm>
            <a:off x="0" y="0"/>
            <a:ext cx="12192000" cy="6858000"/>
          </a:xfrm>
          <a:prstGeom prst="rect">
            <a:avLst/>
          </a:prstGeom>
          <a:solidFill>
            <a:srgbClr val="000000"/>
          </a:solidFill>
          <a:ln w="12700">
            <a:miter lim="400000"/>
          </a:ln>
        </p:spPr>
        <p:txBody>
          <a:bodyPr lIns="45718" tIns="45718" rIns="45718" bIns="45718" anchor="ctr"/>
          <a:lstStyle/>
          <a:p>
            <a:pPr algn="ctr">
              <a:defRPr>
                <a:solidFill>
                  <a:srgbClr val="FFFFFF"/>
                </a:solidFill>
              </a:defRPr>
            </a:pPr>
          </a:p>
        </p:txBody>
      </p:sp>
      <p:pic>
        <p:nvPicPr>
          <p:cNvPr id="185" name="istockphoto-1320815200-170667a.jpg" descr="istockphoto-1320815200-170667a.jpg"/>
          <p:cNvPicPr>
            <a:picLocks noChangeAspect="1"/>
          </p:cNvPicPr>
          <p:nvPr/>
        </p:nvPicPr>
        <p:blipFill>
          <a:blip r:embed="rId2">
            <a:extLst/>
          </a:blip>
          <a:srcRect l="7907" t="0" r="7907" b="0"/>
          <a:stretch>
            <a:fillRect/>
          </a:stretch>
        </p:blipFill>
        <p:spPr>
          <a:xfrm>
            <a:off x="3523487" y="10"/>
            <a:ext cx="8668514" cy="6857990"/>
          </a:xfrm>
          <a:prstGeom prst="rect">
            <a:avLst/>
          </a:prstGeom>
          <a:ln w="12700">
            <a:miter lim="400000"/>
          </a:ln>
        </p:spPr>
      </p:pic>
      <p:sp>
        <p:nvSpPr>
          <p:cNvPr id="186" name="Rectangle 74"/>
          <p:cNvSpPr/>
          <p:nvPr/>
        </p:nvSpPr>
        <p:spPr>
          <a:xfrm>
            <a:off x="3" y="0"/>
            <a:ext cx="9339206" cy="6858000"/>
          </a:xfrm>
          <a:prstGeom prst="rect">
            <a:avLst/>
          </a:prstGeom>
          <a:gradFill>
            <a:gsLst>
              <a:gs pos="0">
                <a:srgbClr val="000000">
                  <a:alpha val="0"/>
                </a:srgbClr>
              </a:gs>
              <a:gs pos="33000">
                <a:srgbClr val="000000">
                  <a:alpha val="64000"/>
                </a:srgbClr>
              </a:gs>
              <a:gs pos="58000">
                <a:srgbClr val="000000"/>
              </a:gs>
              <a:gs pos="100000">
                <a:srgbClr val="000000"/>
              </a:gs>
            </a:gsLst>
            <a:lin ang="10800000"/>
          </a:gradFill>
          <a:ln w="12700">
            <a:miter lim="400000"/>
          </a:ln>
        </p:spPr>
        <p:txBody>
          <a:bodyPr lIns="45718" tIns="45718" rIns="45718" bIns="45718" anchor="ctr"/>
          <a:lstStyle/>
          <a:p>
            <a:pPr algn="ctr">
              <a:defRPr>
                <a:solidFill>
                  <a:srgbClr val="FFFFFF"/>
                </a:solidFill>
              </a:defRPr>
            </a:pPr>
          </a:p>
        </p:txBody>
      </p:sp>
      <p:sp>
        <p:nvSpPr>
          <p:cNvPr id="187" name="Title 1"/>
          <p:cNvSpPr txBox="1"/>
          <p:nvPr>
            <p:ph type="title"/>
          </p:nvPr>
        </p:nvSpPr>
        <p:spPr>
          <a:xfrm>
            <a:off x="458168" y="611468"/>
            <a:ext cx="6537884" cy="3204137"/>
          </a:xfrm>
          <a:prstGeom prst="rect">
            <a:avLst/>
          </a:prstGeom>
        </p:spPr>
        <p:txBody>
          <a:bodyPr/>
          <a:lstStyle/>
          <a:p>
            <a:pPr algn="l">
              <a:defRPr sz="2100"/>
            </a:pPr>
            <a:r>
              <a:t>ELL888-Project</a:t>
            </a:r>
            <a:br/>
            <a:br/>
            <a:br/>
            <a:r>
              <a:rPr sz="3600"/>
              <a:t>Coarsening Graphs via Hashing for Graph Neural Networks</a:t>
            </a:r>
          </a:p>
        </p:txBody>
      </p:sp>
      <p:sp>
        <p:nvSpPr>
          <p:cNvPr id="188" name="Subtitle 2"/>
          <p:cNvSpPr txBox="1"/>
          <p:nvPr>
            <p:ph type="body" sz="quarter" idx="1"/>
          </p:nvPr>
        </p:nvSpPr>
        <p:spPr>
          <a:xfrm>
            <a:off x="458168" y="4644464"/>
            <a:ext cx="4023362" cy="1208143"/>
          </a:xfrm>
          <a:prstGeom prst="rect">
            <a:avLst/>
          </a:prstGeom>
        </p:spPr>
        <p:txBody>
          <a:bodyPr/>
          <a:lstStyle/>
          <a:p>
            <a:pPr algn="l">
              <a:defRPr sz="2000"/>
            </a:pPr>
            <a:r>
              <a:t>Sajal Tyagi</a:t>
            </a:r>
          </a:p>
          <a:p>
            <a:pPr algn="l">
              <a:defRPr sz="2000"/>
            </a:pPr>
            <a:r>
              <a:t>2019MT60761</a:t>
            </a:r>
          </a:p>
        </p:txBody>
      </p:sp>
      <p:sp>
        <p:nvSpPr>
          <p:cNvPr id="189" name="Rectangle 76"/>
          <p:cNvSpPr/>
          <p:nvPr/>
        </p:nvSpPr>
        <p:spPr>
          <a:xfrm rot="5400000">
            <a:off x="759921" y="346789"/>
            <a:ext cx="146306" cy="704090"/>
          </a:xfrm>
          <a:prstGeom prst="rect">
            <a:avLst/>
          </a:prstGeom>
          <a:solidFill>
            <a:schemeClr val="accent2"/>
          </a:solidFill>
          <a:ln w="12700">
            <a:miter lim="400000"/>
          </a:ln>
        </p:spPr>
        <p:txBody>
          <a:bodyPr lIns="45718" tIns="45718" rIns="45718" bIns="45718" anchor="ctr"/>
          <a:lstStyle/>
          <a:p>
            <a:pPr algn="ctr">
              <a:defRPr>
                <a:solidFill>
                  <a:srgbClr val="FFFFFF"/>
                </a:solidFill>
              </a:defRPr>
            </a:pPr>
          </a:p>
        </p:txBody>
      </p:sp>
      <p:sp>
        <p:nvSpPr>
          <p:cNvPr id="190" name="Rectangle 78"/>
          <p:cNvSpPr/>
          <p:nvPr/>
        </p:nvSpPr>
        <p:spPr>
          <a:xfrm>
            <a:off x="481027" y="4546920"/>
            <a:ext cx="3977644" cy="1829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10" grpId="1" fill="hold">
                                  <p:stCondLst>
                                    <p:cond delay="2000"/>
                                  </p:stCondLst>
                                  <p:iterate type="el" backwards="0">
                                    <p:tmAbs val="0"/>
                                  </p:iterate>
                                  <p:childTnLst>
                                    <p:set>
                                      <p:cBhvr>
                                        <p:cTn id="6" fill="hold"/>
                                        <p:tgtEl>
                                          <p:spTgt spid="188">
                                            <p:bg/>
                                          </p:spTgt>
                                        </p:tgtEl>
                                        <p:attrNameLst>
                                          <p:attrName>style.visibility</p:attrName>
                                        </p:attrNameLst>
                                      </p:cBhvr>
                                      <p:to>
                                        <p:strVal val="visible"/>
                                      </p:to>
                                    </p:set>
                                    <p:animEffect filter="fade" transition="in">
                                      <p:cBhvr>
                                        <p:cTn id="7" dur="400"/>
                                        <p:tgtEl>
                                          <p:spTgt spid="188">
                                            <p:bg/>
                                          </p:spTgt>
                                        </p:tgtEl>
                                      </p:cBhvr>
                                    </p:animEffect>
                                  </p:childTnLst>
                                </p:cTn>
                              </p:par>
                              <p:par>
                                <p:cTn id="8" presetClass="entr" nodeType="withEffect" presetSubtype="0" presetID="10" grpId="1" fill="hold">
                                  <p:stCondLst>
                                    <p:cond delay="2000"/>
                                  </p:stCondLst>
                                  <p:iterate type="el" backwards="0">
                                    <p:tmAbs val="0"/>
                                  </p:iterate>
                                  <p:childTnLst>
                                    <p:set>
                                      <p:cBhvr>
                                        <p:cTn id="9" fill="hold"/>
                                        <p:tgtEl>
                                          <p:spTgt spid="188">
                                            <p:txEl>
                                              <p:pRg st="0" end="0"/>
                                            </p:txEl>
                                          </p:spTgt>
                                        </p:tgtEl>
                                        <p:attrNameLst>
                                          <p:attrName>style.visibility</p:attrName>
                                        </p:attrNameLst>
                                      </p:cBhvr>
                                      <p:to>
                                        <p:strVal val="visible"/>
                                      </p:to>
                                    </p:set>
                                    <p:animEffect filter="fade" transition="in">
                                      <p:cBhvr>
                                        <p:cTn id="10" dur="400"/>
                                        <p:tgtEl>
                                          <p:spTgt spid="188">
                                            <p:txEl>
                                              <p:pRg st="0" end="0"/>
                                            </p:txEl>
                                          </p:spTgt>
                                        </p:tgtEl>
                                      </p:cBhvr>
                                    </p:animEffect>
                                  </p:childTnLst>
                                </p:cTn>
                              </p:par>
                            </p:childTnLst>
                          </p:cTn>
                        </p:par>
                        <p:par>
                          <p:cTn id="11" fill="hold">
                            <p:stCondLst>
                              <p:cond delay="2400"/>
                            </p:stCondLst>
                            <p:childTnLst>
                              <p:par>
                                <p:cTn id="12" presetClass="entr" nodeType="afterEffect" presetID="10" grpId="1" fill="hold">
                                  <p:stCondLst>
                                    <p:cond delay="2000"/>
                                  </p:stCondLst>
                                  <p:iterate type="el" backwards="0">
                                    <p:tmAbs val="0"/>
                                  </p:iterate>
                                  <p:childTnLst>
                                    <p:set>
                                      <p:cBhvr>
                                        <p:cTn id="13" fill="hold"/>
                                        <p:tgtEl>
                                          <p:spTgt spid="188">
                                            <p:txEl>
                                              <p:pRg st="1" end="1"/>
                                            </p:txEl>
                                          </p:spTgt>
                                        </p:tgtEl>
                                        <p:attrNameLst>
                                          <p:attrName>style.visibility</p:attrName>
                                        </p:attrNameLst>
                                      </p:cBhvr>
                                      <p:to>
                                        <p:strVal val="visible"/>
                                      </p:to>
                                    </p:set>
                                    <p:animEffect filter="fade" transition="in">
                                      <p:cBhvr>
                                        <p:cTn id="14" dur="400"/>
                                        <p:tgtEl>
                                          <p:spTgt spid="188">
                                            <p:txEl>
                                              <p:pRg st="1" end="1"/>
                                            </p:txEl>
                                          </p:spTgt>
                                        </p:tgtEl>
                                      </p:cBhvr>
                                    </p:animEffect>
                                  </p:childTnLst>
                                </p:cTn>
                              </p:par>
                            </p:childTnLst>
                          </p:cTn>
                        </p:par>
                        <p:par>
                          <p:cTn id="15" fill="hold">
                            <p:stCondLst>
                              <p:cond delay="4800"/>
                            </p:stCondLst>
                            <p:childTnLst>
                              <p:par>
                                <p:cTn id="16" presetClass="entr" nodeType="afterEffect" presetID="10" grpId="2" fill="hold">
                                  <p:stCondLst>
                                    <p:cond delay="1000"/>
                                  </p:stCondLst>
                                  <p:iterate type="el" backwards="0">
                                    <p:tmAbs val="0"/>
                                  </p:iterate>
                                  <p:childTnLst>
                                    <p:set>
                                      <p:cBhvr>
                                        <p:cTn id="17" fill="hold"/>
                                        <p:tgtEl>
                                          <p:spTgt spid="187"/>
                                        </p:tgtEl>
                                        <p:attrNameLst>
                                          <p:attrName>style.visibility</p:attrName>
                                        </p:attrNameLst>
                                      </p:cBhvr>
                                      <p:to>
                                        <p:strVal val="visible"/>
                                      </p:to>
                                    </p:set>
                                    <p:animEffect filter="fade" transition="in">
                                      <p:cBhvr>
                                        <p:cTn id="18" dur="4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8" grpId="1"/>
      <p:bldP build="whole" bldLvl="1" animBg="1" rev="0" advAuto="0" spid="187" grpId="2"/>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Coarsened Graph Generation"/>
          <p:cNvSpPr txBox="1"/>
          <p:nvPr>
            <p:ph type="title"/>
          </p:nvPr>
        </p:nvSpPr>
        <p:spPr>
          <a:prstGeom prst="rect">
            <a:avLst/>
          </a:prstGeom>
        </p:spPr>
        <p:txBody>
          <a:bodyPr/>
          <a:lstStyle/>
          <a:p>
            <a:pPr/>
            <a:r>
              <a:t>Coarsened Graph Generation</a:t>
            </a:r>
          </a:p>
        </p:txBody>
      </p:sp>
      <p:sp>
        <p:nvSpPr>
          <p:cNvPr id="243" name="After Hashing we have a binary Partition Matrix,  , here N is the number of nodes in Original Graph and Nc is the number of nodes in Coarsened Graph.…"/>
          <p:cNvSpPr txBox="1"/>
          <p:nvPr>
            <p:ph type="body" idx="1"/>
          </p:nvPr>
        </p:nvSpPr>
        <p:spPr>
          <a:prstGeom prst="rect">
            <a:avLst/>
          </a:prstGeom>
        </p:spPr>
        <p:txBody>
          <a:bodyPr/>
          <a:lstStyle/>
          <a:p>
            <a:pPr/>
            <a:r>
              <a:t>After Hashing we have a binary Partition Matrix, </a:t>
            </a:r>
            <a14:m>
              <m:oMath>
                <m:r>
                  <a:rPr xmlns:a="http://schemas.openxmlformats.org/drawingml/2006/main" sz="3000" i="1">
                    <a:solidFill>
                      <a:srgbClr val="000000"/>
                    </a:solidFill>
                    <a:latin typeface="Cambria Math" panose="02040503050406030204" pitchFamily="18" charset="0"/>
                  </a:rPr>
                  <m:t>P</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0,1</m:t>
                </m:r>
                <m:sSup>
                  <m:e>
                    <m:r>
                      <a:rPr xmlns:a="http://schemas.openxmlformats.org/drawingml/2006/main" sz="3000" i="1">
                        <a:solidFill>
                          <a:srgbClr val="000000"/>
                        </a:solidFill>
                        <a:latin typeface="Cambria Math" panose="02040503050406030204" pitchFamily="18" charset="0"/>
                      </a:rPr>
                      <m:t>}</m:t>
                    </m:r>
                  </m:e>
                  <m:sup>
                    <m:r>
                      <a:rPr xmlns:a="http://schemas.openxmlformats.org/drawingml/2006/main" sz="3000" i="1">
                        <a:solidFill>
                          <a:srgbClr val="000000"/>
                        </a:solidFill>
                        <a:latin typeface="Cambria Math" panose="02040503050406030204" pitchFamily="18" charset="0"/>
                      </a:rPr>
                      <m:t>N</m:t>
                    </m:r>
                    <m:r>
                      <a:rPr xmlns:a="http://schemas.openxmlformats.org/drawingml/2006/main" sz="3000" i="1">
                        <a:solidFill>
                          <a:srgbClr val="000000"/>
                        </a:solidFill>
                        <a:latin typeface="Cambria Math" panose="02040503050406030204" pitchFamily="18" charset="0"/>
                      </a:rPr>
                      <m:t>×</m:t>
                    </m:r>
                    <m:sSub>
                      <m:e>
                        <m:r>
                          <a:rPr xmlns:a="http://schemas.openxmlformats.org/drawingml/2006/main" sz="3000" i="1">
                            <a:solidFill>
                              <a:srgbClr val="000000"/>
                            </a:solidFill>
                            <a:latin typeface="Cambria Math" panose="02040503050406030204" pitchFamily="18" charset="0"/>
                          </a:rPr>
                          <m:t>N</m:t>
                        </m:r>
                      </m:e>
                      <m:sub>
                        <m:r>
                          <a:rPr xmlns:a="http://schemas.openxmlformats.org/drawingml/2006/main" sz="3000" i="1">
                            <a:solidFill>
                              <a:srgbClr val="000000"/>
                            </a:solidFill>
                            <a:latin typeface="Cambria Math" panose="02040503050406030204" pitchFamily="18" charset="0"/>
                          </a:rPr>
                          <m:t>c</m:t>
                        </m:r>
                      </m:sub>
                    </m:sSub>
                  </m:sup>
                </m:sSup>
              </m:oMath>
            </a14:m>
            <a:r>
              <a:t>, here N is the number of nodes in Original Graph and Nc is the number of nodes in Coarsened Graph.</a:t>
            </a:r>
          </a:p>
          <a:p>
            <a:pPr/>
            <a:r>
              <a:t>Using simple and intuitive  Matrix Multiplications of P with the Adjacency, Feature and Label Matrices, we get these respective matrices for the Coarsened Graph.</a:t>
            </a:r>
          </a:p>
        </p:txBody>
      </p:sp>
      <p:pic>
        <p:nvPicPr>
          <p:cNvPr id="244" name="Screenshot 2022-04-19 at 11.16.57 AM.png" descr="Screenshot 2022-04-19 at 11.16.57 AM.png"/>
          <p:cNvPicPr>
            <a:picLocks noChangeAspect="1"/>
          </p:cNvPicPr>
          <p:nvPr/>
        </p:nvPicPr>
        <p:blipFill>
          <a:blip r:embed="rId2">
            <a:extLst/>
          </a:blip>
          <a:stretch>
            <a:fillRect/>
          </a:stretch>
        </p:blipFill>
        <p:spPr>
          <a:xfrm>
            <a:off x="959673" y="5128393"/>
            <a:ext cx="1772547" cy="478588"/>
          </a:xfrm>
          <a:prstGeom prst="rect">
            <a:avLst/>
          </a:prstGeom>
          <a:ln w="12700">
            <a:miter lim="400000"/>
          </a:ln>
        </p:spPr>
      </p:pic>
      <p:pic>
        <p:nvPicPr>
          <p:cNvPr id="245" name="Screenshot 2022-04-19 at 11.18.11 AM.png" descr="Screenshot 2022-04-19 at 11.18.11 AM.png"/>
          <p:cNvPicPr>
            <a:picLocks noChangeAspect="1"/>
          </p:cNvPicPr>
          <p:nvPr/>
        </p:nvPicPr>
        <p:blipFill>
          <a:blip r:embed="rId3">
            <a:extLst/>
          </a:blip>
          <a:stretch>
            <a:fillRect/>
          </a:stretch>
        </p:blipFill>
        <p:spPr>
          <a:xfrm>
            <a:off x="5372282" y="5128393"/>
            <a:ext cx="1447436" cy="478588"/>
          </a:xfrm>
          <a:prstGeom prst="rect">
            <a:avLst/>
          </a:prstGeom>
          <a:ln w="12700">
            <a:miter lim="400000"/>
          </a:ln>
        </p:spPr>
      </p:pic>
      <p:pic>
        <p:nvPicPr>
          <p:cNvPr id="246" name="Screenshot 2022-04-19 at 11.18.52 AM.png" descr="Screenshot 2022-04-19 at 11.18.52 AM.png"/>
          <p:cNvPicPr>
            <a:picLocks noChangeAspect="1"/>
          </p:cNvPicPr>
          <p:nvPr/>
        </p:nvPicPr>
        <p:blipFill>
          <a:blip r:embed="rId4">
            <a:extLst/>
          </a:blip>
          <a:stretch>
            <a:fillRect/>
          </a:stretch>
        </p:blipFill>
        <p:spPr>
          <a:xfrm>
            <a:off x="9065476" y="5128393"/>
            <a:ext cx="1858047" cy="478588"/>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Rectangle 20"/>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249" name="Title 1"/>
          <p:cNvSpPr txBox="1"/>
          <p:nvPr>
            <p:ph type="title"/>
          </p:nvPr>
        </p:nvSpPr>
        <p:spPr>
          <a:xfrm>
            <a:off x="643465" y="321734"/>
            <a:ext cx="10905070" cy="1135737"/>
          </a:xfrm>
          <a:prstGeom prst="rect">
            <a:avLst/>
          </a:prstGeom>
        </p:spPr>
        <p:txBody>
          <a:bodyPr/>
          <a:lstStyle>
            <a:lvl1pPr>
              <a:defRPr sz="3600"/>
            </a:lvl1pPr>
          </a:lstStyle>
          <a:p>
            <a:pPr/>
            <a:r>
              <a:t>GSP based Coarsened Matrix Refining</a:t>
            </a:r>
          </a:p>
        </p:txBody>
      </p:sp>
      <p:sp>
        <p:nvSpPr>
          <p:cNvPr id="250" name="Content Placeholder 2"/>
          <p:cNvSpPr txBox="1"/>
          <p:nvPr>
            <p:ph type="body" idx="1"/>
          </p:nvPr>
        </p:nvSpPr>
        <p:spPr>
          <a:xfrm>
            <a:off x="683052" y="1218903"/>
            <a:ext cx="10456470" cy="4393983"/>
          </a:xfrm>
          <a:prstGeom prst="rect">
            <a:avLst/>
          </a:prstGeom>
        </p:spPr>
        <p:txBody>
          <a:bodyPr/>
          <a:lstStyle/>
          <a:p>
            <a:pPr marL="0" indent="0">
              <a:buSzTx/>
              <a:buNone/>
              <a:defRPr sz="2000"/>
            </a:pPr>
            <a:br/>
            <a:r>
              <a:t>   </a:t>
            </a:r>
          </a:p>
        </p:txBody>
      </p:sp>
      <p:grpSp>
        <p:nvGrpSpPr>
          <p:cNvPr id="253" name="Group 22"/>
          <p:cNvGrpSpPr/>
          <p:nvPr/>
        </p:nvGrpSpPr>
        <p:grpSpPr>
          <a:xfrm>
            <a:off x="-2" y="4601496"/>
            <a:ext cx="1014065" cy="2017584"/>
            <a:chOff x="338020" y="156060"/>
            <a:chExt cx="1014063" cy="2017582"/>
          </a:xfrm>
        </p:grpSpPr>
        <p:sp>
          <p:nvSpPr>
            <p:cNvPr id="251" name="Isosceles Triangle 23"/>
            <p:cNvSpPr/>
            <p:nvPr/>
          </p:nvSpPr>
          <p:spPr>
            <a:xfrm rot="5400000">
              <a:off x="-163739" y="657820"/>
              <a:ext cx="2017583" cy="1014064"/>
            </a:xfrm>
            <a:prstGeom prst="triangle">
              <a:avLst/>
            </a:prstGeom>
            <a:solidFill>
              <a:schemeClr val="accent1">
                <a:alpha val="30000"/>
              </a:schemeClr>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252" name="Rectangle 24"/>
            <p:cNvSpPr/>
            <p:nvPr/>
          </p:nvSpPr>
          <p:spPr>
            <a:xfrm rot="2700000">
              <a:off x="765939" y="1283272"/>
              <a:ext cx="485579" cy="485581"/>
            </a:xfrm>
            <a:prstGeom prst="rect">
              <a:avLst/>
            </a:prstGeom>
            <a:solidFill>
              <a:schemeClr val="accent1">
                <a:alpha val="30000"/>
              </a:schemeClr>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grpSp>
        <p:nvGrpSpPr>
          <p:cNvPr id="256" name="Group 26"/>
          <p:cNvGrpSpPr/>
          <p:nvPr/>
        </p:nvGrpSpPr>
        <p:grpSpPr>
          <a:xfrm>
            <a:off x="11219289" y="0"/>
            <a:ext cx="972713" cy="1935311"/>
            <a:chOff x="0" y="149696"/>
            <a:chExt cx="972712" cy="1935310"/>
          </a:xfrm>
        </p:grpSpPr>
        <p:sp>
          <p:nvSpPr>
            <p:cNvPr id="254" name="Rectangle 27"/>
            <p:cNvSpPr/>
            <p:nvPr/>
          </p:nvSpPr>
          <p:spPr>
            <a:xfrm rot="2700000">
              <a:off x="102129" y="1224690"/>
              <a:ext cx="493120" cy="493121"/>
            </a:xfrm>
            <a:prstGeom prst="rect">
              <a:avLst/>
            </a:prstGeom>
            <a:solidFill>
              <a:schemeClr val="accent4">
                <a:alpha val="30000"/>
              </a:schemeClr>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255" name="Isosceles Triangle 28"/>
            <p:cNvSpPr/>
            <p:nvPr/>
          </p:nvSpPr>
          <p:spPr>
            <a:xfrm rot="16200000">
              <a:off x="-481300" y="630995"/>
              <a:ext cx="1935312" cy="972713"/>
            </a:xfrm>
            <a:prstGeom prst="triangle">
              <a:avLst/>
            </a:prstGeom>
            <a:solidFill>
              <a:schemeClr val="accent4">
                <a:alpha val="30000"/>
              </a:schemeClr>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pic>
        <p:nvPicPr>
          <p:cNvPr id="257" name="convex_problem.png" descr="convex_problem.png"/>
          <p:cNvPicPr>
            <a:picLocks noChangeAspect="1"/>
          </p:cNvPicPr>
          <p:nvPr/>
        </p:nvPicPr>
        <p:blipFill>
          <a:blip r:embed="rId2">
            <a:extLst/>
          </a:blip>
          <a:stretch>
            <a:fillRect/>
          </a:stretch>
        </p:blipFill>
        <p:spPr>
          <a:xfrm>
            <a:off x="643465" y="2048452"/>
            <a:ext cx="10905070" cy="1010969"/>
          </a:xfrm>
          <a:prstGeom prst="rect">
            <a:avLst/>
          </a:prstGeom>
          <a:ln w="12700">
            <a:miter lim="400000"/>
          </a:ln>
        </p:spPr>
      </p:pic>
      <p:sp>
        <p:nvSpPr>
          <p:cNvPr id="258" name="Constraints ensuring non-negativity of edge weights and symmetry of Laplacian were added*"/>
          <p:cNvSpPr txBox="1"/>
          <p:nvPr/>
        </p:nvSpPr>
        <p:spPr>
          <a:xfrm>
            <a:off x="733284" y="3650401"/>
            <a:ext cx="8722403" cy="33308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Constraints ensuring non-negativity of edge weights and symmetry of Laplacian were added*</a:t>
            </a:r>
          </a:p>
        </p:txBody>
      </p:sp>
      <p:sp>
        <p:nvSpPr>
          <p:cNvPr id="259" name="Log Degree Convex Regulariser was used in current testing*"/>
          <p:cNvSpPr txBox="1"/>
          <p:nvPr/>
        </p:nvSpPr>
        <p:spPr>
          <a:xfrm>
            <a:off x="762423" y="4047919"/>
            <a:ext cx="5617998" cy="33308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Log Degree Convex Regulariser was used in current testing*</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1" name="2_moon_gaussiannoise.png" descr="2_moon_gaussiannoise.png"/>
          <p:cNvPicPr>
            <a:picLocks noChangeAspect="1"/>
          </p:cNvPicPr>
          <p:nvPr/>
        </p:nvPicPr>
        <p:blipFill>
          <a:blip r:embed="rId2">
            <a:extLst/>
          </a:blip>
          <a:stretch>
            <a:fillRect/>
          </a:stretch>
        </p:blipFill>
        <p:spPr>
          <a:xfrm>
            <a:off x="482590" y="2385946"/>
            <a:ext cx="3137312" cy="2086108"/>
          </a:xfrm>
          <a:prstGeom prst="rect">
            <a:avLst/>
          </a:prstGeom>
          <a:ln w="12700">
            <a:miter lim="400000"/>
          </a:ln>
        </p:spPr>
      </p:pic>
      <p:sp>
        <p:nvSpPr>
          <p:cNvPr id="262" name="Rectangle 25"/>
          <p:cNvSpPr/>
          <p:nvPr/>
        </p:nvSpPr>
        <p:spPr>
          <a:xfrm rot="2700000">
            <a:off x="9786933" y="-2529469"/>
            <a:ext cx="645370" cy="645370"/>
          </a:xfrm>
          <a:prstGeom prst="rect">
            <a:avLst/>
          </a:prstGeom>
          <a:solidFill>
            <a:schemeClr val="accent4">
              <a:alpha val="30000"/>
            </a:schemeClr>
          </a:solidFill>
          <a:ln w="12700">
            <a:miter lim="400000"/>
          </a:ln>
        </p:spPr>
        <p:txBody>
          <a:bodyPr lIns="45718" tIns="45718" rIns="45718" bIns="45718" anchor="ctr"/>
          <a:lstStyle/>
          <a:p>
            <a:pPr algn="ctr" defTabSz="457200">
              <a:defRPr>
                <a:solidFill>
                  <a:srgbClr val="FFFFFF"/>
                </a:solidFill>
              </a:defRPr>
            </a:pPr>
          </a:p>
        </p:txBody>
      </p:sp>
      <p:sp>
        <p:nvSpPr>
          <p:cNvPr id="263" name="Isosceles Triangle 27"/>
          <p:cNvSpPr/>
          <p:nvPr/>
        </p:nvSpPr>
        <p:spPr>
          <a:xfrm rot="16200000">
            <a:off x="10172831" y="-2144093"/>
            <a:ext cx="2532833" cy="1273034"/>
          </a:xfrm>
          <a:prstGeom prst="triangle">
            <a:avLst/>
          </a:prstGeom>
          <a:solidFill>
            <a:schemeClr val="accent4">
              <a:alpha val="30000"/>
            </a:schemeClr>
          </a:solidFill>
          <a:ln w="12700">
            <a:miter lim="400000"/>
          </a:ln>
        </p:spPr>
        <p:txBody>
          <a:bodyPr lIns="45718" tIns="45718" rIns="45718" bIns="45718" anchor="ctr"/>
          <a:lstStyle/>
          <a:p>
            <a:pPr algn="ctr" defTabSz="457200">
              <a:defRPr>
                <a:solidFill>
                  <a:srgbClr val="FFFFFF"/>
                </a:solidFill>
              </a:defRPr>
            </a:pPr>
          </a:p>
        </p:txBody>
      </p:sp>
      <p:sp>
        <p:nvSpPr>
          <p:cNvPr id="264" name="Title 1"/>
          <p:cNvSpPr txBox="1"/>
          <p:nvPr>
            <p:ph type="title"/>
          </p:nvPr>
        </p:nvSpPr>
        <p:spPr>
          <a:xfrm>
            <a:off x="236033" y="0"/>
            <a:ext cx="10515601" cy="1325563"/>
          </a:xfrm>
          <a:prstGeom prst="rect">
            <a:avLst/>
          </a:prstGeom>
        </p:spPr>
        <p:txBody>
          <a:bodyPr/>
          <a:lstStyle>
            <a:lvl1pPr>
              <a:defRPr>
                <a:solidFill>
                  <a:srgbClr val="2F5597"/>
                </a:solidFill>
              </a:defRPr>
            </a:lvl1pPr>
          </a:lstStyle>
          <a:p>
            <a:pPr/>
            <a:r>
              <a:t>Testing Implementation on 2-Moon DataSet</a:t>
            </a:r>
          </a:p>
        </p:txBody>
      </p:sp>
      <p:pic>
        <p:nvPicPr>
          <p:cNvPr id="265" name="noisy_graph.png" descr="noisy_graph.png"/>
          <p:cNvPicPr>
            <a:picLocks noChangeAspect="1"/>
          </p:cNvPicPr>
          <p:nvPr/>
        </p:nvPicPr>
        <p:blipFill>
          <a:blip r:embed="rId3">
            <a:extLst/>
          </a:blip>
          <a:srcRect l="0" t="0" r="0" b="0"/>
          <a:stretch>
            <a:fillRect/>
          </a:stretch>
        </p:blipFill>
        <p:spPr>
          <a:xfrm>
            <a:off x="7722830" y="1072521"/>
            <a:ext cx="3470252" cy="2532833"/>
          </a:xfrm>
          <a:prstGeom prst="rect">
            <a:avLst/>
          </a:prstGeom>
          <a:ln w="12700">
            <a:miter lim="400000"/>
          </a:ln>
        </p:spPr>
      </p:pic>
      <p:pic>
        <p:nvPicPr>
          <p:cNvPr id="266" name="correct_graph.png" descr="correct_graph.png"/>
          <p:cNvPicPr>
            <a:picLocks noChangeAspect="1"/>
          </p:cNvPicPr>
          <p:nvPr/>
        </p:nvPicPr>
        <p:blipFill>
          <a:blip r:embed="rId4">
            <a:extLst/>
          </a:blip>
          <a:srcRect l="0" t="0" r="0" b="0"/>
          <a:stretch>
            <a:fillRect/>
          </a:stretch>
        </p:blipFill>
        <p:spPr>
          <a:xfrm>
            <a:off x="7722830" y="4035721"/>
            <a:ext cx="3470252" cy="2532833"/>
          </a:xfrm>
          <a:prstGeom prst="rect">
            <a:avLst/>
          </a:prstGeom>
          <a:ln w="12700">
            <a:miter lim="400000"/>
          </a:ln>
        </p:spPr>
      </p:pic>
      <p:pic>
        <p:nvPicPr>
          <p:cNvPr id="267" name="input_2moon.png" descr="input_2moon.png"/>
          <p:cNvPicPr>
            <a:picLocks noChangeAspect="1"/>
          </p:cNvPicPr>
          <p:nvPr/>
        </p:nvPicPr>
        <p:blipFill>
          <a:blip r:embed="rId5">
            <a:extLst/>
          </a:blip>
          <a:stretch>
            <a:fillRect/>
          </a:stretch>
        </p:blipFill>
        <p:spPr>
          <a:xfrm>
            <a:off x="4682549" y="4773235"/>
            <a:ext cx="1622569" cy="1057830"/>
          </a:xfrm>
          <a:prstGeom prst="rect">
            <a:avLst/>
          </a:prstGeom>
          <a:ln w="12700">
            <a:miter lim="400000"/>
          </a:ln>
        </p:spPr>
      </p:pic>
      <p:sp>
        <p:nvSpPr>
          <p:cNvPr id="268" name="Line"/>
          <p:cNvSpPr/>
          <p:nvPr/>
        </p:nvSpPr>
        <p:spPr>
          <a:xfrm flipV="1">
            <a:off x="3565256" y="2512137"/>
            <a:ext cx="4392014" cy="876505"/>
          </a:xfrm>
          <a:prstGeom prst="line">
            <a:avLst/>
          </a:prstGeom>
          <a:ln w="25400">
            <a:solidFill>
              <a:schemeClr val="accent1"/>
            </a:solidFill>
            <a:tailEnd type="triangle"/>
          </a:ln>
        </p:spPr>
        <p:txBody>
          <a:bodyPr lIns="45718" tIns="45718" rIns="45718" bIns="45718"/>
          <a:lstStyle/>
          <a:p>
            <a:pPr/>
          </a:p>
        </p:txBody>
      </p:sp>
      <p:sp>
        <p:nvSpPr>
          <p:cNvPr id="269" name="Graph learnt using standard GSP approaches without validation"/>
          <p:cNvSpPr txBox="1"/>
          <p:nvPr/>
        </p:nvSpPr>
        <p:spPr>
          <a:xfrm>
            <a:off x="4408948" y="2291112"/>
            <a:ext cx="2169771" cy="43880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200"/>
            </a:lvl1pPr>
          </a:lstStyle>
          <a:p>
            <a:pPr/>
            <a:r>
              <a:t>Graph learnt using standard GSP approaches without validation</a:t>
            </a:r>
          </a:p>
        </p:txBody>
      </p:sp>
      <p:sp>
        <p:nvSpPr>
          <p:cNvPr id="270" name="Line"/>
          <p:cNvSpPr/>
          <p:nvPr/>
        </p:nvSpPr>
        <p:spPr>
          <a:xfrm>
            <a:off x="3541910" y="3818709"/>
            <a:ext cx="4263510" cy="1593272"/>
          </a:xfrm>
          <a:prstGeom prst="line">
            <a:avLst/>
          </a:prstGeom>
          <a:ln w="25400">
            <a:solidFill>
              <a:schemeClr val="accent1"/>
            </a:solidFill>
            <a:tailEnd type="triangle"/>
          </a:ln>
        </p:spPr>
        <p:txBody>
          <a:bodyPr lIns="45718" tIns="45718" rIns="45718" bIns="45718"/>
          <a:lstStyle/>
          <a:p>
            <a:pPr/>
          </a:p>
        </p:txBody>
      </p:sp>
      <p:sp>
        <p:nvSpPr>
          <p:cNvPr id="271" name="Graph learnt using Validated GSP approach acquiring Validating matrix from de-noised version of original Dataset"/>
          <p:cNvSpPr txBox="1"/>
          <p:nvPr/>
        </p:nvSpPr>
        <p:spPr>
          <a:xfrm>
            <a:off x="4419503" y="3695465"/>
            <a:ext cx="2503721" cy="55590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100"/>
            </a:lvl1pPr>
          </a:lstStyle>
          <a:p>
            <a:pPr/>
            <a:r>
              <a:t>Graph learnt using Validated GSP approach acquiring Validating matrix from de-noised version of original Dataset</a:t>
            </a:r>
          </a:p>
        </p:txBody>
      </p:sp>
      <p:sp>
        <p:nvSpPr>
          <p:cNvPr id="272" name="Line"/>
          <p:cNvSpPr/>
          <p:nvPr/>
        </p:nvSpPr>
        <p:spPr>
          <a:xfrm flipV="1">
            <a:off x="8724557" y="2068339"/>
            <a:ext cx="301800" cy="301799"/>
          </a:xfrm>
          <a:prstGeom prst="line">
            <a:avLst/>
          </a:prstGeom>
          <a:ln w="25400">
            <a:solidFill>
              <a:schemeClr val="accent2"/>
            </a:solidFill>
            <a:tailEnd type="triangle"/>
          </a:ln>
        </p:spPr>
        <p:txBody>
          <a:bodyPr lIns="45718" tIns="45718" rIns="45718" bIns="45718"/>
          <a:lstStyle/>
          <a:p>
            <a:pPr/>
          </a:p>
        </p:txBody>
      </p:sp>
      <p:sp>
        <p:nvSpPr>
          <p:cNvPr id="273" name="Line"/>
          <p:cNvSpPr/>
          <p:nvPr/>
        </p:nvSpPr>
        <p:spPr>
          <a:xfrm flipH="1">
            <a:off x="10051349" y="2550212"/>
            <a:ext cx="269841" cy="269841"/>
          </a:xfrm>
          <a:prstGeom prst="line">
            <a:avLst/>
          </a:prstGeom>
          <a:ln w="25400">
            <a:solidFill>
              <a:schemeClr val="accent2"/>
            </a:solidFill>
            <a:tailEnd type="triangle"/>
          </a:ln>
        </p:spPr>
        <p:txBody>
          <a:bodyPr lIns="45718" tIns="45718" rIns="45718" bIns="45718"/>
          <a:lstStyle/>
          <a:p>
            <a:pPr/>
          </a:p>
        </p:txBody>
      </p:sp>
      <p:sp>
        <p:nvSpPr>
          <p:cNvPr id="274" name="We can see the graph obtained below maintains 2 connected…"/>
          <p:cNvSpPr txBox="1"/>
          <p:nvPr/>
        </p:nvSpPr>
        <p:spPr>
          <a:xfrm>
            <a:off x="7575783" y="3608271"/>
            <a:ext cx="4884727" cy="50939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400">
                <a:solidFill>
                  <a:schemeClr val="accent2"/>
                </a:solidFill>
              </a:defRPr>
            </a:pPr>
            <a:r>
              <a:t>We can see the graph obtained below maintains 2 connected</a:t>
            </a:r>
          </a:p>
          <a:p>
            <a:pPr>
              <a:defRPr sz="1400">
                <a:solidFill>
                  <a:schemeClr val="accent2"/>
                </a:solidFill>
              </a:defRPr>
            </a:pPr>
            <a:r>
              <a:t>components which ensures the validating effect is working</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Title 1"/>
          <p:cNvSpPr txBox="1"/>
          <p:nvPr>
            <p:ph type="title"/>
          </p:nvPr>
        </p:nvSpPr>
        <p:spPr>
          <a:prstGeom prst="rect">
            <a:avLst/>
          </a:prstGeom>
        </p:spPr>
        <p:txBody>
          <a:bodyPr/>
          <a:lstStyle>
            <a:lvl1pPr>
              <a:defRPr>
                <a:solidFill>
                  <a:srgbClr val="0070C0"/>
                </a:solidFill>
              </a:defRPr>
            </a:lvl1pPr>
          </a:lstStyle>
          <a:p>
            <a:pPr/>
            <a:r>
              <a:t>Results of Scalability</a:t>
            </a:r>
          </a:p>
        </p:txBody>
      </p:sp>
      <p:graphicFrame>
        <p:nvGraphicFramePr>
          <p:cNvPr id="277" name="Table 5"/>
          <p:cNvGraphicFramePr/>
          <p:nvPr/>
        </p:nvGraphicFramePr>
        <p:xfrm>
          <a:off x="2215151" y="2017251"/>
          <a:ext cx="6179064" cy="364077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42273"/>
                <a:gridCol w="1315700"/>
                <a:gridCol w="1219642"/>
                <a:gridCol w="1188746"/>
              </a:tblGrid>
              <a:tr h="408608">
                <a:tc>
                  <a:txBody>
                    <a:bodyPr/>
                    <a:lstStyle/>
                    <a:p>
                      <a:pPr algn="ctr">
                        <a:defRPr sz="1800"/>
                      </a:pPr>
                      <a:r>
                        <a:rPr b="1" sz="1200"/>
                        <a:t>Datasets\Coarsening ratio</a:t>
                      </a:r>
                    </a:p>
                  </a:txBody>
                  <a:tcPr marL="45720" marR="45720" marT="45720" marB="45720" anchor="t" anchorCtr="0" horzOverflow="overflow"/>
                </a:tc>
                <a:tc>
                  <a:txBody>
                    <a:bodyPr/>
                    <a:lstStyle/>
                    <a:p>
                      <a:pPr algn="ctr">
                        <a:defRPr sz="1800"/>
                      </a:pPr>
                      <a:r>
                        <a:rPr b="1" sz="1200"/>
                        <a:t>30%</a:t>
                      </a:r>
                    </a:p>
                  </a:txBody>
                  <a:tcPr marL="45720" marR="45720" marT="45720" marB="45720" anchor="t" anchorCtr="0" horzOverflow="overflow">
                    <a:lnR w="12700">
                      <a:miter lim="400000"/>
                    </a:lnR>
                  </a:tcPr>
                </a:tc>
                <a:tc>
                  <a:txBody>
                    <a:bodyPr/>
                    <a:lstStyle/>
                    <a:p>
                      <a:pPr algn="ctr">
                        <a:defRPr sz="1800"/>
                      </a:pPr>
                      <a:r>
                        <a:rPr b="1" sz="1200"/>
                        <a:t>50%</a:t>
                      </a:r>
                    </a:p>
                  </a:txBody>
                  <a:tcPr marL="45720" marR="45720" marT="45720" marB="45720" anchor="t" anchorCtr="0" horzOverflow="overflow">
                    <a:lnL w="12700">
                      <a:miter lim="400000"/>
                    </a:lnL>
                    <a:lnR w="12700">
                      <a:miter lim="400000"/>
                    </a:lnR>
                  </a:tcPr>
                </a:tc>
                <a:tc>
                  <a:txBody>
                    <a:bodyPr/>
                    <a:lstStyle/>
                    <a:p>
                      <a:pPr algn="ctr">
                        <a:defRPr sz="1800"/>
                      </a:pPr>
                      <a:r>
                        <a:rPr b="1" sz="1200"/>
                        <a:t>70%</a:t>
                      </a:r>
                    </a:p>
                  </a:txBody>
                  <a:tcPr marL="45720" marR="45720" marT="45720" marB="45720" anchor="t" anchorCtr="0" horzOverflow="overflow">
                    <a:lnL w="12700">
                      <a:miter lim="400000"/>
                    </a:lnL>
                    <a:lnR w="12700">
                      <a:miter lim="400000"/>
                    </a:lnR>
                  </a:tcPr>
                </a:tc>
              </a:tr>
              <a:tr h="511543">
                <a:tc>
                  <a:txBody>
                    <a:bodyPr/>
                    <a:lstStyle/>
                    <a:p>
                      <a:pPr algn="ctr">
                        <a:defRPr sz="1800"/>
                      </a:pPr>
                      <a:r>
                        <a:rPr b="1" sz="1200"/>
                        <a:t>Cora (without refining)</a:t>
                      </a:r>
                    </a:p>
                  </a:txBody>
                  <a:tcPr marL="45720" marR="45720" marT="45720" marB="45720" anchor="t" anchorCtr="0" horzOverflow="overflow"/>
                </a:tc>
                <a:tc>
                  <a:txBody>
                    <a:bodyPr/>
                    <a:lstStyle/>
                    <a:p>
                      <a:pPr algn="ctr">
                        <a:lnSpc>
                          <a:spcPct val="90000"/>
                        </a:lnSpc>
                        <a:spcBef>
                          <a:spcPts val="1000"/>
                        </a:spcBef>
                        <a:defRPr sz="1800"/>
                      </a:pPr>
                      <a:r>
                        <a:rPr sz="1200"/>
                        <a:t>0.79278</a:t>
                      </a:r>
                    </a:p>
                  </a:txBody>
                  <a:tcPr marL="45720" marR="45720" marT="45720" marB="45720" anchor="t" anchorCtr="0" horzOverflow="overflow">
                    <a:solidFill>
                      <a:srgbClr val="FFD966"/>
                    </a:solidFill>
                  </a:tcPr>
                </a:tc>
                <a:tc>
                  <a:txBody>
                    <a:bodyPr/>
                    <a:lstStyle/>
                    <a:p>
                      <a:pPr algn="ctr">
                        <a:lnSpc>
                          <a:spcPct val="90000"/>
                        </a:lnSpc>
                        <a:spcBef>
                          <a:spcPts val="1000"/>
                        </a:spcBef>
                      </a:pPr>
                      <a:r>
                        <a:t>0.7582717873</a:t>
                      </a:r>
                    </a:p>
                    <a:p>
                      <a:pPr algn="ctr">
                        <a:lnSpc>
                          <a:spcPct val="90000"/>
                        </a:lnSpc>
                        <a:spcBef>
                          <a:spcPts val="1000"/>
                        </a:spcBef>
                      </a:pPr>
                    </a:p>
                  </a:txBody>
                  <a:tcPr marL="45720" marR="45720" marT="45720" marB="45720" anchor="t" anchorCtr="0" horzOverflow="overflow">
                    <a:solidFill>
                      <a:srgbClr val="FFD966"/>
                    </a:solidFill>
                  </a:tcPr>
                </a:tc>
                <a:tc>
                  <a:txBody>
                    <a:bodyPr/>
                    <a:lstStyle/>
                    <a:p>
                      <a:pPr algn="ctr">
                        <a:lnSpc>
                          <a:spcPct val="90000"/>
                        </a:lnSpc>
                        <a:spcBef>
                          <a:spcPts val="1000"/>
                        </a:spcBef>
                        <a:defRPr sz="1800"/>
                      </a:pPr>
                      <a:r>
                        <a:rPr sz="1200"/>
                        <a:t>0.6930576071</a:t>
                      </a:r>
                    </a:p>
                  </a:txBody>
                  <a:tcPr marL="45720" marR="45720" marT="45720" marB="45720" anchor="t" anchorCtr="0" horzOverflow="overflow">
                    <a:solidFill>
                      <a:srgbClr val="FFD966"/>
                    </a:solidFill>
                  </a:tcPr>
                </a:tc>
              </a:tr>
              <a:tr h="511543">
                <a:tc>
                  <a:txBody>
                    <a:bodyPr/>
                    <a:lstStyle/>
                    <a:p>
                      <a:pPr algn="ctr">
                        <a:defRPr sz="1800"/>
                      </a:pPr>
                      <a:r>
                        <a:rPr b="1" sz="1200"/>
                        <a:t>Cora (with refining)</a:t>
                      </a:r>
                    </a:p>
                  </a:txBody>
                  <a:tcPr marL="45720" marR="45720" marT="45720" marB="45720" anchor="t" anchorCtr="0" horzOverflow="overflow"/>
                </a:tc>
                <a:tc>
                  <a:txBody>
                    <a:bodyPr/>
                    <a:lstStyle/>
                    <a:p>
                      <a:pPr algn="ctr">
                        <a:lnSpc>
                          <a:spcPct val="90000"/>
                        </a:lnSpc>
                        <a:spcBef>
                          <a:spcPts val="1000"/>
                        </a:spcBef>
                        <a:defRPr>
                          <a:solidFill>
                            <a:srgbClr val="FF2600"/>
                          </a:solidFill>
                        </a:defRPr>
                      </a:pPr>
                      <a:r>
                        <a:t>0.757</a:t>
                      </a:r>
                    </a:p>
                  </a:txBody>
                  <a:tcPr marL="45720" marR="45720" marT="45720" marB="45720" anchor="t" anchorCtr="0" horzOverflow="overflow">
                    <a:solidFill>
                      <a:srgbClr val="FFD966"/>
                    </a:solidFill>
                  </a:tcPr>
                </a:tc>
                <a:tc>
                  <a:txBody>
                    <a:bodyPr/>
                    <a:lstStyle/>
                    <a:p>
                      <a:pPr algn="ctr">
                        <a:lnSpc>
                          <a:spcPct val="90000"/>
                        </a:lnSpc>
                        <a:spcBef>
                          <a:spcPts val="1000"/>
                        </a:spcBef>
                        <a:defRPr>
                          <a:solidFill>
                            <a:srgbClr val="FF2600"/>
                          </a:solidFill>
                        </a:defRPr>
                      </a:pPr>
                      <a:r>
                        <a:t>0.723</a:t>
                      </a:r>
                    </a:p>
                  </a:txBody>
                  <a:tcPr marL="45720" marR="45720" marT="45720" marB="45720" anchor="t" anchorCtr="0" horzOverflow="overflow">
                    <a:solidFill>
                      <a:srgbClr val="FFD966"/>
                    </a:solidFill>
                  </a:tcPr>
                </a:tc>
                <a:tc>
                  <a:txBody>
                    <a:bodyPr/>
                    <a:lstStyle/>
                    <a:p>
                      <a:pPr algn="ctr">
                        <a:lnSpc>
                          <a:spcPct val="90000"/>
                        </a:lnSpc>
                        <a:spcBef>
                          <a:spcPts val="1000"/>
                        </a:spcBef>
                        <a:defRPr>
                          <a:solidFill>
                            <a:srgbClr val="FF2600"/>
                          </a:solidFill>
                        </a:defRPr>
                      </a:pPr>
                      <a:r>
                        <a:t>0.652</a:t>
                      </a:r>
                    </a:p>
                  </a:txBody>
                  <a:tcPr marL="45720" marR="45720" marT="45720" marB="45720" anchor="t" anchorCtr="0" horzOverflow="overflow">
                    <a:solidFill>
                      <a:srgbClr val="FFD966"/>
                    </a:solidFill>
                  </a:tcPr>
                </a:tc>
              </a:tr>
              <a:tr h="511543">
                <a:tc>
                  <a:txBody>
                    <a:bodyPr/>
                    <a:lstStyle/>
                    <a:p>
                      <a:pPr algn="ctr">
                        <a:defRPr sz="1800"/>
                      </a:pPr>
                      <a:r>
                        <a:rPr b="1" sz="1200"/>
                        <a:t>CiteSeer(without refining)</a:t>
                      </a:r>
                    </a:p>
                  </a:txBody>
                  <a:tcPr marL="45720" marR="45720" marT="45720" marB="45720" anchor="t" anchorCtr="0" horzOverflow="overflow"/>
                </a:tc>
                <a:tc>
                  <a:txBody>
                    <a:bodyPr/>
                    <a:lstStyle/>
                    <a:p>
                      <a:pPr algn="ctr" defTabSz="457200">
                        <a:defRPr sz="1800"/>
                      </a:pPr>
                      <a:r>
                        <a:rPr sz="1333">
                          <a:latin typeface="Times Roman"/>
                          <a:ea typeface="Times Roman"/>
                          <a:cs typeface="Times Roman"/>
                          <a:sym typeface="Times Roman"/>
                        </a:rPr>
                        <a:t>0.606</a:t>
                      </a:r>
                    </a:p>
                  </a:txBody>
                  <a:tcPr marL="45720" marR="45720" marT="45720" marB="45720" anchor="t" anchorCtr="0" horzOverflow="overflow">
                    <a:solidFill>
                      <a:srgbClr val="FFD966"/>
                    </a:solidFill>
                  </a:tcPr>
                </a:tc>
                <a:tc>
                  <a:txBody>
                    <a:bodyPr/>
                    <a:lstStyle/>
                    <a:p>
                      <a:pPr algn="ctr" defTabSz="457200">
                        <a:defRPr sz="1800"/>
                      </a:pPr>
                      <a:r>
                        <a:rPr sz="1333">
                          <a:latin typeface="Arial"/>
                          <a:ea typeface="Arial"/>
                          <a:cs typeface="Arial"/>
                          <a:sym typeface="Arial"/>
                        </a:rPr>
                        <a:t>0.536</a:t>
                      </a:r>
                    </a:p>
                  </a:txBody>
                  <a:tcPr marL="45720" marR="45720" marT="45720" marB="45720" anchor="t" anchorCtr="0" horzOverflow="overflow">
                    <a:solidFill>
                      <a:srgbClr val="FFD966"/>
                    </a:solidFill>
                  </a:tcPr>
                </a:tc>
                <a:tc>
                  <a:txBody>
                    <a:bodyPr/>
                    <a:lstStyle/>
                    <a:p>
                      <a:pPr algn="ctr">
                        <a:lnSpc>
                          <a:spcPct val="90000"/>
                        </a:lnSpc>
                        <a:spcBef>
                          <a:spcPts val="1000"/>
                        </a:spcBef>
                        <a:defRPr sz="1800"/>
                      </a:pPr>
                      <a:r>
                        <a:rPr sz="1300"/>
                        <a:t>0.484</a:t>
                      </a:r>
                    </a:p>
                  </a:txBody>
                  <a:tcPr marL="45720" marR="45720" marT="45720" marB="45720" anchor="t" anchorCtr="0" horzOverflow="overflow">
                    <a:solidFill>
                      <a:srgbClr val="FFD966"/>
                    </a:solidFill>
                  </a:tcPr>
                </a:tc>
              </a:tr>
              <a:tr h="511543">
                <a:tc>
                  <a:txBody>
                    <a:bodyPr/>
                    <a:lstStyle/>
                    <a:p>
                      <a:pPr algn="ctr">
                        <a:defRPr sz="1800"/>
                      </a:pPr>
                      <a:r>
                        <a:rPr b="1" sz="1200"/>
                        <a:t>CiteSeer(with refining)</a:t>
                      </a:r>
                    </a:p>
                  </a:txBody>
                  <a:tcPr marL="45720" marR="45720" marT="45720" marB="45720" anchor="t" anchorCtr="0" horzOverflow="overflow"/>
                </a:tc>
                <a:tc>
                  <a:txBody>
                    <a:bodyPr/>
                    <a:lstStyle/>
                    <a:p>
                      <a:pPr algn="ctr">
                        <a:defRPr sz="1400">
                          <a:solidFill>
                            <a:schemeClr val="accent6"/>
                          </a:solidFill>
                        </a:defRPr>
                      </a:pPr>
                      <a:r>
                        <a:t>0.631</a:t>
                      </a:r>
                    </a:p>
                  </a:txBody>
                  <a:tcPr marL="45720" marR="45720" marT="45720" marB="45720" anchor="t" anchorCtr="0" horzOverflow="overflow">
                    <a:solidFill>
                      <a:srgbClr val="FFD966"/>
                    </a:solidFill>
                  </a:tcPr>
                </a:tc>
                <a:tc>
                  <a:txBody>
                    <a:bodyPr/>
                    <a:lstStyle/>
                    <a:p>
                      <a:pPr algn="ctr">
                        <a:lnSpc>
                          <a:spcPct val="90000"/>
                        </a:lnSpc>
                        <a:spcBef>
                          <a:spcPts val="1000"/>
                        </a:spcBef>
                        <a:defRPr sz="1800"/>
                      </a:pPr>
                      <a:r>
                        <a:rPr sz="1300">
                          <a:solidFill>
                            <a:schemeClr val="accent6"/>
                          </a:solidFill>
                        </a:rPr>
                        <a:t>0.596</a:t>
                      </a:r>
                    </a:p>
                  </a:txBody>
                  <a:tcPr marL="45720" marR="45720" marT="45720" marB="45720" anchor="t" anchorCtr="0" horzOverflow="overflow">
                    <a:solidFill>
                      <a:srgbClr val="FFD966"/>
                    </a:solidFill>
                  </a:tcPr>
                </a:tc>
                <a:tc>
                  <a:txBody>
                    <a:bodyPr/>
                    <a:lstStyle/>
                    <a:p>
                      <a:pPr algn="ctr">
                        <a:lnSpc>
                          <a:spcPct val="90000"/>
                        </a:lnSpc>
                        <a:spcBef>
                          <a:spcPts val="1000"/>
                        </a:spcBef>
                        <a:defRPr sz="1800"/>
                      </a:pPr>
                      <a:r>
                        <a:rPr sz="1300">
                          <a:solidFill>
                            <a:schemeClr val="accent6"/>
                          </a:solidFill>
                        </a:rPr>
                        <a:t>0.523</a:t>
                      </a:r>
                    </a:p>
                  </a:txBody>
                  <a:tcPr marL="45720" marR="45720" marT="45720" marB="45720" anchor="t" anchorCtr="0" horzOverflow="overflow">
                    <a:solidFill>
                      <a:srgbClr val="FFD966"/>
                    </a:solidFill>
                  </a:tcPr>
                </a:tc>
              </a:tr>
              <a:tr h="511543">
                <a:tc>
                  <a:txBody>
                    <a:bodyPr/>
                    <a:lstStyle/>
                    <a:p>
                      <a:pPr algn="ctr">
                        <a:defRPr sz="1800"/>
                      </a:pPr>
                      <a:r>
                        <a:rPr b="1" sz="1200"/>
                        <a:t>Pubmed(without refining)</a:t>
                      </a:r>
                    </a:p>
                  </a:txBody>
                  <a:tcPr marL="45720" marR="45720" marT="45720" marB="45720" anchor="t" anchorCtr="0" horzOverflow="overflow"/>
                </a:tc>
                <a:tc>
                  <a:txBody>
                    <a:bodyPr/>
                    <a:lstStyle/>
                    <a:p>
                      <a:pPr algn="ctr">
                        <a:defRPr sz="1400"/>
                      </a:pPr>
                      <a:r>
                        <a:t>0.735</a:t>
                      </a:r>
                    </a:p>
                  </a:txBody>
                  <a:tcPr marL="45720" marR="45720" marT="45720" marB="45720" anchor="t" anchorCtr="0" horzOverflow="overflow">
                    <a:solidFill>
                      <a:srgbClr val="FFD966"/>
                    </a:solidFill>
                  </a:tcPr>
                </a:tc>
                <a:tc>
                  <a:txBody>
                    <a:bodyPr/>
                    <a:lstStyle/>
                    <a:p>
                      <a:pPr algn="ctr">
                        <a:defRPr sz="1400"/>
                      </a:pPr>
                      <a:r>
                        <a:t>0.6976</a:t>
                      </a:r>
                    </a:p>
                  </a:txBody>
                  <a:tcPr marL="45720" marR="45720" marT="45720" marB="45720" anchor="t" anchorCtr="0" horzOverflow="overflow">
                    <a:solidFill>
                      <a:srgbClr val="FFD966"/>
                    </a:solidFill>
                  </a:tcPr>
                </a:tc>
                <a:tc>
                  <a:txBody>
                    <a:bodyPr/>
                    <a:lstStyle/>
                    <a:p>
                      <a:pPr algn="ctr">
                        <a:lnSpc>
                          <a:spcPct val="90000"/>
                        </a:lnSpc>
                        <a:spcBef>
                          <a:spcPts val="1000"/>
                        </a:spcBef>
                        <a:defRPr sz="1400"/>
                      </a:pPr>
                      <a:r>
                        <a:t>0.672</a:t>
                      </a:r>
                    </a:p>
                  </a:txBody>
                  <a:tcPr marL="45720" marR="45720" marT="45720" marB="45720" anchor="t" anchorCtr="0" horzOverflow="overflow">
                    <a:solidFill>
                      <a:srgbClr val="FFD966"/>
                    </a:solidFill>
                  </a:tcPr>
                </a:tc>
              </a:tr>
              <a:tr h="511543">
                <a:tc>
                  <a:txBody>
                    <a:bodyPr/>
                    <a:lstStyle/>
                    <a:p>
                      <a:pPr algn="ctr">
                        <a:defRPr sz="1800"/>
                      </a:pPr>
                      <a:r>
                        <a:rPr b="1" sz="1200"/>
                        <a:t>PubMed(with refining)</a:t>
                      </a:r>
                    </a:p>
                  </a:txBody>
                  <a:tcPr marL="45720" marR="45720" marT="45720" marB="45720" anchor="t" anchorCtr="0" horzOverflow="overflow"/>
                </a:tc>
                <a:tc>
                  <a:txBody>
                    <a:bodyPr/>
                    <a:lstStyle/>
                    <a:p>
                      <a:pPr algn="ctr">
                        <a:defRPr sz="1800"/>
                      </a:pPr>
                      <a:r>
                        <a:rPr sz="1200"/>
                        <a:t>OOM</a:t>
                      </a:r>
                    </a:p>
                  </a:txBody>
                  <a:tcPr marL="45720" marR="45720" marT="45720" marB="45720" anchor="t" anchorCtr="0" horzOverflow="overflow">
                    <a:solidFill>
                      <a:srgbClr val="FFD966"/>
                    </a:solidFill>
                  </a:tcPr>
                </a:tc>
                <a:tc>
                  <a:txBody>
                    <a:bodyPr/>
                    <a:lstStyle/>
                    <a:p>
                      <a:pPr algn="ctr">
                        <a:lnSpc>
                          <a:spcPct val="90000"/>
                        </a:lnSpc>
                        <a:spcBef>
                          <a:spcPts val="1000"/>
                        </a:spcBef>
                        <a:defRPr sz="1800"/>
                      </a:pPr>
                      <a:r>
                        <a:rPr sz="1300"/>
                        <a:t>OOM</a:t>
                      </a:r>
                    </a:p>
                  </a:txBody>
                  <a:tcPr marL="45720" marR="45720" marT="45720" marB="45720" anchor="t" anchorCtr="0" horzOverflow="overflow">
                    <a:solidFill>
                      <a:srgbClr val="FFD966"/>
                    </a:solidFill>
                  </a:tcPr>
                </a:tc>
                <a:tc>
                  <a:txBody>
                    <a:bodyPr/>
                    <a:lstStyle/>
                    <a:p>
                      <a:pPr algn="ctr">
                        <a:defRPr sz="1300">
                          <a:solidFill>
                            <a:schemeClr val="accent6"/>
                          </a:solidFill>
                        </a:defRPr>
                      </a:pPr>
                      <a:r>
                        <a:t>0.681</a:t>
                      </a:r>
                    </a:p>
                  </a:txBody>
                  <a:tcPr marL="45720" marR="45720" marT="45720" marB="45720" anchor="t" anchorCtr="0" horzOverflow="overflow">
                    <a:solidFill>
                      <a:srgbClr val="FFD966"/>
                    </a:solidFill>
                  </a:tcPr>
                </a:tc>
              </a:tr>
            </a:tbl>
          </a:graphicData>
        </a:graphic>
      </p:graphicFrame>
      <p:grpSp>
        <p:nvGrpSpPr>
          <p:cNvPr id="284" name="Diagram 3"/>
          <p:cNvGrpSpPr/>
          <p:nvPr/>
        </p:nvGrpSpPr>
        <p:grpSpPr>
          <a:xfrm>
            <a:off x="9803849" y="4501095"/>
            <a:ext cx="1140238" cy="720955"/>
            <a:chOff x="0" y="0"/>
            <a:chExt cx="1140236" cy="720954"/>
          </a:xfrm>
        </p:grpSpPr>
        <p:grpSp>
          <p:nvGrpSpPr>
            <p:cNvPr id="280" name="Group"/>
            <p:cNvGrpSpPr/>
            <p:nvPr/>
          </p:nvGrpSpPr>
          <p:grpSpPr>
            <a:xfrm>
              <a:off x="0" y="0"/>
              <a:ext cx="1140237" cy="347491"/>
              <a:chOff x="0" y="0"/>
              <a:chExt cx="1140236" cy="347490"/>
            </a:xfrm>
          </p:grpSpPr>
          <p:sp>
            <p:nvSpPr>
              <p:cNvPr id="278" name="Rounded Rectangle"/>
              <p:cNvSpPr/>
              <p:nvPr/>
            </p:nvSpPr>
            <p:spPr>
              <a:xfrm>
                <a:off x="0" y="0"/>
                <a:ext cx="1140237" cy="347491"/>
              </a:xfrm>
              <a:prstGeom prst="roundRect">
                <a:avLst>
                  <a:gd name="adj" fmla="val 16667"/>
                </a:avLst>
              </a:prstGeom>
              <a:solidFill>
                <a:schemeClr val="accent4"/>
              </a:solidFill>
              <a:ln w="25400" cap="flat">
                <a:solidFill>
                  <a:srgbClr val="000000"/>
                </a:solidFill>
                <a:prstDash val="solid"/>
                <a:round/>
              </a:ln>
              <a:effectLst/>
            </p:spPr>
            <p:txBody>
              <a:bodyPr wrap="square" lIns="45718" tIns="45718" rIns="45718" bIns="45718" numCol="1" anchor="ctr">
                <a:noAutofit/>
              </a:bodyPr>
              <a:lstStyle/>
              <a:p>
                <a:pPr defTabSz="400050">
                  <a:lnSpc>
                    <a:spcPct val="90000"/>
                  </a:lnSpc>
                  <a:spcBef>
                    <a:spcPts val="700"/>
                  </a:spcBef>
                  <a:defRPr sz="900"/>
                </a:pPr>
              </a:p>
            </p:txBody>
          </p:sp>
          <p:sp>
            <p:nvSpPr>
              <p:cNvPr id="279" name="Coarsened Graph"/>
              <p:cNvSpPr/>
              <p:nvPr/>
            </p:nvSpPr>
            <p:spPr>
              <a:xfrm>
                <a:off x="16962" y="173745"/>
                <a:ext cx="1106312"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ctr">
                <a:spAutoFit/>
              </a:bodyPr>
              <a:lstStyle>
                <a:lvl1pPr defTabSz="400050">
                  <a:lnSpc>
                    <a:spcPct val="90000"/>
                  </a:lnSpc>
                  <a:spcBef>
                    <a:spcPts val="300"/>
                  </a:spcBef>
                  <a:defRPr sz="900">
                    <a:latin typeface="+mn-lt"/>
                    <a:ea typeface="+mn-ea"/>
                    <a:cs typeface="+mn-cs"/>
                    <a:sym typeface="Helvetica"/>
                  </a:defRPr>
                </a:lvl1pPr>
              </a:lstStyle>
              <a:p>
                <a:pPr/>
                <a:r>
                  <a:t>Coarsened Graph</a:t>
                </a:r>
              </a:p>
            </p:txBody>
          </p:sp>
        </p:grpSp>
        <p:grpSp>
          <p:nvGrpSpPr>
            <p:cNvPr id="283" name="Group"/>
            <p:cNvGrpSpPr/>
            <p:nvPr/>
          </p:nvGrpSpPr>
          <p:grpSpPr>
            <a:xfrm>
              <a:off x="-1" y="373464"/>
              <a:ext cx="1140238" cy="347491"/>
              <a:chOff x="0" y="0"/>
              <a:chExt cx="1140236" cy="347490"/>
            </a:xfrm>
          </p:grpSpPr>
          <p:sp>
            <p:nvSpPr>
              <p:cNvPr id="281" name="Rounded Rectangle"/>
              <p:cNvSpPr/>
              <p:nvPr/>
            </p:nvSpPr>
            <p:spPr>
              <a:xfrm>
                <a:off x="0" y="0"/>
                <a:ext cx="1140237" cy="347491"/>
              </a:xfrm>
              <a:prstGeom prst="roundRect">
                <a:avLst>
                  <a:gd name="adj" fmla="val 16667"/>
                </a:avLst>
              </a:prstGeom>
              <a:solidFill>
                <a:schemeClr val="accent5"/>
              </a:solidFill>
              <a:ln w="25400" cap="flat">
                <a:solidFill>
                  <a:srgbClr val="000000"/>
                </a:solidFill>
                <a:prstDash val="solid"/>
                <a:round/>
              </a:ln>
              <a:effectLst/>
            </p:spPr>
            <p:txBody>
              <a:bodyPr wrap="square" lIns="45718" tIns="45718" rIns="45718" bIns="45718" numCol="1" anchor="ctr">
                <a:noAutofit/>
              </a:bodyPr>
              <a:lstStyle/>
              <a:p>
                <a:pPr defTabSz="400050">
                  <a:lnSpc>
                    <a:spcPct val="90000"/>
                  </a:lnSpc>
                  <a:spcBef>
                    <a:spcPts val="700"/>
                  </a:spcBef>
                </a:pPr>
              </a:p>
            </p:txBody>
          </p:sp>
          <p:sp>
            <p:nvSpPr>
              <p:cNvPr id="282" name="Original Graph"/>
              <p:cNvSpPr/>
              <p:nvPr/>
            </p:nvSpPr>
            <p:spPr>
              <a:xfrm>
                <a:off x="16962" y="173745"/>
                <a:ext cx="1106312"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ctr">
                <a:spAutoFit/>
              </a:bodyPr>
              <a:lstStyle>
                <a:lvl1pPr defTabSz="400050">
                  <a:lnSpc>
                    <a:spcPct val="90000"/>
                  </a:lnSpc>
                  <a:spcBef>
                    <a:spcPts val="300"/>
                  </a:spcBef>
                  <a:defRPr sz="900">
                    <a:latin typeface="+mn-lt"/>
                    <a:ea typeface="+mn-ea"/>
                    <a:cs typeface="+mn-cs"/>
                    <a:sym typeface="Helvetica"/>
                  </a:defRPr>
                </a:lvl1pPr>
              </a:lstStyle>
              <a:p>
                <a:pPr/>
                <a:r>
                  <a:t>Original Graph</a:t>
                </a:r>
              </a:p>
            </p:txBody>
          </p:sp>
        </p:grpSp>
      </p:grpSp>
      <p:sp>
        <p:nvSpPr>
          <p:cNvPr id="285" name="OOM =&gt; out of memory error. All tests were done on device of similar spec and an OOM error…"/>
          <p:cNvSpPr txBox="1"/>
          <p:nvPr/>
        </p:nvSpPr>
        <p:spPr>
          <a:xfrm>
            <a:off x="2136482" y="6148883"/>
            <a:ext cx="8789488" cy="62518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OOM =&gt; out of memory error. All tests were done on device of similar spec and an OOM error</a:t>
            </a:r>
          </a:p>
          <a:p>
            <a:pPr/>
            <a:r>
              <a:t>Implies the GSP refining subroutine takes a lot of space</a:t>
            </a:r>
          </a:p>
        </p:txBody>
      </p:sp>
      <p:sp>
        <p:nvSpPr>
          <p:cNvPr id="286" name="All Results have been obtained…"/>
          <p:cNvSpPr txBox="1"/>
          <p:nvPr/>
        </p:nvSpPr>
        <p:spPr>
          <a:xfrm>
            <a:off x="8592107" y="1827357"/>
            <a:ext cx="3563723" cy="91728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All Results have been obtained</a:t>
            </a:r>
          </a:p>
          <a:p>
            <a:pPr/>
            <a:r>
              <a:t>By testing on a set of 5 random seeds</a:t>
            </a:r>
          </a:p>
          <a:p>
            <a:pPr/>
            <a:r>
              <a:t> and are hence, reproducible</a:t>
            </a:r>
          </a:p>
        </p:txBody>
      </p:sp>
      <p:sp>
        <p:nvSpPr>
          <p:cNvPr id="287" name="For each case Grid Search Based…"/>
          <p:cNvSpPr txBox="1"/>
          <p:nvPr/>
        </p:nvSpPr>
        <p:spPr>
          <a:xfrm>
            <a:off x="8698738" y="3262457"/>
            <a:ext cx="3362247" cy="91728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For each case Grid Search Based </a:t>
            </a:r>
          </a:p>
          <a:p>
            <a:pPr/>
            <a:r>
              <a:t>Hyper-parameter Tuning was done </a:t>
            </a:r>
          </a:p>
          <a:p>
            <a:pPr/>
            <a:r>
              <a:t>On Lr, Decay, Alpha and Beta</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Robustness Testing"/>
          <p:cNvSpPr txBox="1"/>
          <p:nvPr>
            <p:ph type="title"/>
          </p:nvPr>
        </p:nvSpPr>
        <p:spPr>
          <a:prstGeom prst="rect">
            <a:avLst/>
          </a:prstGeom>
        </p:spPr>
        <p:txBody>
          <a:bodyPr/>
          <a:lstStyle/>
          <a:p>
            <a:pPr/>
            <a:r>
              <a:t>Robustness Testing</a:t>
            </a:r>
          </a:p>
        </p:txBody>
      </p:sp>
      <p:sp>
        <p:nvSpPr>
          <p:cNvPr id="290" name="Due to being a feature Based hashing method, the structural properties of the Graph are not used while deciding the Cluster Membership and hence, that part is invariant of any poisoning done on the Adjacency matrix of the graph and the smoothness refinin"/>
          <p:cNvSpPr txBox="1"/>
          <p:nvPr>
            <p:ph type="body" idx="1"/>
          </p:nvPr>
        </p:nvSpPr>
        <p:spPr>
          <a:xfrm>
            <a:off x="838200" y="1825625"/>
            <a:ext cx="11095088" cy="4351338"/>
          </a:xfrm>
          <a:prstGeom prst="rect">
            <a:avLst/>
          </a:prstGeom>
        </p:spPr>
        <p:txBody>
          <a:bodyPr/>
          <a:lstStyle/>
          <a:p>
            <a:pPr lvl="1" marL="685800" indent="-228600"/>
            <a:r>
              <a:t>Due to being a feature Based hashing method, the structural properties of the Graph are not used while deciding the Cluster Membership and hence, that part is invariant of any poisoning done on the Adjacency matrix of the graph and the smoothness refining optimisation problem too should be helpful in removing the effect of spurious edge.</a:t>
            </a:r>
          </a:p>
        </p:txBody>
      </p:sp>
      <p:pic>
        <p:nvPicPr>
          <p:cNvPr id="291" name="posioning.png" descr="posioning.png"/>
          <p:cNvPicPr>
            <a:picLocks noChangeAspect="1"/>
          </p:cNvPicPr>
          <p:nvPr/>
        </p:nvPicPr>
        <p:blipFill>
          <a:blip r:embed="rId2">
            <a:extLst/>
          </a:blip>
          <a:stretch>
            <a:fillRect/>
          </a:stretch>
        </p:blipFill>
        <p:spPr>
          <a:xfrm>
            <a:off x="2911086" y="3862741"/>
            <a:ext cx="6949315" cy="290929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Robustness Testing"/>
          <p:cNvSpPr txBox="1"/>
          <p:nvPr>
            <p:ph type="title"/>
          </p:nvPr>
        </p:nvSpPr>
        <p:spPr>
          <a:prstGeom prst="rect">
            <a:avLst/>
          </a:prstGeom>
        </p:spPr>
        <p:txBody>
          <a:bodyPr/>
          <a:lstStyle/>
          <a:p>
            <a:pPr/>
            <a:r>
              <a:t>Robustness Testing</a:t>
            </a:r>
          </a:p>
        </p:txBody>
      </p:sp>
      <p:sp>
        <p:nvSpPr>
          <p:cNvPr id="294" name="We use the DeepRobust toolbox to simulate Un-targeted Metattacks on the graph with different perturbation rates and the comparision with baseline GCN on Cora without Smoothness refining can be seen as-"/>
          <p:cNvSpPr txBox="1"/>
          <p:nvPr>
            <p:ph type="body" idx="1"/>
          </p:nvPr>
        </p:nvSpPr>
        <p:spPr>
          <a:xfrm>
            <a:off x="838200" y="1825625"/>
            <a:ext cx="10515600" cy="4351338"/>
          </a:xfrm>
          <a:prstGeom prst="rect">
            <a:avLst/>
          </a:prstGeom>
        </p:spPr>
        <p:txBody>
          <a:bodyPr/>
          <a:lstStyle/>
          <a:p>
            <a:pPr/>
            <a:r>
              <a:t>We use the DeepRobust toolbox to simulate Un-targeted Metattacks on the graph with different perturbation rates and the comparision with baseline GCN on Cora without Smoothness refining can be seen as-</a:t>
            </a:r>
          </a:p>
        </p:txBody>
      </p:sp>
      <p:graphicFrame>
        <p:nvGraphicFramePr>
          <p:cNvPr id="295" name="Table"/>
          <p:cNvGraphicFramePr/>
          <p:nvPr/>
        </p:nvGraphicFramePr>
        <p:xfrm>
          <a:off x="2833796" y="3161152"/>
          <a:ext cx="7541799" cy="3534637"/>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1882274"/>
                <a:gridCol w="1882274"/>
                <a:gridCol w="1882274"/>
              </a:tblGrid>
              <a:tr h="586989">
                <a:tc>
                  <a:txBody>
                    <a:bodyPr/>
                    <a:lstStyle/>
                    <a:p>
                      <a:pPr indent="457200" algn="just">
                        <a:defRPr sz="1800"/>
                      </a:pPr>
                      <a:r>
                        <a:rPr sz="900"/>
                        <a:t>Perturbations
Vs Model</a:t>
                      </a:r>
                    </a:p>
                  </a:txBody>
                  <a:tcPr marL="0" marR="0" marT="0" marB="0" anchor="t" anchorCtr="0" horzOverflow="overflow"/>
                </a:tc>
                <a:tc>
                  <a:txBody>
                    <a:bodyPr/>
                    <a:lstStyle/>
                    <a:p>
                      <a:pPr indent="457200" algn="ctr">
                        <a:defRPr sz="1800"/>
                      </a:pPr>
                      <a:r>
                        <a:rPr sz="1200"/>
                        <a:t>GCN</a:t>
                      </a:r>
                    </a:p>
                  </a:txBody>
                  <a:tcPr marL="0" marR="0" marT="0" marB="0" anchor="t" anchorCtr="0" horzOverflow="overflow"/>
                </a:tc>
                <a:tc>
                  <a:txBody>
                    <a:bodyPr/>
                    <a:lstStyle/>
                    <a:p>
                      <a:pPr indent="457200">
                        <a:defRPr sz="1800"/>
                      </a:pPr>
                      <a:r>
                        <a:rPr sz="1200"/>
                        <a:t>CoarsenedGCN</a:t>
                      </a:r>
                    </a:p>
                  </a:txBody>
                  <a:tcPr marL="0" marR="0" marT="0" marB="0" anchor="t" anchorCtr="0" horzOverflow="overflow"/>
                </a:tc>
              </a:tr>
              <a:tr h="586989">
                <a:tc>
                  <a:txBody>
                    <a:bodyPr/>
                    <a:lstStyle/>
                    <a:p>
                      <a:pPr indent="457200">
                        <a:defRPr sz="1800"/>
                      </a:pPr>
                      <a:r>
                        <a:rPr sz="1200"/>
                        <a:t>0.05</a:t>
                      </a:r>
                    </a:p>
                  </a:txBody>
                  <a:tcPr marL="0" marR="0" marT="0" marB="0" anchor="t" anchorCtr="0" horzOverflow="overflow"/>
                </a:tc>
                <a:tc>
                  <a:txBody>
                    <a:bodyPr/>
                    <a:lstStyle/>
                    <a:p>
                      <a:pPr indent="457200">
                        <a:defRPr sz="1800"/>
                      </a:pPr>
                      <a:r>
                        <a:rPr sz="1200"/>
                        <a:t>0.7655</a:t>
                      </a:r>
                    </a:p>
                  </a:txBody>
                  <a:tcPr marL="0" marR="0" marT="0" marB="0" anchor="t" anchorCtr="0" horzOverflow="overflow"/>
                </a:tc>
                <a:tc>
                  <a:txBody>
                    <a:bodyPr/>
                    <a:lstStyle/>
                    <a:p>
                      <a:pPr defTabSz="457200">
                        <a:defRPr sz="1800"/>
                      </a:pPr>
                      <a:r>
                        <a:rPr sz="1333">
                          <a:solidFill>
                            <a:schemeClr val="accent6">
                              <a:lumOff val="-9568"/>
                            </a:schemeClr>
                          </a:solidFill>
                          <a:latin typeface="Arial"/>
                          <a:ea typeface="Arial"/>
                          <a:cs typeface="Arial"/>
                          <a:sym typeface="Arial"/>
                        </a:rPr>
                        <a:t>0.787</a:t>
                      </a:r>
                    </a:p>
                  </a:txBody>
                  <a:tcPr marL="0" marR="0" marT="0" marB="0" anchor="t" anchorCtr="0" horzOverflow="overflow"/>
                </a:tc>
              </a:tr>
              <a:tr h="586989">
                <a:tc>
                  <a:txBody>
                    <a:bodyPr/>
                    <a:lstStyle/>
                    <a:p>
                      <a:pPr indent="457200">
                        <a:defRPr sz="1800"/>
                      </a:pPr>
                      <a:r>
                        <a:rPr sz="1200"/>
                        <a:t>0.1</a:t>
                      </a:r>
                    </a:p>
                  </a:txBody>
                  <a:tcPr marL="0" marR="0" marT="0" marB="0" anchor="t" anchorCtr="0" horzOverflow="overflow"/>
                </a:tc>
                <a:tc>
                  <a:txBody>
                    <a:bodyPr/>
                    <a:lstStyle/>
                    <a:p>
                      <a:pPr defTabSz="457200">
                        <a:defRPr sz="1800"/>
                      </a:pPr>
                      <a:r>
                        <a:rPr sz="1328">
                          <a:latin typeface="+mn-lt"/>
                          <a:ea typeface="+mn-ea"/>
                          <a:cs typeface="+mn-cs"/>
                          <a:sym typeface="Helvetica"/>
                        </a:rPr>
                        <a:t>0.7039</a:t>
                      </a:r>
                    </a:p>
                  </a:txBody>
                  <a:tcPr marL="0" marR="0" marT="0" marB="0" anchor="t" anchorCtr="0" horzOverflow="overflow"/>
                </a:tc>
                <a:tc>
                  <a:txBody>
                    <a:bodyPr/>
                    <a:lstStyle/>
                    <a:p>
                      <a:pPr defTabSz="457200">
                        <a:defRPr sz="1800"/>
                      </a:pPr>
                      <a:r>
                        <a:rPr sz="1333">
                          <a:solidFill>
                            <a:schemeClr val="accent6">
                              <a:lumOff val="-9568"/>
                            </a:schemeClr>
                          </a:solidFill>
                          <a:latin typeface="Arial"/>
                          <a:ea typeface="Arial"/>
                          <a:cs typeface="Arial"/>
                          <a:sym typeface="Arial"/>
                        </a:rPr>
                        <a:t>0.741</a:t>
                      </a:r>
                    </a:p>
                  </a:txBody>
                  <a:tcPr marL="0" marR="0" marT="0" marB="0" anchor="t" anchorCtr="0" horzOverflow="overflow"/>
                </a:tc>
              </a:tr>
              <a:tr h="586989">
                <a:tc>
                  <a:txBody>
                    <a:bodyPr/>
                    <a:lstStyle/>
                    <a:p>
                      <a:pPr indent="457200">
                        <a:defRPr sz="1800"/>
                      </a:pPr>
                      <a:r>
                        <a:rPr sz="1200"/>
                        <a:t>0.15</a:t>
                      </a:r>
                    </a:p>
                  </a:txBody>
                  <a:tcPr marL="0" marR="0" marT="0" marB="0" anchor="t" anchorCtr="0" horzOverflow="overflow"/>
                </a:tc>
                <a:tc>
                  <a:txBody>
                    <a:bodyPr/>
                    <a:lstStyle/>
                    <a:p>
                      <a:pPr defTabSz="457200">
                        <a:defRPr sz="1800"/>
                      </a:pPr>
                      <a:r>
                        <a:rPr sz="1328">
                          <a:latin typeface="+mn-lt"/>
                          <a:ea typeface="+mn-ea"/>
                          <a:cs typeface="+mn-cs"/>
                          <a:sym typeface="Helvetica"/>
                        </a:rPr>
                        <a:t>0.651</a:t>
                      </a:r>
                    </a:p>
                  </a:txBody>
                  <a:tcPr marL="0" marR="0" marT="0" marB="0" anchor="t" anchorCtr="0" horzOverflow="overflow"/>
                </a:tc>
                <a:tc>
                  <a:txBody>
                    <a:bodyPr/>
                    <a:lstStyle/>
                    <a:p>
                      <a:pPr indent="457200">
                        <a:defRPr sz="1800"/>
                      </a:pPr>
                      <a:r>
                        <a:rPr sz="1200">
                          <a:solidFill>
                            <a:schemeClr val="accent6">
                              <a:lumOff val="-9568"/>
                            </a:schemeClr>
                          </a:solidFill>
                        </a:rPr>
                        <a:t>0.680</a:t>
                      </a:r>
                    </a:p>
                  </a:txBody>
                  <a:tcPr marL="0" marR="0" marT="0" marB="0" anchor="t" anchorCtr="0" horzOverflow="overflow"/>
                </a:tc>
              </a:tr>
              <a:tr h="586989">
                <a:tc>
                  <a:txBody>
                    <a:bodyPr/>
                    <a:lstStyle/>
                    <a:p>
                      <a:pPr indent="457200">
                        <a:defRPr sz="1800"/>
                      </a:pPr>
                      <a:r>
                        <a:rPr sz="1200"/>
                        <a:t>0.2</a:t>
                      </a:r>
                    </a:p>
                  </a:txBody>
                  <a:tcPr marL="0" marR="0" marT="0" marB="0" anchor="t" anchorCtr="0" horzOverflow="overflow"/>
                </a:tc>
                <a:tc>
                  <a:txBody>
                    <a:bodyPr/>
                    <a:lstStyle/>
                    <a:p>
                      <a:pPr defTabSz="457200">
                        <a:defRPr sz="1800"/>
                      </a:pPr>
                      <a:r>
                        <a:rPr sz="1328">
                          <a:latin typeface="+mn-lt"/>
                          <a:ea typeface="+mn-ea"/>
                          <a:cs typeface="+mn-cs"/>
                          <a:sym typeface="Helvetica"/>
                        </a:rPr>
                        <a:t>0.5956</a:t>
                      </a:r>
                    </a:p>
                  </a:txBody>
                  <a:tcPr marL="0" marR="0" marT="0" marB="0" anchor="t" anchorCtr="0" horzOverflow="overflow"/>
                </a:tc>
                <a:tc>
                  <a:txBody>
                    <a:bodyPr/>
                    <a:lstStyle/>
                    <a:p>
                      <a:pPr defTabSz="457200">
                        <a:defRPr sz="1800"/>
                      </a:pPr>
                      <a:r>
                        <a:rPr sz="1333">
                          <a:solidFill>
                            <a:schemeClr val="accent6">
                              <a:lumOff val="-9568"/>
                            </a:schemeClr>
                          </a:solidFill>
                          <a:latin typeface="Arial"/>
                          <a:ea typeface="Arial"/>
                          <a:cs typeface="Arial"/>
                          <a:sym typeface="Arial"/>
                        </a:rPr>
                        <a:t>0.61</a:t>
                      </a:r>
                    </a:p>
                  </a:txBody>
                  <a:tcPr marL="0" marR="0" marT="0" marB="0" anchor="t" anchorCtr="0" horzOverflow="overflow"/>
                </a:tc>
              </a:tr>
              <a:tr h="586989">
                <a:tc>
                  <a:txBody>
                    <a:bodyPr/>
                    <a:lstStyle/>
                    <a:p>
                      <a:pPr indent="457200">
                        <a:defRPr sz="1800"/>
                      </a:pPr>
                      <a:r>
                        <a:rPr sz="1200"/>
                        <a:t>0.25</a:t>
                      </a:r>
                    </a:p>
                  </a:txBody>
                  <a:tcPr marL="0" marR="0" marT="0" marB="0" anchor="t" anchorCtr="0" horzOverflow="overflow"/>
                </a:tc>
                <a:tc>
                  <a:txBody>
                    <a:bodyPr/>
                    <a:lstStyle/>
                    <a:p>
                      <a:pPr defTabSz="457200">
                        <a:defRPr sz="1800"/>
                      </a:pPr>
                      <a:r>
                        <a:rPr sz="1328">
                          <a:latin typeface="+mn-lt"/>
                          <a:ea typeface="+mn-ea"/>
                          <a:cs typeface="+mn-cs"/>
                          <a:sym typeface="Helvetica"/>
                        </a:rPr>
                        <a:t>0.4753</a:t>
                      </a:r>
                    </a:p>
                  </a:txBody>
                  <a:tcPr marL="0" marR="0" marT="0" marB="0" anchor="t" anchorCtr="0" horzOverflow="overflow"/>
                </a:tc>
                <a:tc>
                  <a:txBody>
                    <a:bodyPr/>
                    <a:lstStyle/>
                    <a:p>
                      <a:pPr indent="457200">
                        <a:defRPr sz="1800"/>
                      </a:pPr>
                      <a:r>
                        <a:rPr sz="1200">
                          <a:solidFill>
                            <a:schemeClr val="accent6">
                              <a:lumOff val="-9568"/>
                            </a:schemeClr>
                          </a:solidFill>
                        </a:rPr>
                        <a:t>0.546</a:t>
                      </a:r>
                    </a:p>
                  </a:txBody>
                  <a:tcPr marL="0" marR="0" marT="0" marB="0" anchor="t" anchorCtr="0" horzOverflow="overflow"/>
                </a:tc>
              </a:tr>
            </a:tbl>
          </a:graphicData>
        </a:graphic>
      </p:graphicFrame>
      <p:sp>
        <p:nvSpPr>
          <p:cNvPr id="296" name="Testing was done On a set of 5…"/>
          <p:cNvSpPr txBox="1"/>
          <p:nvPr/>
        </p:nvSpPr>
        <p:spPr>
          <a:xfrm>
            <a:off x="9054190" y="3582363"/>
            <a:ext cx="3154632" cy="91728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Testing was done On a set of 5 </a:t>
            </a:r>
          </a:p>
          <a:p>
            <a:pPr/>
            <a:r>
              <a:t>random seeds and hence, results</a:t>
            </a:r>
          </a:p>
          <a:p>
            <a:pPr/>
            <a:r>
              <a:t>Are reproducible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Rectangle 39"/>
          <p:cNvSpPr/>
          <p:nvPr/>
        </p:nvSpPr>
        <p:spPr>
          <a:xfrm>
            <a:off x="0" y="0"/>
            <a:ext cx="12192000" cy="6858000"/>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8" tIns="45718" rIns="45718" bIns="45718" anchor="ctr"/>
          <a:lstStyle/>
          <a:p>
            <a:pPr algn="ctr">
              <a:defRPr>
                <a:solidFill>
                  <a:srgbClr val="FFFFFF"/>
                </a:solidFill>
              </a:defRPr>
            </a:pPr>
          </a:p>
        </p:txBody>
      </p:sp>
      <p:grpSp>
        <p:nvGrpSpPr>
          <p:cNvPr id="301" name="Group 41"/>
          <p:cNvGrpSpPr/>
          <p:nvPr/>
        </p:nvGrpSpPr>
        <p:grpSpPr>
          <a:xfrm>
            <a:off x="10741134" y="-454726"/>
            <a:ext cx="2323658" cy="2323660"/>
            <a:chOff x="0" y="-1"/>
            <a:chExt cx="2323657" cy="2323658"/>
          </a:xfrm>
        </p:grpSpPr>
        <p:sp>
          <p:nvSpPr>
            <p:cNvPr id="299" name="Freeform: Shape 42"/>
            <p:cNvSpPr/>
            <p:nvPr/>
          </p:nvSpPr>
          <p:spPr>
            <a:xfrm flipH="1" rot="18900000">
              <a:off x="457081" y="223499"/>
              <a:ext cx="1409494" cy="1876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402"/>
                  </a:moveTo>
                  <a:lnTo>
                    <a:pt x="9855" y="0"/>
                  </a:lnTo>
                  <a:lnTo>
                    <a:pt x="21600" y="0"/>
                  </a:lnTo>
                  <a:lnTo>
                    <a:pt x="21600" y="21600"/>
                  </a:lnTo>
                  <a:lnTo>
                    <a:pt x="18904" y="21600"/>
                  </a:lnTo>
                  <a:close/>
                </a:path>
              </a:pathLst>
            </a:custGeom>
            <a:solidFill>
              <a:schemeClr val="accent1">
                <a:alpha val="30000"/>
              </a:schemeClr>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300" name="Rectangle 43"/>
            <p:cNvSpPr/>
            <p:nvPr/>
          </p:nvSpPr>
          <p:spPr>
            <a:xfrm flipH="1" rot="18900000">
              <a:off x="664521" y="1737511"/>
              <a:ext cx="485580" cy="485580"/>
            </a:xfrm>
            <a:prstGeom prst="rect">
              <a:avLst/>
            </a:prstGeom>
            <a:solidFill>
              <a:schemeClr val="accent1">
                <a:alpha val="30000"/>
              </a:schemeClr>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
        <p:nvSpPr>
          <p:cNvPr id="302" name="Rectangle 45"/>
          <p:cNvSpPr/>
          <p:nvPr/>
        </p:nvSpPr>
        <p:spPr>
          <a:xfrm rot="2700000">
            <a:off x="2737194" y="6033665"/>
            <a:ext cx="645370" cy="645370"/>
          </a:xfrm>
          <a:prstGeom prst="rect">
            <a:avLst/>
          </a:prstGeom>
          <a:solidFill>
            <a:schemeClr val="accent4">
              <a:alpha val="30000"/>
            </a:schemeClr>
          </a:solidFill>
          <a:ln w="12700">
            <a:miter lim="400000"/>
          </a:ln>
        </p:spPr>
        <p:txBody>
          <a:bodyPr lIns="45718" tIns="45718" rIns="45718" bIns="45718" anchor="ctr"/>
          <a:lstStyle/>
          <a:p>
            <a:pPr algn="ctr">
              <a:defRPr>
                <a:solidFill>
                  <a:srgbClr val="FFFFFF"/>
                </a:solidFill>
              </a:defRPr>
            </a:pPr>
          </a:p>
        </p:txBody>
      </p:sp>
      <p:sp>
        <p:nvSpPr>
          <p:cNvPr id="303" name="Isosceles Triangle 47"/>
          <p:cNvSpPr/>
          <p:nvPr/>
        </p:nvSpPr>
        <p:spPr>
          <a:xfrm>
            <a:off x="1343436" y="5721108"/>
            <a:ext cx="2261965" cy="1136892"/>
          </a:xfrm>
          <a:prstGeom prst="triangle">
            <a:avLst/>
          </a:prstGeom>
          <a:solidFill>
            <a:schemeClr val="accent4">
              <a:alpha val="30000"/>
            </a:schemeClr>
          </a:solidFill>
          <a:ln w="12700">
            <a:miter lim="400000"/>
          </a:ln>
        </p:spPr>
        <p:txBody>
          <a:bodyPr lIns="45718" tIns="45718" rIns="45718" bIns="45718" anchor="ctr"/>
          <a:lstStyle/>
          <a:p>
            <a:pPr algn="ctr">
              <a:defRPr>
                <a:solidFill>
                  <a:srgbClr val="FFFFFF"/>
                </a:solidFill>
              </a:defRPr>
            </a:pPr>
          </a:p>
        </p:txBody>
      </p:sp>
      <p:sp>
        <p:nvSpPr>
          <p:cNvPr id="304" name="Title 1"/>
          <p:cNvSpPr txBox="1"/>
          <p:nvPr/>
        </p:nvSpPr>
        <p:spPr>
          <a:xfrm>
            <a:off x="883919" y="365125"/>
            <a:ext cx="10424161" cy="6539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ct val="90000"/>
              </a:lnSpc>
              <a:defRPr sz="4400">
                <a:latin typeface="Calibri Light"/>
                <a:ea typeface="Calibri Light"/>
                <a:cs typeface="Calibri Light"/>
                <a:sym typeface="Calibri Light"/>
              </a:defRPr>
            </a:lvl1pPr>
          </a:lstStyle>
          <a:p>
            <a:pPr/>
            <a:r>
              <a:t>Conclusion and Next Steps</a:t>
            </a:r>
          </a:p>
        </p:txBody>
      </p:sp>
      <p:sp>
        <p:nvSpPr>
          <p:cNvPr id="305" name="Content Placeholder 7"/>
          <p:cNvSpPr txBox="1"/>
          <p:nvPr/>
        </p:nvSpPr>
        <p:spPr>
          <a:xfrm>
            <a:off x="847127" y="1452599"/>
            <a:ext cx="4903798" cy="261759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822959">
              <a:lnSpc>
                <a:spcPct val="90000"/>
              </a:lnSpc>
              <a:spcBef>
                <a:spcPts val="900"/>
              </a:spcBef>
              <a:defRPr b="1"/>
            </a:pPr>
            <a:r>
              <a:t>Progress till now:</a:t>
            </a:r>
            <a:endParaRPr sz="2520"/>
          </a:p>
          <a:p>
            <a:pPr marL="205739" indent="-205739" defTabSz="822959">
              <a:lnSpc>
                <a:spcPct val="90000"/>
              </a:lnSpc>
              <a:spcBef>
                <a:spcPts val="900"/>
              </a:spcBef>
              <a:buSzPct val="100000"/>
              <a:buFont typeface="Arial"/>
              <a:buChar char="•"/>
            </a:pPr>
            <a:r>
              <a:t>Scalability tests done on several datasets and the accuracy on coarsened versions of larger datasets (Pubmed, DBLP) is comparable to standard GCN.</a:t>
            </a:r>
          </a:p>
          <a:p>
            <a:pPr marL="205739" indent="-205739" defTabSz="822959">
              <a:lnSpc>
                <a:spcPct val="90000"/>
              </a:lnSpc>
              <a:spcBef>
                <a:spcPts val="900"/>
              </a:spcBef>
              <a:buSzPct val="100000"/>
              <a:buFont typeface="Arial"/>
              <a:buChar char="•"/>
            </a:pPr>
            <a:r>
              <a:t>Strong Code-base for future testing using different Hashing Approaches.</a:t>
            </a:r>
          </a:p>
          <a:p>
            <a:pPr marL="205739" indent="-205739" defTabSz="822959">
              <a:lnSpc>
                <a:spcPct val="90000"/>
              </a:lnSpc>
              <a:spcBef>
                <a:spcPts val="900"/>
              </a:spcBef>
              <a:buSzPct val="100000"/>
              <a:buFont typeface="Arial"/>
              <a:buChar char="•"/>
            </a:pPr>
            <a:r>
              <a:t>Using GSP based edge construction for Coarsened Graph.</a:t>
            </a:r>
          </a:p>
        </p:txBody>
      </p:sp>
      <p:sp>
        <p:nvSpPr>
          <p:cNvPr id="306" name="Content Placeholder 8"/>
          <p:cNvSpPr txBox="1"/>
          <p:nvPr/>
        </p:nvSpPr>
        <p:spPr>
          <a:xfrm>
            <a:off x="6784223" y="1382634"/>
            <a:ext cx="4784731" cy="275752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877823">
              <a:lnSpc>
                <a:spcPct val="90000"/>
              </a:lnSpc>
              <a:spcBef>
                <a:spcPts val="900"/>
              </a:spcBef>
              <a:defRPr b="1" sz="1919"/>
            </a:pPr>
            <a:r>
              <a:t>Next Steps:</a:t>
            </a:r>
            <a:endParaRPr sz="2688"/>
          </a:p>
          <a:p>
            <a:pPr marL="219455" indent="-219455" defTabSz="877823">
              <a:lnSpc>
                <a:spcPct val="90000"/>
              </a:lnSpc>
              <a:spcBef>
                <a:spcPts val="900"/>
              </a:spcBef>
              <a:buSzPct val="100000"/>
              <a:buFont typeface="Arial"/>
              <a:buChar char="•"/>
              <a:defRPr sz="1919"/>
            </a:pPr>
            <a:r>
              <a:t>Time comparison with the SOTA coarsening methods.</a:t>
            </a:r>
          </a:p>
          <a:p>
            <a:pPr marL="219455" indent="-219455" defTabSz="877823">
              <a:lnSpc>
                <a:spcPct val="90000"/>
              </a:lnSpc>
              <a:spcBef>
                <a:spcPts val="900"/>
              </a:spcBef>
              <a:buSzPct val="100000"/>
              <a:buFont typeface="Arial"/>
              <a:buChar char="•"/>
              <a:defRPr sz="1919"/>
            </a:pPr>
            <a:r>
              <a:t>Faster Implementation of Smoothing Optimisation Problem</a:t>
            </a:r>
          </a:p>
          <a:p>
            <a:pPr marL="219455" indent="-219455" defTabSz="877823">
              <a:lnSpc>
                <a:spcPct val="90000"/>
              </a:lnSpc>
              <a:spcBef>
                <a:spcPts val="900"/>
              </a:spcBef>
              <a:buSzPct val="100000"/>
              <a:buFont typeface="Arial"/>
              <a:buChar char="•"/>
              <a:defRPr sz="1919"/>
            </a:pPr>
            <a:r>
              <a:t>Robustness Testing using the Smooth Problem and Proper hyper-parameter tuning</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Rectangle 20"/>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a:defRPr>
                <a:solidFill>
                  <a:srgbClr val="FFFFFF"/>
                </a:solidFill>
              </a:defRPr>
            </a:pPr>
          </a:p>
        </p:txBody>
      </p:sp>
      <p:sp>
        <p:nvSpPr>
          <p:cNvPr id="193" name="Title 1"/>
          <p:cNvSpPr txBox="1"/>
          <p:nvPr>
            <p:ph type="title"/>
          </p:nvPr>
        </p:nvSpPr>
        <p:spPr>
          <a:xfrm>
            <a:off x="643465" y="321734"/>
            <a:ext cx="10905070" cy="1135737"/>
          </a:xfrm>
          <a:prstGeom prst="rect">
            <a:avLst/>
          </a:prstGeom>
        </p:spPr>
        <p:txBody>
          <a:bodyPr/>
          <a:lstStyle>
            <a:lvl1pPr>
              <a:defRPr sz="3600"/>
            </a:lvl1pPr>
          </a:lstStyle>
          <a:p>
            <a:pPr/>
            <a:r>
              <a:t>Why Coarsening?</a:t>
            </a:r>
          </a:p>
        </p:txBody>
      </p:sp>
      <p:sp>
        <p:nvSpPr>
          <p:cNvPr id="194" name="Content Placeholder 2"/>
          <p:cNvSpPr txBox="1"/>
          <p:nvPr>
            <p:ph type="body" idx="1"/>
          </p:nvPr>
        </p:nvSpPr>
        <p:spPr>
          <a:xfrm>
            <a:off x="683052" y="1218903"/>
            <a:ext cx="10456470" cy="4393983"/>
          </a:xfrm>
          <a:prstGeom prst="rect">
            <a:avLst/>
          </a:prstGeom>
        </p:spPr>
        <p:txBody>
          <a:bodyPr/>
          <a:lstStyle/>
          <a:p>
            <a:pPr marL="0" indent="0">
              <a:buSzTx/>
              <a:buNone/>
              <a:defRPr sz="2000"/>
            </a:pPr>
            <a:br/>
            <a:r>
              <a:t>   </a:t>
            </a:r>
          </a:p>
          <a:p>
            <a:pPr>
              <a:defRPr sz="1900"/>
            </a:pPr>
            <a:r>
              <a:t>An ideal Coarsened Graph contains all the important properties (e.g. similar eigenvalue spectrum) of the original graph but has a significantly smaller size.</a:t>
            </a:r>
          </a:p>
          <a:p>
            <a:pPr marL="342900" indent="-342900">
              <a:defRPr sz="2000"/>
            </a:pPr>
            <a:r>
              <a:t>Training on the smaller coarsened graph gives computational benefit as mini-batch learning approaches for GCN leads to ineffective message-passing.</a:t>
            </a:r>
          </a:p>
          <a:p>
            <a:pPr marL="342900" indent="-342900">
              <a:defRPr sz="2000"/>
            </a:pPr>
            <a:r>
              <a:t>Due to the smaller size of the graph the training time too is reduced</a:t>
            </a:r>
          </a:p>
        </p:txBody>
      </p:sp>
      <p:grpSp>
        <p:nvGrpSpPr>
          <p:cNvPr id="197" name="Group 22"/>
          <p:cNvGrpSpPr/>
          <p:nvPr/>
        </p:nvGrpSpPr>
        <p:grpSpPr>
          <a:xfrm>
            <a:off x="-2" y="4601496"/>
            <a:ext cx="1014065" cy="2017584"/>
            <a:chOff x="338020" y="156060"/>
            <a:chExt cx="1014063" cy="2017582"/>
          </a:xfrm>
        </p:grpSpPr>
        <p:sp>
          <p:nvSpPr>
            <p:cNvPr id="195" name="Isosceles Triangle 23"/>
            <p:cNvSpPr/>
            <p:nvPr/>
          </p:nvSpPr>
          <p:spPr>
            <a:xfrm rot="5400000">
              <a:off x="-163739" y="657820"/>
              <a:ext cx="2017583" cy="1014064"/>
            </a:xfrm>
            <a:prstGeom prst="triangle">
              <a:avLst/>
            </a:prstGeom>
            <a:solidFill>
              <a:schemeClr val="accent1">
                <a:alpha val="30000"/>
              </a:schemeClr>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96" name="Rectangle 24"/>
            <p:cNvSpPr/>
            <p:nvPr/>
          </p:nvSpPr>
          <p:spPr>
            <a:xfrm rot="2700000">
              <a:off x="765939" y="1283272"/>
              <a:ext cx="485579" cy="485581"/>
            </a:xfrm>
            <a:prstGeom prst="rect">
              <a:avLst/>
            </a:prstGeom>
            <a:solidFill>
              <a:schemeClr val="accent1">
                <a:alpha val="30000"/>
              </a:schemeClr>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grpSp>
        <p:nvGrpSpPr>
          <p:cNvPr id="200" name="Group 26"/>
          <p:cNvGrpSpPr/>
          <p:nvPr/>
        </p:nvGrpSpPr>
        <p:grpSpPr>
          <a:xfrm>
            <a:off x="11219289" y="0"/>
            <a:ext cx="972713" cy="1935311"/>
            <a:chOff x="0" y="149696"/>
            <a:chExt cx="972712" cy="1935310"/>
          </a:xfrm>
        </p:grpSpPr>
        <p:sp>
          <p:nvSpPr>
            <p:cNvPr id="198" name="Rectangle 27"/>
            <p:cNvSpPr/>
            <p:nvPr/>
          </p:nvSpPr>
          <p:spPr>
            <a:xfrm rot="2700000">
              <a:off x="102129" y="1224690"/>
              <a:ext cx="493120" cy="493121"/>
            </a:xfrm>
            <a:prstGeom prst="rect">
              <a:avLst/>
            </a:prstGeom>
            <a:solidFill>
              <a:schemeClr val="accent4">
                <a:alpha val="30000"/>
              </a:schemeClr>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sp>
          <p:nvSpPr>
            <p:cNvPr id="199" name="Isosceles Triangle 28"/>
            <p:cNvSpPr/>
            <p:nvPr/>
          </p:nvSpPr>
          <p:spPr>
            <a:xfrm rot="16200000">
              <a:off x="-481300" y="630995"/>
              <a:ext cx="1935312" cy="972713"/>
            </a:xfrm>
            <a:prstGeom prst="triangle">
              <a:avLst/>
            </a:prstGeom>
            <a:solidFill>
              <a:schemeClr val="accent4">
                <a:alpha val="30000"/>
              </a:schemeClr>
            </a:solidFill>
            <a:ln w="12700" cap="flat">
              <a:noFill/>
              <a:miter lim="400000"/>
            </a:ln>
            <a:effectLst/>
          </p:spPr>
          <p:txBody>
            <a:bodyPr wrap="square" lIns="45718" tIns="45718" rIns="45718" bIns="45718" numCol="1" anchor="ctr">
              <a:noAutofit/>
            </a:bodyPr>
            <a:lstStyle/>
            <a:p>
              <a:pPr algn="ctr">
                <a:defRPr>
                  <a:solidFill>
                    <a:srgbClr val="FFFFFF"/>
                  </a:solidFill>
                </a:defRPr>
              </a:pPr>
            </a:p>
          </p:txBody>
        </p:sp>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Rectangle 23"/>
          <p:cNvSpPr/>
          <p:nvPr/>
        </p:nvSpPr>
        <p:spPr>
          <a:xfrm>
            <a:off x="0" y="0"/>
            <a:ext cx="12192000" cy="6858000"/>
          </a:xfrm>
          <a:prstGeom prst="rect">
            <a:avLst/>
          </a:prstGeom>
          <a:solidFill>
            <a:srgbClr val="FFFFFF"/>
          </a:solidFill>
          <a:ln w="12700">
            <a:miter lim="400000"/>
          </a:ln>
        </p:spPr>
        <p:txBody>
          <a:bodyPr lIns="45718" tIns="45718" rIns="45718" bIns="45718" anchor="ctr"/>
          <a:lstStyle/>
          <a:p>
            <a:pPr algn="ctr" defTabSz="457200">
              <a:defRPr>
                <a:solidFill>
                  <a:srgbClr val="FFFFFF"/>
                </a:solidFill>
              </a:defRPr>
            </a:pPr>
          </a:p>
        </p:txBody>
      </p:sp>
      <p:sp>
        <p:nvSpPr>
          <p:cNvPr id="203" name="Rectangle 25"/>
          <p:cNvSpPr/>
          <p:nvPr/>
        </p:nvSpPr>
        <p:spPr>
          <a:xfrm rot="2700000">
            <a:off x="9786933" y="-2529469"/>
            <a:ext cx="645370" cy="645370"/>
          </a:xfrm>
          <a:prstGeom prst="rect">
            <a:avLst/>
          </a:prstGeom>
          <a:solidFill>
            <a:schemeClr val="accent4">
              <a:alpha val="30000"/>
            </a:schemeClr>
          </a:solidFill>
          <a:ln w="12700">
            <a:miter lim="400000"/>
          </a:ln>
        </p:spPr>
        <p:txBody>
          <a:bodyPr lIns="45718" tIns="45718" rIns="45718" bIns="45718" anchor="ctr"/>
          <a:lstStyle/>
          <a:p>
            <a:pPr algn="ctr" defTabSz="457200">
              <a:defRPr>
                <a:solidFill>
                  <a:srgbClr val="FFFFFF"/>
                </a:solidFill>
              </a:defRPr>
            </a:pPr>
          </a:p>
        </p:txBody>
      </p:sp>
      <p:sp>
        <p:nvSpPr>
          <p:cNvPr id="204" name="Isosceles Triangle 27"/>
          <p:cNvSpPr/>
          <p:nvPr/>
        </p:nvSpPr>
        <p:spPr>
          <a:xfrm rot="16200000">
            <a:off x="10172831" y="-2144093"/>
            <a:ext cx="2532833" cy="1273034"/>
          </a:xfrm>
          <a:prstGeom prst="triangle">
            <a:avLst/>
          </a:prstGeom>
          <a:solidFill>
            <a:schemeClr val="accent4">
              <a:alpha val="30000"/>
            </a:schemeClr>
          </a:solidFill>
          <a:ln w="12700">
            <a:miter lim="400000"/>
          </a:ln>
        </p:spPr>
        <p:txBody>
          <a:bodyPr lIns="45718" tIns="45718" rIns="45718" bIns="45718" anchor="ctr"/>
          <a:lstStyle/>
          <a:p>
            <a:pPr algn="ctr" defTabSz="457200">
              <a:defRPr>
                <a:solidFill>
                  <a:srgbClr val="FFFFFF"/>
                </a:solidFill>
              </a:defRPr>
            </a:pPr>
          </a:p>
        </p:txBody>
      </p:sp>
      <p:sp>
        <p:nvSpPr>
          <p:cNvPr id="205" name="Title 1"/>
          <p:cNvSpPr txBox="1"/>
          <p:nvPr>
            <p:ph type="title"/>
          </p:nvPr>
        </p:nvSpPr>
        <p:spPr>
          <a:xfrm>
            <a:off x="621514" y="18949"/>
            <a:ext cx="10515602" cy="1325564"/>
          </a:xfrm>
          <a:prstGeom prst="rect">
            <a:avLst/>
          </a:prstGeom>
        </p:spPr>
        <p:txBody>
          <a:bodyPr/>
          <a:lstStyle>
            <a:lvl1pPr>
              <a:defRPr>
                <a:solidFill>
                  <a:srgbClr val="2F5597"/>
                </a:solidFill>
              </a:defRPr>
            </a:lvl1pPr>
          </a:lstStyle>
          <a:p>
            <a:pPr/>
            <a:r>
              <a:t>Big Picture of our Approach</a:t>
            </a:r>
          </a:p>
        </p:txBody>
      </p:sp>
      <p:pic>
        <p:nvPicPr>
          <p:cNvPr id="206" name="Picture 16" descr="Picture 16"/>
          <p:cNvPicPr>
            <a:picLocks noChangeAspect="1"/>
          </p:cNvPicPr>
          <p:nvPr/>
        </p:nvPicPr>
        <p:blipFill>
          <a:blip r:embed="rId2">
            <a:extLst/>
          </a:blip>
          <a:stretch>
            <a:fillRect/>
          </a:stretch>
        </p:blipFill>
        <p:spPr>
          <a:xfrm>
            <a:off x="4031026" y="1256320"/>
            <a:ext cx="2948968" cy="2746078"/>
          </a:xfrm>
          <a:prstGeom prst="rect">
            <a:avLst/>
          </a:prstGeom>
          <a:ln w="12700">
            <a:miter lim="400000"/>
          </a:ln>
        </p:spPr>
      </p:pic>
      <p:pic>
        <p:nvPicPr>
          <p:cNvPr id="207" name="Picture 2" descr="Picture 2"/>
          <p:cNvPicPr>
            <a:picLocks noChangeAspect="1"/>
          </p:cNvPicPr>
          <p:nvPr/>
        </p:nvPicPr>
        <p:blipFill>
          <a:blip r:embed="rId3">
            <a:extLst/>
          </a:blip>
          <a:srcRect l="26896" t="6170" r="0" b="8599"/>
          <a:stretch>
            <a:fillRect/>
          </a:stretch>
        </p:blipFill>
        <p:spPr>
          <a:xfrm>
            <a:off x="8395451" y="3752300"/>
            <a:ext cx="3278506" cy="1901731"/>
          </a:xfrm>
          <a:prstGeom prst="rect">
            <a:avLst/>
          </a:prstGeom>
          <a:ln w="12700">
            <a:miter lim="400000"/>
          </a:ln>
        </p:spPr>
      </p:pic>
      <p:sp>
        <p:nvSpPr>
          <p:cNvPr id="208" name="Straight Arrow Connector 18"/>
          <p:cNvSpPr/>
          <p:nvPr/>
        </p:nvSpPr>
        <p:spPr>
          <a:xfrm flipV="1">
            <a:off x="3082938" y="3151930"/>
            <a:ext cx="1323433" cy="907072"/>
          </a:xfrm>
          <a:prstGeom prst="line">
            <a:avLst/>
          </a:prstGeom>
          <a:ln w="57150">
            <a:solidFill>
              <a:schemeClr val="accent1"/>
            </a:solidFill>
            <a:miter/>
            <a:tailEnd type="triangle"/>
          </a:ln>
        </p:spPr>
        <p:txBody>
          <a:bodyPr lIns="45718" tIns="45718" rIns="45718" bIns="45718"/>
          <a:lstStyle/>
          <a:p>
            <a:pPr/>
          </a:p>
        </p:txBody>
      </p:sp>
      <p:sp>
        <p:nvSpPr>
          <p:cNvPr id="209" name="Straight Arrow Connector 19"/>
          <p:cNvSpPr/>
          <p:nvPr/>
        </p:nvSpPr>
        <p:spPr>
          <a:xfrm>
            <a:off x="6924143" y="3033131"/>
            <a:ext cx="1171643" cy="856824"/>
          </a:xfrm>
          <a:prstGeom prst="line">
            <a:avLst/>
          </a:prstGeom>
          <a:ln w="57150">
            <a:solidFill>
              <a:schemeClr val="accent1"/>
            </a:solidFill>
            <a:miter/>
            <a:tailEnd type="triangle"/>
          </a:ln>
        </p:spPr>
        <p:txBody>
          <a:bodyPr lIns="45718" tIns="45718" rIns="45718" bIns="45718"/>
          <a:lstStyle/>
          <a:p>
            <a:pPr/>
          </a:p>
        </p:txBody>
      </p:sp>
      <p:sp>
        <p:nvSpPr>
          <p:cNvPr id="210" name="TextBox 20"/>
          <p:cNvSpPr txBox="1"/>
          <p:nvPr/>
        </p:nvSpPr>
        <p:spPr>
          <a:xfrm>
            <a:off x="1001182" y="3075896"/>
            <a:ext cx="3359468" cy="3330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Graph Coarsening via Hashing</a:t>
            </a:r>
          </a:p>
        </p:txBody>
      </p:sp>
      <p:sp>
        <p:nvSpPr>
          <p:cNvPr id="211" name="TextBox 21"/>
          <p:cNvSpPr txBox="1"/>
          <p:nvPr/>
        </p:nvSpPr>
        <p:spPr>
          <a:xfrm>
            <a:off x="7721107" y="2815213"/>
            <a:ext cx="3705817" cy="62518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Training neural network on the  coarsened graph</a:t>
            </a:r>
          </a:p>
        </p:txBody>
      </p:sp>
      <p:sp>
        <p:nvSpPr>
          <p:cNvPr id="212" name="TextBox 22"/>
          <p:cNvSpPr txBox="1"/>
          <p:nvPr/>
        </p:nvSpPr>
        <p:spPr>
          <a:xfrm>
            <a:off x="3853529" y="5125535"/>
            <a:ext cx="4051573" cy="91728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Making prediction on the original graph using weights learned on the coarsened graph during training</a:t>
            </a:r>
          </a:p>
        </p:txBody>
      </p:sp>
      <p:sp>
        <p:nvSpPr>
          <p:cNvPr id="213" name="Straight Arrow Connector 24"/>
          <p:cNvSpPr/>
          <p:nvPr/>
        </p:nvSpPr>
        <p:spPr>
          <a:xfrm>
            <a:off x="3511970" y="4995745"/>
            <a:ext cx="4316188" cy="1"/>
          </a:xfrm>
          <a:prstGeom prst="line">
            <a:avLst/>
          </a:prstGeom>
          <a:ln w="57150">
            <a:solidFill>
              <a:schemeClr val="accent6"/>
            </a:solidFill>
            <a:miter/>
            <a:tailEnd type="triangle"/>
          </a:ln>
        </p:spPr>
        <p:txBody>
          <a:bodyPr lIns="45718" tIns="45718" rIns="45718" bIns="45718"/>
          <a:lstStyle/>
          <a:p>
            <a:pPr/>
          </a:p>
        </p:txBody>
      </p:sp>
      <p:pic>
        <p:nvPicPr>
          <p:cNvPr id="214" name="Picture 15" descr="Picture 15"/>
          <p:cNvPicPr>
            <a:picLocks noChangeAspect="1"/>
          </p:cNvPicPr>
          <p:nvPr/>
        </p:nvPicPr>
        <p:blipFill>
          <a:blip r:embed="rId4">
            <a:extLst/>
          </a:blip>
          <a:stretch>
            <a:fillRect/>
          </a:stretch>
        </p:blipFill>
        <p:spPr>
          <a:xfrm>
            <a:off x="153654" y="3744814"/>
            <a:ext cx="2770467" cy="2746079"/>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Title 1"/>
          <p:cNvSpPr txBox="1"/>
          <p:nvPr>
            <p:ph type="title"/>
          </p:nvPr>
        </p:nvSpPr>
        <p:spPr>
          <a:prstGeom prst="rect">
            <a:avLst/>
          </a:prstGeom>
        </p:spPr>
        <p:txBody>
          <a:bodyPr/>
          <a:lstStyle>
            <a:lvl1pPr>
              <a:defRPr>
                <a:solidFill>
                  <a:srgbClr val="203864"/>
                </a:solidFill>
              </a:defRPr>
            </a:lvl1pPr>
          </a:lstStyle>
          <a:p>
            <a:pPr/>
            <a:r>
              <a:t>Method</a:t>
            </a:r>
          </a:p>
        </p:txBody>
      </p:sp>
      <p:sp>
        <p:nvSpPr>
          <p:cNvPr id="217" name="Text Placeholder 2"/>
          <p:cNvSpPr txBox="1"/>
          <p:nvPr>
            <p:ph type="body" idx="1"/>
          </p:nvPr>
        </p:nvSpPr>
        <p:spPr>
          <a:xfrm>
            <a:off x="838200" y="1809058"/>
            <a:ext cx="10515600" cy="4351339"/>
          </a:xfrm>
          <a:prstGeom prst="rect">
            <a:avLst/>
          </a:prstGeom>
        </p:spPr>
        <p:txBody>
          <a:bodyPr/>
          <a:lstStyle/>
          <a:p>
            <a:pPr marL="210311" indent="-210311" defTabSz="841247">
              <a:spcBef>
                <a:spcPts val="900"/>
              </a:spcBef>
              <a:defRPr sz="2576"/>
            </a:pPr>
            <a:r>
              <a:t>Clustering of nodes of original graph using Unsupervised Projection Hashing.</a:t>
            </a:r>
          </a:p>
          <a:p>
            <a:pPr marL="210311" indent="-210311" defTabSz="841247">
              <a:spcBef>
                <a:spcPts val="900"/>
              </a:spcBef>
              <a:defRPr sz="2576"/>
            </a:pPr>
            <a:r>
              <a:t>Construction of coarsened graph:</a:t>
            </a:r>
          </a:p>
          <a:p>
            <a:pPr lvl="1" marL="665988" indent="-245363" defTabSz="841247">
              <a:spcBef>
                <a:spcPts val="900"/>
              </a:spcBef>
              <a:buFontTx/>
              <a:buChar char="❖"/>
              <a:defRPr sz="2576"/>
            </a:pPr>
            <a:r>
              <a:t>Clusters formed using hashing are super-nodes for the coarsened graph</a:t>
            </a:r>
          </a:p>
          <a:p>
            <a:pPr lvl="1" marL="665988" indent="-245363" defTabSz="841247">
              <a:spcBef>
                <a:spcPts val="900"/>
              </a:spcBef>
              <a:buFontTx/>
              <a:buChar char="❖"/>
              <a:defRPr sz="2576"/>
            </a:pPr>
            <a:r>
              <a:t>If there is an edge between any two nodes in different clusters, an edge is considered between their corresponding super-nodes and the strength of edge depends on the number of such inter-cluster edges.</a:t>
            </a:r>
          </a:p>
          <a:p>
            <a:pPr lvl="1" marL="665988" indent="-245363" defTabSz="841247">
              <a:spcBef>
                <a:spcPts val="900"/>
              </a:spcBef>
              <a:buFontTx/>
              <a:buChar char="❖"/>
              <a:defRPr sz="2576">
                <a:solidFill>
                  <a:srgbClr val="FF2600"/>
                </a:solidFill>
              </a:defRPr>
            </a:pPr>
            <a:r>
              <a:t> Refining the above obtained Coarsened Matrix using a GSP based approach.</a:t>
            </a:r>
          </a:p>
          <a:p>
            <a:pPr marL="210311" indent="-210311" defTabSz="841247">
              <a:spcBef>
                <a:spcPts val="900"/>
              </a:spcBef>
              <a:defRPr sz="2576"/>
            </a:pPr>
            <a:r>
              <a:t>Training GNN model on the coarsened graph for node classification task.</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Hashing"/>
          <p:cNvSpPr txBox="1"/>
          <p:nvPr>
            <p:ph type="title"/>
          </p:nvPr>
        </p:nvSpPr>
        <p:spPr>
          <a:prstGeom prst="rect">
            <a:avLst/>
          </a:prstGeom>
        </p:spPr>
        <p:txBody>
          <a:bodyPr/>
          <a:lstStyle/>
          <a:p>
            <a:pPr/>
            <a:r>
              <a:t>Hashing</a:t>
            </a:r>
          </a:p>
        </p:txBody>
      </p:sp>
      <p:sp>
        <p:nvSpPr>
          <p:cNvPr id="220" name="Hash Function -…"/>
          <p:cNvSpPr txBox="1"/>
          <p:nvPr>
            <p:ph type="body" idx="1"/>
          </p:nvPr>
        </p:nvSpPr>
        <p:spPr>
          <a:prstGeom prst="rect">
            <a:avLst/>
          </a:prstGeom>
        </p:spPr>
        <p:txBody>
          <a:bodyPr/>
          <a:lstStyle/>
          <a:p>
            <a:pPr/>
            <a:r>
              <a:t>Hash Function -</a:t>
            </a:r>
          </a:p>
          <a:p>
            <a:pPr lvl="2" marL="0" indent="457200">
              <a:buSzTx/>
              <a:buFontTx/>
              <a:buNone/>
            </a:pPr>
            <a:r>
              <a:t> h(x, bin_width) =  floor(</a:t>
            </a:r>
            <a14:m>
              <m:oMath>
                <m:f>
                  <m:fPr>
                    <m:ctrlPr>
                      <a:rPr xmlns:a="http://schemas.openxmlformats.org/drawingml/2006/main" sz="3000" i="1">
                        <a:solidFill>
                          <a:srgbClr val="000000"/>
                        </a:solidFill>
                        <a:latin typeface="Cambria Math" panose="02040503050406030204" pitchFamily="18" charset="0"/>
                      </a:rPr>
                    </m:ctrlPr>
                    <m:type m:val="bar"/>
                  </m:fPr>
                  <m:num>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b</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s</m:t>
                    </m:r>
                  </m:num>
                  <m:den>
                    <m:r>
                      <a:rPr xmlns:a="http://schemas.openxmlformats.org/drawingml/2006/main" sz="3000" i="1">
                        <a:solidFill>
                          <a:srgbClr val="000000"/>
                        </a:solidFill>
                        <a:latin typeface="Cambria Math" panose="02040503050406030204" pitchFamily="18" charset="0"/>
                      </a:rPr>
                      <m:t>b</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n</m:t>
                    </m:r>
                    <m:r>
                      <a:rPr xmlns:a="http://schemas.openxmlformats.org/drawingml/2006/main" sz="3000" i="1">
                        <a:solidFill>
                          <a:srgbClr val="000000"/>
                        </a:solidFill>
                        <a:latin typeface="Cambria Math" panose="02040503050406030204" pitchFamily="18" charset="0"/>
                      </a:rPr>
                      <m:t>_</m:t>
                    </m:r>
                    <m:r>
                      <a:rPr xmlns:a="http://schemas.openxmlformats.org/drawingml/2006/main" sz="3000" i="1">
                        <a:solidFill>
                          <a:srgbClr val="000000"/>
                        </a:solidFill>
                        <a:latin typeface="Cambria Math" panose="02040503050406030204" pitchFamily="18" charset="0"/>
                      </a:rPr>
                      <m:t>w</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d</m:t>
                    </m:r>
                    <m:r>
                      <a:rPr xmlns:a="http://schemas.openxmlformats.org/drawingml/2006/main" sz="3000" i="1">
                        <a:solidFill>
                          <a:srgbClr val="000000"/>
                        </a:solidFill>
                        <a:latin typeface="Cambria Math" panose="02040503050406030204" pitchFamily="18" charset="0"/>
                      </a:rPr>
                      <m:t>t</m:t>
                    </m:r>
                    <m:r>
                      <a:rPr xmlns:a="http://schemas.openxmlformats.org/drawingml/2006/main" sz="3000" i="1">
                        <a:solidFill>
                          <a:srgbClr val="000000"/>
                        </a:solidFill>
                        <a:latin typeface="Cambria Math" panose="02040503050406030204" pitchFamily="18" charset="0"/>
                      </a:rPr>
                      <m:t>h</m:t>
                    </m:r>
                  </m:den>
                </m:f>
              </m:oMath>
            </a14:m>
            <a:r>
              <a:t>), s.t. </a:t>
            </a:r>
            <a14:m>
              <m:oMath>
                <m:r>
                  <a:rPr xmlns:a="http://schemas.openxmlformats.org/drawingml/2006/main" sz="2950" i="1">
                    <a:solidFill>
                      <a:srgbClr val="000000"/>
                    </a:solidFill>
                    <a:latin typeface="Cambria Math" panose="02040503050406030204" pitchFamily="18" charset="0"/>
                  </a:rPr>
                  <m:t>x</m:t>
                </m:r>
                <m:r>
                  <a:rPr xmlns:a="http://schemas.openxmlformats.org/drawingml/2006/main" sz="2950" i="1">
                    <a:solidFill>
                      <a:srgbClr val="000000"/>
                    </a:solidFill>
                    <a:latin typeface="Cambria Math" panose="02040503050406030204" pitchFamily="18" charset="0"/>
                  </a:rPr>
                  <m:t>∈</m:t>
                </m:r>
                <m:sSup>
                  <m:e>
                    <m:r>
                      <a:rPr xmlns:a="http://schemas.openxmlformats.org/drawingml/2006/main" sz="2950" i="1">
                        <a:solidFill>
                          <a:srgbClr val="000000"/>
                        </a:solidFill>
                        <a:latin typeface="Cambria Math" panose="02040503050406030204" pitchFamily="18" charset="0"/>
                      </a:rPr>
                      <m:t>R</m:t>
                    </m:r>
                  </m:e>
                  <m:sup>
                    <m:r>
                      <a:rPr xmlns:a="http://schemas.openxmlformats.org/drawingml/2006/main" sz="2950" i="1">
                        <a:solidFill>
                          <a:srgbClr val="000000"/>
                        </a:solidFill>
                        <a:latin typeface="Cambria Math" panose="02040503050406030204" pitchFamily="18" charset="0"/>
                      </a:rPr>
                      <m:t>d</m:t>
                    </m:r>
                  </m:sup>
                </m:sSup>
              </m:oMath>
            </a14:m>
            <a:r>
              <a:t> and floor(.) is the   integer floor function.</a:t>
            </a:r>
          </a:p>
          <a:p>
            <a:pPr marL="0" indent="0">
              <a:buSzTx/>
              <a:buFontTx/>
              <a:buNone/>
            </a:pPr>
            <a:r>
              <a:t>Here-</a:t>
            </a:r>
          </a:p>
          <a:p>
            <a:pPr marL="0" indent="0">
              <a:buSzTx/>
              <a:buFontTx/>
              <a:buNone/>
            </a:pPr>
            <a:r>
              <a:t>a = </a:t>
            </a:r>
            <a14:m>
              <m:oMath>
                <m:r>
                  <a:rPr xmlns:a="http://schemas.openxmlformats.org/drawingml/2006/main" sz="3050" i="1">
                    <a:solidFill>
                      <a:srgbClr val="000000"/>
                    </a:solidFill>
                    <a:latin typeface="Cambria Math" panose="02040503050406030204" pitchFamily="18" charset="0"/>
                  </a:rPr>
                  <m:t>(</m:t>
                </m:r>
                <m:sSub>
                  <m:e>
                    <m:r>
                      <a:rPr xmlns:a="http://schemas.openxmlformats.org/drawingml/2006/main" sz="3050" i="1">
                        <a:solidFill>
                          <a:srgbClr val="000000"/>
                        </a:solidFill>
                        <a:latin typeface="Cambria Math" panose="02040503050406030204" pitchFamily="18" charset="0"/>
                      </a:rPr>
                      <m:t>a</m:t>
                    </m:r>
                  </m:e>
                  <m:sub>
                    <m:r>
                      <a:rPr xmlns:a="http://schemas.openxmlformats.org/drawingml/2006/main" sz="3050" i="1">
                        <a:solidFill>
                          <a:srgbClr val="000000"/>
                        </a:solidFill>
                        <a:latin typeface="Cambria Math" panose="02040503050406030204" pitchFamily="18" charset="0"/>
                      </a:rPr>
                      <m:t>1</m:t>
                    </m:r>
                  </m:sub>
                </m:sSub>
                <m:r>
                  <a:rPr xmlns:a="http://schemas.openxmlformats.org/drawingml/2006/main" sz="3050" i="1">
                    <a:solidFill>
                      <a:srgbClr val="000000"/>
                    </a:solidFill>
                    <a:latin typeface="Cambria Math" panose="02040503050406030204" pitchFamily="18" charset="0"/>
                  </a:rPr>
                  <m:t>,</m:t>
                </m:r>
                <m:sSub>
                  <m:e>
                    <m:r>
                      <a:rPr xmlns:a="http://schemas.openxmlformats.org/drawingml/2006/main" sz="3050" i="1">
                        <a:solidFill>
                          <a:srgbClr val="000000"/>
                        </a:solidFill>
                        <a:latin typeface="Cambria Math" panose="02040503050406030204" pitchFamily="18" charset="0"/>
                      </a:rPr>
                      <m:t>a</m:t>
                    </m:r>
                  </m:e>
                  <m:sub>
                    <m:r>
                      <a:rPr xmlns:a="http://schemas.openxmlformats.org/drawingml/2006/main" sz="3050" i="1">
                        <a:solidFill>
                          <a:srgbClr val="000000"/>
                        </a:solidFill>
                        <a:latin typeface="Cambria Math" panose="02040503050406030204" pitchFamily="18" charset="0"/>
                      </a:rPr>
                      <m:t>2</m:t>
                    </m:r>
                  </m:sub>
                </m:sSub>
                <m:r>
                  <a:rPr xmlns:a="http://schemas.openxmlformats.org/drawingml/2006/main" sz="3050" i="1">
                    <a:solidFill>
                      <a:srgbClr val="000000"/>
                    </a:solidFill>
                    <a:latin typeface="Cambria Math" panose="02040503050406030204" pitchFamily="18" charset="0"/>
                  </a:rPr>
                  <m:t>.</m:t>
                </m:r>
                <m:r>
                  <a:rPr xmlns:a="http://schemas.openxmlformats.org/drawingml/2006/main" sz="3050" i="1">
                    <a:solidFill>
                      <a:srgbClr val="000000"/>
                    </a:solidFill>
                    <a:latin typeface="Cambria Math" panose="02040503050406030204" pitchFamily="18" charset="0"/>
                  </a:rPr>
                  <m:t>.</m:t>
                </m:r>
                <m:r>
                  <a:rPr xmlns:a="http://schemas.openxmlformats.org/drawingml/2006/main" sz="3050" i="1">
                    <a:solidFill>
                      <a:srgbClr val="000000"/>
                    </a:solidFill>
                    <a:latin typeface="Cambria Math" panose="02040503050406030204" pitchFamily="18" charset="0"/>
                  </a:rPr>
                  <m:t>.</m:t>
                </m:r>
                <m:r>
                  <a:rPr xmlns:a="http://schemas.openxmlformats.org/drawingml/2006/main" sz="3050" i="1">
                    <a:solidFill>
                      <a:srgbClr val="000000"/>
                    </a:solidFill>
                    <a:latin typeface="Cambria Math" panose="02040503050406030204" pitchFamily="18" charset="0"/>
                  </a:rPr>
                  <m:t>,</m:t>
                </m:r>
                <m:sSub>
                  <m:e>
                    <m:r>
                      <a:rPr xmlns:a="http://schemas.openxmlformats.org/drawingml/2006/main" sz="3050" i="1">
                        <a:solidFill>
                          <a:srgbClr val="000000"/>
                        </a:solidFill>
                        <a:latin typeface="Cambria Math" panose="02040503050406030204" pitchFamily="18" charset="0"/>
                      </a:rPr>
                      <m:t>a</m:t>
                    </m:r>
                  </m:e>
                  <m:sub>
                    <m:r>
                      <a:rPr xmlns:a="http://schemas.openxmlformats.org/drawingml/2006/main" sz="3050" i="1">
                        <a:solidFill>
                          <a:srgbClr val="000000"/>
                        </a:solidFill>
                        <a:latin typeface="Cambria Math" panose="02040503050406030204" pitchFamily="18" charset="0"/>
                      </a:rPr>
                      <m:t>d</m:t>
                    </m:r>
                  </m:sub>
                </m:sSub>
                <m:r>
                  <a:rPr xmlns:a="http://schemas.openxmlformats.org/drawingml/2006/main" sz="3050" i="1">
                    <a:solidFill>
                      <a:srgbClr val="000000"/>
                    </a:solidFill>
                    <a:latin typeface="Cambria Math" panose="02040503050406030204" pitchFamily="18" charset="0"/>
                  </a:rPr>
                  <m:t>)</m:t>
                </m:r>
                <m:r>
                  <a:rPr xmlns:a="http://schemas.openxmlformats.org/drawingml/2006/main" sz="3050" i="1">
                    <a:solidFill>
                      <a:srgbClr val="000000"/>
                    </a:solidFill>
                    <a:latin typeface="Cambria Math" panose="02040503050406030204" pitchFamily="18" charset="0"/>
                  </a:rPr>
                  <m:t>/</m:t>
                </m:r>
                <m:r>
                  <a:rPr xmlns:a="http://schemas.openxmlformats.org/drawingml/2006/main" sz="3050" i="1">
                    <a:solidFill>
                      <a:srgbClr val="000000"/>
                    </a:solidFill>
                    <a:latin typeface="Cambria Math" panose="02040503050406030204" pitchFamily="18" charset="0"/>
                  </a:rPr>
                  <m:t>∥</m:t>
                </m:r>
                <m:r>
                  <a:rPr xmlns:a="http://schemas.openxmlformats.org/drawingml/2006/main" sz="3050" i="1">
                    <a:solidFill>
                      <a:srgbClr val="000000"/>
                    </a:solidFill>
                    <a:latin typeface="Cambria Math" panose="02040503050406030204" pitchFamily="18" charset="0"/>
                  </a:rPr>
                  <m:t>(</m:t>
                </m:r>
                <m:sSub>
                  <m:e>
                    <m:r>
                      <a:rPr xmlns:a="http://schemas.openxmlformats.org/drawingml/2006/main" sz="3050" i="1">
                        <a:solidFill>
                          <a:srgbClr val="000000"/>
                        </a:solidFill>
                        <a:latin typeface="Cambria Math" panose="02040503050406030204" pitchFamily="18" charset="0"/>
                      </a:rPr>
                      <m:t>a</m:t>
                    </m:r>
                  </m:e>
                  <m:sub>
                    <m:r>
                      <a:rPr xmlns:a="http://schemas.openxmlformats.org/drawingml/2006/main" sz="3050" i="1">
                        <a:solidFill>
                          <a:srgbClr val="000000"/>
                        </a:solidFill>
                        <a:latin typeface="Cambria Math" panose="02040503050406030204" pitchFamily="18" charset="0"/>
                      </a:rPr>
                      <m:t>1</m:t>
                    </m:r>
                  </m:sub>
                </m:sSub>
                <m:r>
                  <a:rPr xmlns:a="http://schemas.openxmlformats.org/drawingml/2006/main" sz="3050" i="1">
                    <a:solidFill>
                      <a:srgbClr val="000000"/>
                    </a:solidFill>
                    <a:latin typeface="Cambria Math" panose="02040503050406030204" pitchFamily="18" charset="0"/>
                  </a:rPr>
                  <m:t>,</m:t>
                </m:r>
                <m:sSub>
                  <m:e>
                    <m:r>
                      <a:rPr xmlns:a="http://schemas.openxmlformats.org/drawingml/2006/main" sz="3050" i="1">
                        <a:solidFill>
                          <a:srgbClr val="000000"/>
                        </a:solidFill>
                        <a:latin typeface="Cambria Math" panose="02040503050406030204" pitchFamily="18" charset="0"/>
                      </a:rPr>
                      <m:t>a</m:t>
                    </m:r>
                  </m:e>
                  <m:sub>
                    <m:r>
                      <a:rPr xmlns:a="http://schemas.openxmlformats.org/drawingml/2006/main" sz="3050" i="1">
                        <a:solidFill>
                          <a:srgbClr val="000000"/>
                        </a:solidFill>
                        <a:latin typeface="Cambria Math" panose="02040503050406030204" pitchFamily="18" charset="0"/>
                      </a:rPr>
                      <m:t>2</m:t>
                    </m:r>
                  </m:sub>
                </m:sSub>
                <m:r>
                  <a:rPr xmlns:a="http://schemas.openxmlformats.org/drawingml/2006/main" sz="3050" i="1">
                    <a:solidFill>
                      <a:srgbClr val="000000"/>
                    </a:solidFill>
                    <a:latin typeface="Cambria Math" panose="02040503050406030204" pitchFamily="18" charset="0"/>
                  </a:rPr>
                  <m:t>.</m:t>
                </m:r>
                <m:r>
                  <a:rPr xmlns:a="http://schemas.openxmlformats.org/drawingml/2006/main" sz="3050" i="1">
                    <a:solidFill>
                      <a:srgbClr val="000000"/>
                    </a:solidFill>
                    <a:latin typeface="Cambria Math" panose="02040503050406030204" pitchFamily="18" charset="0"/>
                  </a:rPr>
                  <m:t>.</m:t>
                </m:r>
                <m:r>
                  <a:rPr xmlns:a="http://schemas.openxmlformats.org/drawingml/2006/main" sz="3050" i="1">
                    <a:solidFill>
                      <a:srgbClr val="000000"/>
                    </a:solidFill>
                    <a:latin typeface="Cambria Math" panose="02040503050406030204" pitchFamily="18" charset="0"/>
                  </a:rPr>
                  <m:t>.</m:t>
                </m:r>
                <m:r>
                  <a:rPr xmlns:a="http://schemas.openxmlformats.org/drawingml/2006/main" sz="3050" i="1">
                    <a:solidFill>
                      <a:srgbClr val="000000"/>
                    </a:solidFill>
                    <a:latin typeface="Cambria Math" panose="02040503050406030204" pitchFamily="18" charset="0"/>
                  </a:rPr>
                  <m:t>,</m:t>
                </m:r>
                <m:sSub>
                  <m:e>
                    <m:r>
                      <a:rPr xmlns:a="http://schemas.openxmlformats.org/drawingml/2006/main" sz="3050" i="1">
                        <a:solidFill>
                          <a:srgbClr val="000000"/>
                        </a:solidFill>
                        <a:latin typeface="Cambria Math" panose="02040503050406030204" pitchFamily="18" charset="0"/>
                      </a:rPr>
                      <m:t>a</m:t>
                    </m:r>
                  </m:e>
                  <m:sub>
                    <m:r>
                      <a:rPr xmlns:a="http://schemas.openxmlformats.org/drawingml/2006/main" sz="3050" i="1">
                        <a:solidFill>
                          <a:srgbClr val="000000"/>
                        </a:solidFill>
                        <a:latin typeface="Cambria Math" panose="02040503050406030204" pitchFamily="18" charset="0"/>
                      </a:rPr>
                      <m:t>d</m:t>
                    </m:r>
                  </m:sub>
                </m:sSub>
                <m:r>
                  <a:rPr xmlns:a="http://schemas.openxmlformats.org/drawingml/2006/main" sz="3050" i="1">
                    <a:solidFill>
                      <a:srgbClr val="000000"/>
                    </a:solidFill>
                    <a:latin typeface="Cambria Math" panose="02040503050406030204" pitchFamily="18" charset="0"/>
                  </a:rPr>
                  <m:t>)</m:t>
                </m:r>
                <m:sSubSup>
                  <m:e>
                    <m:r>
                      <a:rPr xmlns:a="http://schemas.openxmlformats.org/drawingml/2006/main" sz="3050" i="1">
                        <a:solidFill>
                          <a:srgbClr val="000000"/>
                        </a:solidFill>
                        <a:latin typeface="Cambria Math" panose="02040503050406030204" pitchFamily="18" charset="0"/>
                      </a:rPr>
                      <m:t>∥</m:t>
                    </m:r>
                  </m:e>
                  <m:sub>
                    <m:r>
                      <a:rPr xmlns:a="http://schemas.openxmlformats.org/drawingml/2006/main" sz="3050" i="1">
                        <a:solidFill>
                          <a:srgbClr val="000000"/>
                        </a:solidFill>
                        <a:latin typeface="Cambria Math" panose="02040503050406030204" pitchFamily="18" charset="0"/>
                      </a:rPr>
                      <m:t>2</m:t>
                    </m:r>
                  </m:sub>
                  <m:sup>
                    <m:r>
                      <a:rPr xmlns:a="http://schemas.openxmlformats.org/drawingml/2006/main" sz="3050" i="1">
                        <a:solidFill>
                          <a:srgbClr val="000000"/>
                        </a:solidFill>
                        <a:latin typeface="Cambria Math" panose="02040503050406030204" pitchFamily="18" charset="0"/>
                      </a:rPr>
                      <m:t>2</m:t>
                    </m:r>
                  </m:sup>
                </m:sSubSup>
              </m:oMath>
            </a14:m>
            <a:r>
              <a:t> , here </a:t>
            </a:r>
            <a14:m>
              <m:oMath>
                <m:sSub>
                  <m:e>
                    <m:r>
                      <a:rPr xmlns:a="http://schemas.openxmlformats.org/drawingml/2006/main" sz="3050" i="1">
                        <a:solidFill>
                          <a:srgbClr val="000000"/>
                        </a:solidFill>
                        <a:latin typeface="Cambria Math" panose="02040503050406030204" pitchFamily="18" charset="0"/>
                      </a:rPr>
                      <m:t>a</m:t>
                    </m:r>
                  </m:e>
                  <m:sub>
                    <m:r>
                      <a:rPr xmlns:a="http://schemas.openxmlformats.org/drawingml/2006/main" sz="3050" i="1">
                        <a:solidFill>
                          <a:srgbClr val="000000"/>
                        </a:solidFill>
                        <a:latin typeface="Cambria Math" panose="02040503050406030204" pitchFamily="18" charset="0"/>
                      </a:rPr>
                      <m:t>i</m:t>
                    </m:r>
                  </m:sub>
                </m:sSub>
                <m:limUpp>
                  <m:e>
                    <m:r>
                      <a:rPr xmlns:a="http://schemas.openxmlformats.org/drawingml/2006/main" sz="3050" i="1">
                        <a:solidFill>
                          <a:srgbClr val="000000"/>
                        </a:solidFill>
                        <a:latin typeface="Cambria Math" panose="02040503050406030204" pitchFamily="18" charset="0"/>
                      </a:rPr>
                      <m:t>∼</m:t>
                    </m:r>
                  </m:e>
                  <m:lim>
                    <m:r>
                      <a:rPr xmlns:a="http://schemas.openxmlformats.org/drawingml/2006/main" sz="3050" i="1">
                        <a:solidFill>
                          <a:srgbClr val="000000"/>
                        </a:solidFill>
                        <a:latin typeface="Cambria Math" panose="02040503050406030204" pitchFamily="18" charset="0"/>
                      </a:rPr>
                      <m:t>i</m:t>
                    </m:r>
                    <m:r>
                      <a:rPr xmlns:a="http://schemas.openxmlformats.org/drawingml/2006/main" sz="3050" i="1">
                        <a:solidFill>
                          <a:srgbClr val="000000"/>
                        </a:solidFill>
                        <a:latin typeface="Cambria Math" panose="02040503050406030204" pitchFamily="18" charset="0"/>
                      </a:rPr>
                      <m:t>i</m:t>
                    </m:r>
                    <m:r>
                      <a:rPr xmlns:a="http://schemas.openxmlformats.org/drawingml/2006/main" sz="3050" i="1">
                        <a:solidFill>
                          <a:srgbClr val="000000"/>
                        </a:solidFill>
                        <a:latin typeface="Cambria Math" panose="02040503050406030204" pitchFamily="18" charset="0"/>
                      </a:rPr>
                      <m:t>d</m:t>
                    </m:r>
                  </m:lim>
                </m:limUpp>
                <m:r>
                  <a:rPr xmlns:a="http://schemas.openxmlformats.org/drawingml/2006/main" sz="3050" i="1">
                    <a:solidFill>
                      <a:srgbClr val="000000"/>
                    </a:solidFill>
                    <a:latin typeface="Cambria Math" panose="02040503050406030204" pitchFamily="18" charset="0"/>
                  </a:rPr>
                  <m:t>U</m:t>
                </m:r>
                <m:r>
                  <a:rPr xmlns:a="http://schemas.openxmlformats.org/drawingml/2006/main" sz="3050" i="1">
                    <a:solidFill>
                      <a:srgbClr val="000000"/>
                    </a:solidFill>
                    <a:latin typeface="Cambria Math" panose="02040503050406030204" pitchFamily="18" charset="0"/>
                  </a:rPr>
                  <m:t>(</m:t>
                </m:r>
                <m:r>
                  <a:rPr xmlns:a="http://schemas.openxmlformats.org/drawingml/2006/main" sz="3050" i="1">
                    <a:solidFill>
                      <a:srgbClr val="000000"/>
                    </a:solidFill>
                    <a:latin typeface="Cambria Math" panose="02040503050406030204" pitchFamily="18" charset="0"/>
                  </a:rPr>
                  <m:t>0,1</m:t>
                </m:r>
                <m:r>
                  <a:rPr xmlns:a="http://schemas.openxmlformats.org/drawingml/2006/main" sz="3050" i="1">
                    <a:solidFill>
                      <a:srgbClr val="000000"/>
                    </a:solidFill>
                    <a:latin typeface="Cambria Math" panose="02040503050406030204" pitchFamily="18" charset="0"/>
                  </a:rPr>
                  <m:t>)</m:t>
                </m:r>
              </m:oMath>
            </a14:m>
          </a:p>
          <a:p>
            <a:pPr marL="0" indent="0">
              <a:buSzTx/>
              <a:buFontTx/>
              <a:buNone/>
            </a:pPr>
            <a:r>
              <a:t>bias = b, here b </a:t>
            </a:r>
            <a14:m>
              <m:oMath>
                <m:r>
                  <a:rPr xmlns:a="http://schemas.openxmlformats.org/drawingml/2006/main" sz="3100" i="1">
                    <a:solidFill>
                      <a:srgbClr val="000000"/>
                    </a:solidFill>
                    <a:latin typeface="Cambria Math" panose="02040503050406030204" pitchFamily="18" charset="0"/>
                  </a:rPr>
                  <m:t>∼</m:t>
                </m:r>
                <m:r>
                  <a:rPr xmlns:a="http://schemas.openxmlformats.org/drawingml/2006/main" sz="3100" i="1">
                    <a:solidFill>
                      <a:srgbClr val="000000"/>
                    </a:solidFill>
                    <a:latin typeface="Cambria Math" panose="02040503050406030204" pitchFamily="18" charset="0"/>
                  </a:rPr>
                  <m:t>U</m:t>
                </m:r>
                <m:r>
                  <a:rPr xmlns:a="http://schemas.openxmlformats.org/drawingml/2006/main" sz="3100" i="1">
                    <a:solidFill>
                      <a:srgbClr val="000000"/>
                    </a:solidFill>
                    <a:latin typeface="Cambria Math" panose="02040503050406030204" pitchFamily="18" charset="0"/>
                  </a:rPr>
                  <m:t>(</m:t>
                </m:r>
                <m:r>
                  <a:rPr xmlns:a="http://schemas.openxmlformats.org/drawingml/2006/main" sz="3100" i="1">
                    <a:solidFill>
                      <a:srgbClr val="000000"/>
                    </a:solidFill>
                    <a:latin typeface="Cambria Math" panose="02040503050406030204" pitchFamily="18" charset="0"/>
                  </a:rPr>
                  <m:t>-</m:t>
                </m:r>
                <m:r>
                  <a:rPr xmlns:a="http://schemas.openxmlformats.org/drawingml/2006/main" sz="3100" i="1">
                    <a:solidFill>
                      <a:srgbClr val="000000"/>
                    </a:solidFill>
                    <a:latin typeface="Cambria Math" panose="02040503050406030204" pitchFamily="18" charset="0"/>
                  </a:rPr>
                  <m:t>b</m:t>
                </m:r>
                <m:r>
                  <a:rPr xmlns:a="http://schemas.openxmlformats.org/drawingml/2006/main" sz="3100" i="1">
                    <a:solidFill>
                      <a:srgbClr val="000000"/>
                    </a:solidFill>
                    <a:latin typeface="Cambria Math" panose="02040503050406030204" pitchFamily="18" charset="0"/>
                  </a:rPr>
                  <m:t>i</m:t>
                </m:r>
                <m:r>
                  <a:rPr xmlns:a="http://schemas.openxmlformats.org/drawingml/2006/main" sz="3100" i="1">
                    <a:solidFill>
                      <a:srgbClr val="000000"/>
                    </a:solidFill>
                    <a:latin typeface="Cambria Math" panose="02040503050406030204" pitchFamily="18" charset="0"/>
                  </a:rPr>
                  <m:t>n</m:t>
                </m:r>
                <m:r>
                  <a:rPr xmlns:a="http://schemas.openxmlformats.org/drawingml/2006/main" sz="3100" i="1">
                    <a:solidFill>
                      <a:srgbClr val="000000"/>
                    </a:solidFill>
                    <a:latin typeface="Cambria Math" panose="02040503050406030204" pitchFamily="18" charset="0"/>
                  </a:rPr>
                  <m:t>_</m:t>
                </m:r>
                <m:r>
                  <a:rPr xmlns:a="http://schemas.openxmlformats.org/drawingml/2006/main" sz="3100" i="1">
                    <a:solidFill>
                      <a:srgbClr val="000000"/>
                    </a:solidFill>
                    <a:latin typeface="Cambria Math" panose="02040503050406030204" pitchFamily="18" charset="0"/>
                  </a:rPr>
                  <m:t>w</m:t>
                </m:r>
                <m:r>
                  <a:rPr xmlns:a="http://schemas.openxmlformats.org/drawingml/2006/main" sz="3100" i="1">
                    <a:solidFill>
                      <a:srgbClr val="000000"/>
                    </a:solidFill>
                    <a:latin typeface="Cambria Math" panose="02040503050406030204" pitchFamily="18" charset="0"/>
                  </a:rPr>
                  <m:t>i</m:t>
                </m:r>
                <m:r>
                  <a:rPr xmlns:a="http://schemas.openxmlformats.org/drawingml/2006/main" sz="3100" i="1">
                    <a:solidFill>
                      <a:srgbClr val="000000"/>
                    </a:solidFill>
                    <a:latin typeface="Cambria Math" panose="02040503050406030204" pitchFamily="18" charset="0"/>
                  </a:rPr>
                  <m:t>d</m:t>
                </m:r>
                <m:r>
                  <a:rPr xmlns:a="http://schemas.openxmlformats.org/drawingml/2006/main" sz="3100" i="1">
                    <a:solidFill>
                      <a:srgbClr val="000000"/>
                    </a:solidFill>
                    <a:latin typeface="Cambria Math" panose="02040503050406030204" pitchFamily="18" charset="0"/>
                  </a:rPr>
                  <m:t>t</m:t>
                </m:r>
                <m:r>
                  <a:rPr xmlns:a="http://schemas.openxmlformats.org/drawingml/2006/main" sz="3100" i="1">
                    <a:solidFill>
                      <a:srgbClr val="000000"/>
                    </a:solidFill>
                    <a:latin typeface="Cambria Math" panose="02040503050406030204" pitchFamily="18" charset="0"/>
                  </a:rPr>
                  <m:t>h</m:t>
                </m:r>
                <m:r>
                  <a:rPr xmlns:a="http://schemas.openxmlformats.org/drawingml/2006/main" sz="3100" i="1">
                    <a:solidFill>
                      <a:srgbClr val="000000"/>
                    </a:solidFill>
                    <a:latin typeface="Cambria Math" panose="02040503050406030204" pitchFamily="18" charset="0"/>
                  </a:rPr>
                  <m:t>,</m:t>
                </m:r>
                <m:r>
                  <a:rPr xmlns:a="http://schemas.openxmlformats.org/drawingml/2006/main" sz="3100" i="1">
                    <a:solidFill>
                      <a:srgbClr val="000000"/>
                    </a:solidFill>
                    <a:latin typeface="Cambria Math" panose="02040503050406030204" pitchFamily="18" charset="0"/>
                  </a:rPr>
                  <m:t>b</m:t>
                </m:r>
                <m:r>
                  <a:rPr xmlns:a="http://schemas.openxmlformats.org/drawingml/2006/main" sz="3100" i="1">
                    <a:solidFill>
                      <a:srgbClr val="000000"/>
                    </a:solidFill>
                    <a:latin typeface="Cambria Math" panose="02040503050406030204" pitchFamily="18" charset="0"/>
                  </a:rPr>
                  <m:t>i</m:t>
                </m:r>
                <m:r>
                  <a:rPr xmlns:a="http://schemas.openxmlformats.org/drawingml/2006/main" sz="3100" i="1">
                    <a:solidFill>
                      <a:srgbClr val="000000"/>
                    </a:solidFill>
                    <a:latin typeface="Cambria Math" panose="02040503050406030204" pitchFamily="18" charset="0"/>
                  </a:rPr>
                  <m:t>n</m:t>
                </m:r>
                <m:r>
                  <a:rPr xmlns:a="http://schemas.openxmlformats.org/drawingml/2006/main" sz="3100" i="1">
                    <a:solidFill>
                      <a:srgbClr val="000000"/>
                    </a:solidFill>
                    <a:latin typeface="Cambria Math" panose="02040503050406030204" pitchFamily="18" charset="0"/>
                  </a:rPr>
                  <m:t>_</m:t>
                </m:r>
                <m:r>
                  <a:rPr xmlns:a="http://schemas.openxmlformats.org/drawingml/2006/main" sz="3100" i="1">
                    <a:solidFill>
                      <a:srgbClr val="000000"/>
                    </a:solidFill>
                    <a:latin typeface="Cambria Math" panose="02040503050406030204" pitchFamily="18" charset="0"/>
                  </a:rPr>
                  <m:t>w</m:t>
                </m:r>
                <m:r>
                  <a:rPr xmlns:a="http://schemas.openxmlformats.org/drawingml/2006/main" sz="3100" i="1">
                    <a:solidFill>
                      <a:srgbClr val="000000"/>
                    </a:solidFill>
                    <a:latin typeface="Cambria Math" panose="02040503050406030204" pitchFamily="18" charset="0"/>
                  </a:rPr>
                  <m:t>i</m:t>
                </m:r>
                <m:r>
                  <a:rPr xmlns:a="http://schemas.openxmlformats.org/drawingml/2006/main" sz="3100" i="1">
                    <a:solidFill>
                      <a:srgbClr val="000000"/>
                    </a:solidFill>
                    <a:latin typeface="Cambria Math" panose="02040503050406030204" pitchFamily="18" charset="0"/>
                  </a:rPr>
                  <m:t>d</m:t>
                </m:r>
                <m:r>
                  <a:rPr xmlns:a="http://schemas.openxmlformats.org/drawingml/2006/main" sz="3100" i="1">
                    <a:solidFill>
                      <a:srgbClr val="000000"/>
                    </a:solidFill>
                    <a:latin typeface="Cambria Math" panose="02040503050406030204" pitchFamily="18" charset="0"/>
                  </a:rPr>
                  <m:t>t</m:t>
                </m:r>
                <m:r>
                  <a:rPr xmlns:a="http://schemas.openxmlformats.org/drawingml/2006/main" sz="3100" i="1">
                    <a:solidFill>
                      <a:srgbClr val="000000"/>
                    </a:solidFill>
                    <a:latin typeface="Cambria Math" panose="02040503050406030204" pitchFamily="18" charset="0"/>
                  </a:rPr>
                  <m:t>h</m:t>
                </m:r>
                <m:r>
                  <a:rPr xmlns:a="http://schemas.openxmlformats.org/drawingml/2006/main" sz="3100" i="1">
                    <a:solidFill>
                      <a:srgbClr val="000000"/>
                    </a:solidFill>
                    <a:latin typeface="Cambria Math" panose="02040503050406030204" pitchFamily="18" charset="0"/>
                  </a:rPr>
                  <m:t>)</m:t>
                </m:r>
              </m:oMath>
            </a14:m>
            <a:r>
              <a:t>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Hashing"/>
          <p:cNvSpPr txBox="1"/>
          <p:nvPr>
            <p:ph type="title"/>
          </p:nvPr>
        </p:nvSpPr>
        <p:spPr>
          <a:prstGeom prst="rect">
            <a:avLst/>
          </a:prstGeom>
        </p:spPr>
        <p:txBody>
          <a:bodyPr/>
          <a:lstStyle/>
          <a:p>
            <a:pPr/>
            <a:r>
              <a:t>Hashing</a:t>
            </a:r>
          </a:p>
        </p:txBody>
      </p:sp>
      <p:sp>
        <p:nvSpPr>
          <p:cNvPr id="223" name="We want nodes with similar features to fall into same hash buckets i.e. have the same value of floor( ). To see if that’s happening we use the help of JL-lemma."/>
          <p:cNvSpPr txBox="1"/>
          <p:nvPr>
            <p:ph type="body" idx="1"/>
          </p:nvPr>
        </p:nvSpPr>
        <p:spPr>
          <a:prstGeom prst="rect">
            <a:avLst/>
          </a:prstGeom>
        </p:spPr>
        <p:txBody>
          <a:bodyPr/>
          <a:lstStyle/>
          <a:p>
            <a:pPr/>
          </a:p>
          <a:p>
            <a:pPr/>
          </a:p>
          <a:p>
            <a:pPr/>
          </a:p>
          <a:p>
            <a:pPr/>
          </a:p>
          <a:p>
            <a:pPr/>
            <a:r>
              <a:t>We want nodes with similar features to fall into same hash buckets i.e. have the same value of floor(</a:t>
            </a:r>
            <a14:m>
              <m:oMath>
                <m:f>
                  <m:fPr>
                    <m:ctrlPr>
                      <a:rPr xmlns:a="http://schemas.openxmlformats.org/drawingml/2006/main" sz="3000" i="1">
                        <a:solidFill>
                          <a:srgbClr val="000000"/>
                        </a:solidFill>
                        <a:latin typeface="Cambria Math" panose="02040503050406030204" pitchFamily="18" charset="0"/>
                      </a:rPr>
                    </m:ctrlPr>
                    <m:type m:val="bar"/>
                  </m:fPr>
                  <m:num>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b</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s</m:t>
                    </m:r>
                  </m:num>
                  <m:den>
                    <m:r>
                      <a:rPr xmlns:a="http://schemas.openxmlformats.org/drawingml/2006/main" sz="3000" i="1">
                        <a:solidFill>
                          <a:srgbClr val="000000"/>
                        </a:solidFill>
                        <a:latin typeface="Cambria Math" panose="02040503050406030204" pitchFamily="18" charset="0"/>
                      </a:rPr>
                      <m:t>b</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n</m:t>
                    </m:r>
                    <m:r>
                      <a:rPr xmlns:a="http://schemas.openxmlformats.org/drawingml/2006/main" sz="3000" i="1">
                        <a:solidFill>
                          <a:srgbClr val="000000"/>
                        </a:solidFill>
                        <a:latin typeface="Cambria Math" panose="02040503050406030204" pitchFamily="18" charset="0"/>
                      </a:rPr>
                      <m:t>_</m:t>
                    </m:r>
                    <m:r>
                      <a:rPr xmlns:a="http://schemas.openxmlformats.org/drawingml/2006/main" sz="3000" i="1">
                        <a:solidFill>
                          <a:srgbClr val="000000"/>
                        </a:solidFill>
                        <a:latin typeface="Cambria Math" panose="02040503050406030204" pitchFamily="18" charset="0"/>
                      </a:rPr>
                      <m:t>w</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d</m:t>
                    </m:r>
                    <m:r>
                      <a:rPr xmlns:a="http://schemas.openxmlformats.org/drawingml/2006/main" sz="3000" i="1">
                        <a:solidFill>
                          <a:srgbClr val="000000"/>
                        </a:solidFill>
                        <a:latin typeface="Cambria Math" panose="02040503050406030204" pitchFamily="18" charset="0"/>
                      </a:rPr>
                      <m:t>t</m:t>
                    </m:r>
                    <m:r>
                      <a:rPr xmlns:a="http://schemas.openxmlformats.org/drawingml/2006/main" sz="3000" i="1">
                        <a:solidFill>
                          <a:srgbClr val="000000"/>
                        </a:solidFill>
                        <a:latin typeface="Cambria Math" panose="02040503050406030204" pitchFamily="18" charset="0"/>
                      </a:rPr>
                      <m:t>h</m:t>
                    </m:r>
                  </m:den>
                </m:f>
              </m:oMath>
            </a14:m>
            <a:r>
              <a:t>). To see if that’s happening we use the help of JL-lemma.</a:t>
            </a:r>
          </a:p>
        </p:txBody>
      </p:sp>
      <p:pic>
        <p:nvPicPr>
          <p:cNvPr id="224" name="Screenshot 2022-04-19 at 10.45.19 AM.png" descr="Screenshot 2022-04-19 at 10.45.19 AM.png"/>
          <p:cNvPicPr>
            <a:picLocks noChangeAspect="1"/>
          </p:cNvPicPr>
          <p:nvPr/>
        </p:nvPicPr>
        <p:blipFill>
          <a:blip r:embed="rId2">
            <a:extLst/>
          </a:blip>
          <a:stretch>
            <a:fillRect/>
          </a:stretch>
        </p:blipFill>
        <p:spPr>
          <a:xfrm>
            <a:off x="2744725" y="1941998"/>
            <a:ext cx="5787006" cy="1508824"/>
          </a:xfrm>
          <a:prstGeom prst="rect">
            <a:avLst/>
          </a:prstGeom>
          <a:ln w="12700">
            <a:miter lim="400000"/>
          </a:ln>
        </p:spPr>
      </p:pic>
      <p:sp>
        <p:nvSpPr>
          <p:cNvPr id="225" name="Hash Buckets"/>
          <p:cNvSpPr txBox="1"/>
          <p:nvPr/>
        </p:nvSpPr>
        <p:spPr>
          <a:xfrm>
            <a:off x="4971517" y="3513327"/>
            <a:ext cx="1333422" cy="33308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Hash Buckets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JL-Lemma"/>
          <p:cNvSpPr txBox="1"/>
          <p:nvPr>
            <p:ph type="title"/>
          </p:nvPr>
        </p:nvSpPr>
        <p:spPr>
          <a:prstGeom prst="rect">
            <a:avLst/>
          </a:prstGeom>
        </p:spPr>
        <p:txBody>
          <a:bodyPr/>
          <a:lstStyle/>
          <a:p>
            <a:pPr/>
            <a:r>
              <a:t>JL-Lemma</a:t>
            </a:r>
          </a:p>
        </p:txBody>
      </p:sp>
      <p:sp>
        <p:nvSpPr>
          <p:cNvPr id="228" name="If S :   is a linear transformation with d &gt; 2k and ε &gt; 0, sufficiently small, then for w a randomly chosen vector in   (unit hyper-sphere of radius 1),        Pr[|  −1| &gt; ε]  ≥ exp(−O(kε2 + 1)).…"/>
          <p:cNvSpPr txBox="1"/>
          <p:nvPr>
            <p:ph type="body" idx="1"/>
          </p:nvPr>
        </p:nvSpPr>
        <p:spPr>
          <a:prstGeom prst="rect">
            <a:avLst/>
          </a:prstGeom>
        </p:spPr>
        <p:txBody>
          <a:bodyPr/>
          <a:lstStyle/>
          <a:p>
            <a:pPr lvl="1" marL="0" indent="228600">
              <a:buSzTx/>
              <a:buFontTx/>
              <a:buNone/>
              <a:defRPr sz="2400"/>
            </a:pPr>
            <a:r>
              <a:t>If S : </a:t>
            </a:r>
            <a14:m>
              <m:oMath>
                <m:sSup>
                  <m:e>
                    <m:r>
                      <a:rPr xmlns:a="http://schemas.openxmlformats.org/drawingml/2006/main" sz="2550" i="1">
                        <a:solidFill>
                          <a:srgbClr val="000000"/>
                        </a:solidFill>
                        <a:latin typeface="Cambria Math" panose="02040503050406030204" pitchFamily="18" charset="0"/>
                      </a:rPr>
                      <m:t>R</m:t>
                    </m:r>
                  </m:e>
                  <m:sup>
                    <m:r>
                      <a:rPr xmlns:a="http://schemas.openxmlformats.org/drawingml/2006/main" sz="2550" i="1">
                        <a:solidFill>
                          <a:srgbClr val="000000"/>
                        </a:solidFill>
                        <a:latin typeface="Cambria Math" panose="02040503050406030204" pitchFamily="18" charset="0"/>
                      </a:rPr>
                      <m:t>d</m:t>
                    </m:r>
                  </m:sup>
                </m:sSup>
                <m:r>
                  <a:rPr xmlns:a="http://schemas.openxmlformats.org/drawingml/2006/main" sz="2550" i="1">
                    <a:solidFill>
                      <a:srgbClr val="000000"/>
                    </a:solidFill>
                    <a:latin typeface="Cambria Math" panose="02040503050406030204" pitchFamily="18" charset="0"/>
                  </a:rPr>
                  <m:t>→</m:t>
                </m:r>
                <m:sSup>
                  <m:e>
                    <m:r>
                      <a:rPr xmlns:a="http://schemas.openxmlformats.org/drawingml/2006/main" sz="2550" i="1">
                        <a:solidFill>
                          <a:srgbClr val="000000"/>
                        </a:solidFill>
                        <a:latin typeface="Cambria Math" panose="02040503050406030204" pitchFamily="18" charset="0"/>
                      </a:rPr>
                      <m:t>R</m:t>
                    </m:r>
                  </m:e>
                  <m:sup>
                    <m:r>
                      <a:rPr xmlns:a="http://schemas.openxmlformats.org/drawingml/2006/main" sz="2550" i="1">
                        <a:solidFill>
                          <a:srgbClr val="000000"/>
                        </a:solidFill>
                        <a:latin typeface="Cambria Math" panose="02040503050406030204" pitchFamily="18" charset="0"/>
                      </a:rPr>
                      <m:t>k</m:t>
                    </m:r>
                  </m:sup>
                </m:sSup>
              </m:oMath>
            </a14:m>
            <a:r>
              <a:t> is a linear transformation with d &gt; 2k and ε &gt; 0, sufficiently small, then for w a randomly chosen vector in </a:t>
            </a:r>
            <a14:m>
              <m:oMath>
                <m:sSup>
                  <m:e>
                    <m:r>
                      <a:rPr xmlns:a="http://schemas.openxmlformats.org/drawingml/2006/main" sz="2700" i="1">
                        <a:solidFill>
                          <a:srgbClr val="000000"/>
                        </a:solidFill>
                        <a:latin typeface="Cambria Math" panose="02040503050406030204" pitchFamily="18" charset="0"/>
                      </a:rPr>
                      <m:t>S</m:t>
                    </m:r>
                  </m:e>
                  <m:sup>
                    <m:r>
                      <a:rPr xmlns:a="http://schemas.openxmlformats.org/drawingml/2006/main" sz="2700" i="1">
                        <a:solidFill>
                          <a:srgbClr val="000000"/>
                        </a:solidFill>
                        <a:latin typeface="Cambria Math" panose="02040503050406030204" pitchFamily="18" charset="0"/>
                      </a:rPr>
                      <m:t>d</m:t>
                    </m:r>
                    <m:r>
                      <a:rPr xmlns:a="http://schemas.openxmlformats.org/drawingml/2006/main" sz="2700" i="1">
                        <a:solidFill>
                          <a:srgbClr val="000000"/>
                        </a:solidFill>
                        <a:latin typeface="Cambria Math" panose="02040503050406030204" pitchFamily="18" charset="0"/>
                      </a:rPr>
                      <m:t>-</m:t>
                    </m:r>
                    <m:r>
                      <a:rPr xmlns:a="http://schemas.openxmlformats.org/drawingml/2006/main" sz="2700" i="1">
                        <a:solidFill>
                          <a:srgbClr val="000000"/>
                        </a:solidFill>
                        <a:latin typeface="Cambria Math" panose="02040503050406030204" pitchFamily="18" charset="0"/>
                      </a:rPr>
                      <m:t>1</m:t>
                    </m:r>
                  </m:sup>
                </m:sSup>
              </m:oMath>
            </a14:m>
            <a:r>
              <a:t> (unit hyper-sphere of radius 1),        Pr[|</a:t>
            </a:r>
            <a14:m>
              <m:oMath>
                <m:r>
                  <a:rPr xmlns:a="http://schemas.openxmlformats.org/drawingml/2006/main" sz="2750" i="1">
                    <a:solidFill>
                      <a:srgbClr val="000000"/>
                    </a:solidFill>
                    <a:latin typeface="Cambria Math" panose="02040503050406030204" pitchFamily="18" charset="0"/>
                  </a:rPr>
                  <m:t>∥</m:t>
                </m:r>
                <m:r>
                  <a:rPr xmlns:a="http://schemas.openxmlformats.org/drawingml/2006/main" sz="2750" i="1">
                    <a:solidFill>
                      <a:srgbClr val="000000"/>
                    </a:solidFill>
                    <a:latin typeface="Cambria Math" panose="02040503050406030204" pitchFamily="18" charset="0"/>
                  </a:rPr>
                  <m:t>S</m:t>
                </m:r>
                <m:r>
                  <a:rPr xmlns:a="http://schemas.openxmlformats.org/drawingml/2006/main" sz="2750" i="1">
                    <a:solidFill>
                      <a:srgbClr val="000000"/>
                    </a:solidFill>
                    <a:latin typeface="Cambria Math" panose="02040503050406030204" pitchFamily="18" charset="0"/>
                  </a:rPr>
                  <m:t>w</m:t>
                </m:r>
                <m:sSup>
                  <m:e>
                    <m:r>
                      <a:rPr xmlns:a="http://schemas.openxmlformats.org/drawingml/2006/main" sz="2750" i="1">
                        <a:solidFill>
                          <a:srgbClr val="000000"/>
                        </a:solidFill>
                        <a:latin typeface="Cambria Math" panose="02040503050406030204" pitchFamily="18" charset="0"/>
                      </a:rPr>
                      <m:t>∥</m:t>
                    </m:r>
                  </m:e>
                  <m:sup>
                    <m:r>
                      <a:rPr xmlns:a="http://schemas.openxmlformats.org/drawingml/2006/main" sz="2750" i="1">
                        <a:solidFill>
                          <a:srgbClr val="000000"/>
                        </a:solidFill>
                        <a:latin typeface="Cambria Math" panose="02040503050406030204" pitchFamily="18" charset="0"/>
                      </a:rPr>
                      <m:t>2</m:t>
                    </m:r>
                  </m:sup>
                </m:sSup>
              </m:oMath>
            </a14:m>
            <a:r>
              <a:t> −1| &gt; ε]  ≥ exp(−O(kε</a:t>
            </a:r>
            <a:r>
              <a:rPr sz="1162"/>
              <a:t>2 </a:t>
            </a:r>
            <a:r>
              <a:t>+ 1)).</a:t>
            </a:r>
          </a:p>
          <a:p>
            <a:pPr lvl="1" marL="0" indent="228600">
              <a:buSzTx/>
              <a:buFontTx/>
              <a:buNone/>
              <a:defRPr sz="2400"/>
            </a:pPr>
            <a:r>
              <a:t>In our case, this S is s(x) = a.x, which satisfies all the above properties by virtue of it’s formulation. Hence, this s gives rise to an uniformly almost isometric hashing. i.e.</a:t>
            </a:r>
          </a:p>
          <a:p>
            <a:pPr lvl="1" marL="0" indent="228600">
              <a:buSzTx/>
              <a:buFontTx/>
              <a:buNone/>
              <a:defRPr sz="2400"/>
            </a:pPr>
          </a:p>
          <a:p>
            <a:pPr lvl="1" marL="0" indent="228600">
              <a:buSzTx/>
              <a:buFontTx/>
              <a:buNone/>
              <a:defRPr sz="2400"/>
            </a:pPr>
          </a:p>
          <a:p>
            <a:pPr lvl="1" marL="0" indent="228600">
              <a:buSzTx/>
              <a:buFontTx/>
              <a:buNone/>
              <a:defRPr sz="2400"/>
            </a:pPr>
            <a:r>
              <a:t>Here- </a:t>
            </a:r>
            <a14:m>
              <m:oMath>
                <m:sSub>
                  <m:e>
                    <m:r>
                      <a:rPr xmlns:a="http://schemas.openxmlformats.org/drawingml/2006/main" sz="2600" i="1">
                        <a:solidFill>
                          <a:srgbClr val="000000"/>
                        </a:solidFill>
                        <a:latin typeface="Cambria Math" panose="02040503050406030204" pitchFamily="18" charset="0"/>
                      </a:rPr>
                      <m:t>y</m:t>
                    </m:r>
                  </m:e>
                  <m:sub>
                    <m:r>
                      <a:rPr xmlns:a="http://schemas.openxmlformats.org/drawingml/2006/main" sz="2600" i="1">
                        <a:solidFill>
                          <a:srgbClr val="000000"/>
                        </a:solidFill>
                        <a:latin typeface="Cambria Math" panose="02040503050406030204" pitchFamily="18" charset="0"/>
                      </a:rPr>
                      <m:t>i</m:t>
                    </m:r>
                  </m:sub>
                </m:sSub>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s</m:t>
                </m:r>
                <m:r>
                  <a:rPr xmlns:a="http://schemas.openxmlformats.org/drawingml/2006/main" sz="2600" i="1">
                    <a:solidFill>
                      <a:srgbClr val="000000"/>
                    </a:solidFill>
                    <a:latin typeface="Cambria Math" panose="02040503050406030204" pitchFamily="18" charset="0"/>
                  </a:rPr>
                  <m:t>(</m:t>
                </m:r>
                <m:sSub>
                  <m:e>
                    <m:r>
                      <a:rPr xmlns:a="http://schemas.openxmlformats.org/drawingml/2006/main" sz="2600" i="1">
                        <a:solidFill>
                          <a:srgbClr val="000000"/>
                        </a:solidFill>
                        <a:latin typeface="Cambria Math" panose="02040503050406030204" pitchFamily="18" charset="0"/>
                      </a:rPr>
                      <m:t>x</m:t>
                    </m:r>
                  </m:e>
                  <m:sub>
                    <m:r>
                      <a:rPr xmlns:a="http://schemas.openxmlformats.org/drawingml/2006/main" sz="2600" i="1">
                        <a:solidFill>
                          <a:srgbClr val="000000"/>
                        </a:solidFill>
                        <a:latin typeface="Cambria Math" panose="02040503050406030204" pitchFamily="18" charset="0"/>
                      </a:rPr>
                      <m:t>i</m:t>
                    </m:r>
                  </m:sub>
                </m:sSub>
                <m:r>
                  <a:rPr xmlns:a="http://schemas.openxmlformats.org/drawingml/2006/main" sz="2600" i="1">
                    <a:solidFill>
                      <a:srgbClr val="000000"/>
                    </a:solidFill>
                    <a:latin typeface="Cambria Math" panose="02040503050406030204" pitchFamily="18" charset="0"/>
                  </a:rPr>
                  <m:t>)</m:t>
                </m:r>
              </m:oMath>
            </a14:m>
            <a:r>
              <a:t> and </a:t>
            </a:r>
            <a14:m>
              <m:oMath>
                <m:sSub>
                  <m:e>
                    <m:r>
                      <a:rPr xmlns:a="http://schemas.openxmlformats.org/drawingml/2006/main" sz="2600" i="1">
                        <a:solidFill>
                          <a:srgbClr val="000000"/>
                        </a:solidFill>
                        <a:latin typeface="Cambria Math" panose="02040503050406030204" pitchFamily="18" charset="0"/>
                      </a:rPr>
                      <m:t>d</m:t>
                    </m:r>
                  </m:e>
                  <m:sub>
                    <m:r>
                      <a:rPr xmlns:a="http://schemas.openxmlformats.org/drawingml/2006/main" sz="2600" i="1">
                        <a:solidFill>
                          <a:srgbClr val="000000"/>
                        </a:solidFill>
                        <a:latin typeface="Cambria Math" panose="02040503050406030204" pitchFamily="18" charset="0"/>
                      </a:rPr>
                      <m:t>i</m:t>
                    </m:r>
                    <m:r>
                      <a:rPr xmlns:a="http://schemas.openxmlformats.org/drawingml/2006/main" sz="2600" i="1">
                        <a:solidFill>
                          <a:srgbClr val="000000"/>
                        </a:solidFill>
                        <a:latin typeface="Cambria Math" panose="02040503050406030204" pitchFamily="18" charset="0"/>
                      </a:rPr>
                      <m:t>j</m:t>
                    </m:r>
                  </m:sub>
                </m:sSub>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m:t>
                </m:r>
                <m:sSub>
                  <m:e>
                    <m:r>
                      <a:rPr xmlns:a="http://schemas.openxmlformats.org/drawingml/2006/main" sz="2600" i="1">
                        <a:solidFill>
                          <a:srgbClr val="000000"/>
                        </a:solidFill>
                        <a:latin typeface="Cambria Math" panose="02040503050406030204" pitchFamily="18" charset="0"/>
                      </a:rPr>
                      <m:t>x</m:t>
                    </m:r>
                  </m:e>
                  <m:sub>
                    <m:r>
                      <a:rPr xmlns:a="http://schemas.openxmlformats.org/drawingml/2006/main" sz="2600" i="1">
                        <a:solidFill>
                          <a:srgbClr val="000000"/>
                        </a:solidFill>
                        <a:latin typeface="Cambria Math" panose="02040503050406030204" pitchFamily="18" charset="0"/>
                      </a:rPr>
                      <m:t>i</m:t>
                    </m:r>
                  </m:sub>
                </m:sSub>
                <m:r>
                  <a:rPr xmlns:a="http://schemas.openxmlformats.org/drawingml/2006/main" sz="2600" i="1">
                    <a:solidFill>
                      <a:srgbClr val="000000"/>
                    </a:solidFill>
                    <a:latin typeface="Cambria Math" panose="02040503050406030204" pitchFamily="18" charset="0"/>
                  </a:rPr>
                  <m:t>-</m:t>
                </m:r>
                <m:sSub>
                  <m:e>
                    <m:r>
                      <a:rPr xmlns:a="http://schemas.openxmlformats.org/drawingml/2006/main" sz="2600" i="1">
                        <a:solidFill>
                          <a:srgbClr val="000000"/>
                        </a:solidFill>
                        <a:latin typeface="Cambria Math" panose="02040503050406030204" pitchFamily="18" charset="0"/>
                      </a:rPr>
                      <m:t>x</m:t>
                    </m:r>
                  </m:e>
                  <m:sub>
                    <m:r>
                      <a:rPr xmlns:a="http://schemas.openxmlformats.org/drawingml/2006/main" sz="2600" i="1">
                        <a:solidFill>
                          <a:srgbClr val="000000"/>
                        </a:solidFill>
                        <a:latin typeface="Cambria Math" panose="02040503050406030204" pitchFamily="18" charset="0"/>
                      </a:rPr>
                      <m:t>j</m:t>
                    </m:r>
                  </m:sub>
                </m:sSub>
                <m:sSup>
                  <m:e>
                    <m:r>
                      <a:rPr xmlns:a="http://schemas.openxmlformats.org/drawingml/2006/main" sz="2600" i="1">
                        <a:solidFill>
                          <a:srgbClr val="000000"/>
                        </a:solidFill>
                        <a:latin typeface="Cambria Math" panose="02040503050406030204" pitchFamily="18" charset="0"/>
                      </a:rPr>
                      <m:t>∥</m:t>
                    </m:r>
                  </m:e>
                  <m:sup>
                    <m:r>
                      <a:rPr xmlns:a="http://schemas.openxmlformats.org/drawingml/2006/main" sz="2600" i="1">
                        <a:solidFill>
                          <a:srgbClr val="000000"/>
                        </a:solidFill>
                        <a:latin typeface="Cambria Math" panose="02040503050406030204" pitchFamily="18" charset="0"/>
                      </a:rPr>
                      <m:t>2</m:t>
                    </m:r>
                  </m:sup>
                </m:sSup>
              </m:oMath>
            </a14:m>
            <a:r>
              <a:t>.</a:t>
            </a:r>
          </a:p>
        </p:txBody>
      </p:sp>
      <p:pic>
        <p:nvPicPr>
          <p:cNvPr id="229" name="Screenshot 2022-04-19 at 10.41.25 AM.png" descr="Screenshot 2022-04-19 at 10.41.25 AM.png"/>
          <p:cNvPicPr>
            <a:picLocks noChangeAspect="1"/>
          </p:cNvPicPr>
          <p:nvPr/>
        </p:nvPicPr>
        <p:blipFill>
          <a:blip r:embed="rId2">
            <a:extLst/>
          </a:blip>
          <a:stretch>
            <a:fillRect/>
          </a:stretch>
        </p:blipFill>
        <p:spPr>
          <a:xfrm>
            <a:off x="3532506" y="4305013"/>
            <a:ext cx="4363061" cy="110704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Bin-Width"/>
          <p:cNvSpPr txBox="1"/>
          <p:nvPr>
            <p:ph type="title"/>
          </p:nvPr>
        </p:nvSpPr>
        <p:spPr>
          <a:prstGeom prst="rect">
            <a:avLst/>
          </a:prstGeom>
        </p:spPr>
        <p:txBody>
          <a:bodyPr/>
          <a:lstStyle/>
          <a:p>
            <a:pPr/>
            <a:r>
              <a:t>Bin-Width </a:t>
            </a:r>
          </a:p>
        </p:txBody>
      </p:sp>
      <p:sp>
        <p:nvSpPr>
          <p:cNvPr id="232" name="Our hash function is h(x, bin_width) =  floor( ) and a quick look at it is enough to intuitively understand that the spread of the hashes is in some way related to the bin_width values .i.e. consider bin_width -&gt; inf, we can clearly see every node will b"/>
          <p:cNvSpPr txBox="1"/>
          <p:nvPr>
            <p:ph type="body" idx="1"/>
          </p:nvPr>
        </p:nvSpPr>
        <p:spPr>
          <a:xfrm>
            <a:off x="399809" y="1813776"/>
            <a:ext cx="10515601" cy="4351339"/>
          </a:xfrm>
          <a:prstGeom prst="rect">
            <a:avLst/>
          </a:prstGeom>
        </p:spPr>
        <p:txBody>
          <a:bodyPr/>
          <a:lstStyle/>
          <a:p>
            <a:pPr lvl="2" marL="0" indent="457200">
              <a:buSzTx/>
              <a:buFontTx/>
              <a:buNone/>
            </a:pPr>
            <a:r>
              <a:t> Our hash function is h(x, bin_width) =  floor(</a:t>
            </a:r>
            <a14:m>
              <m:oMath>
                <m:f>
                  <m:fPr>
                    <m:ctrlPr>
                      <a:rPr xmlns:a="http://schemas.openxmlformats.org/drawingml/2006/main" sz="3000" i="1">
                        <a:solidFill>
                          <a:srgbClr val="000000"/>
                        </a:solidFill>
                        <a:latin typeface="Cambria Math" panose="02040503050406030204" pitchFamily="18" charset="0"/>
                      </a:rPr>
                    </m:ctrlPr>
                    <m:type m:val="bar"/>
                  </m:fPr>
                  <m:num>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x</m:t>
                    </m:r>
                    <m:r>
                      <a:rPr xmlns:a="http://schemas.openxmlformats.org/drawingml/2006/main" sz="3000" i="1">
                        <a:solidFill>
                          <a:srgbClr val="000000"/>
                        </a:solidFill>
                        <a:latin typeface="Cambria Math" panose="02040503050406030204" pitchFamily="18" charset="0"/>
                      </a:rPr>
                      <m:t>+</m:t>
                    </m:r>
                    <m:r>
                      <a:rPr xmlns:a="http://schemas.openxmlformats.org/drawingml/2006/main" sz="3000" i="1">
                        <a:solidFill>
                          <a:srgbClr val="000000"/>
                        </a:solidFill>
                        <a:latin typeface="Cambria Math" panose="02040503050406030204" pitchFamily="18" charset="0"/>
                      </a:rPr>
                      <m:t>b</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a</m:t>
                    </m:r>
                    <m:r>
                      <a:rPr xmlns:a="http://schemas.openxmlformats.org/drawingml/2006/main" sz="3000" i="1">
                        <a:solidFill>
                          <a:srgbClr val="000000"/>
                        </a:solidFill>
                        <a:latin typeface="Cambria Math" panose="02040503050406030204" pitchFamily="18" charset="0"/>
                      </a:rPr>
                      <m:t>s</m:t>
                    </m:r>
                  </m:num>
                  <m:den>
                    <m:r>
                      <a:rPr xmlns:a="http://schemas.openxmlformats.org/drawingml/2006/main" sz="3000" i="1">
                        <a:solidFill>
                          <a:srgbClr val="000000"/>
                        </a:solidFill>
                        <a:latin typeface="Cambria Math" panose="02040503050406030204" pitchFamily="18" charset="0"/>
                      </a:rPr>
                      <m:t>b</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n</m:t>
                    </m:r>
                    <m:r>
                      <a:rPr xmlns:a="http://schemas.openxmlformats.org/drawingml/2006/main" sz="3000" i="1">
                        <a:solidFill>
                          <a:srgbClr val="000000"/>
                        </a:solidFill>
                        <a:latin typeface="Cambria Math" panose="02040503050406030204" pitchFamily="18" charset="0"/>
                      </a:rPr>
                      <m:t>_</m:t>
                    </m:r>
                    <m:r>
                      <a:rPr xmlns:a="http://schemas.openxmlformats.org/drawingml/2006/main" sz="3000" i="1">
                        <a:solidFill>
                          <a:srgbClr val="000000"/>
                        </a:solidFill>
                        <a:latin typeface="Cambria Math" panose="02040503050406030204" pitchFamily="18" charset="0"/>
                      </a:rPr>
                      <m:t>w</m:t>
                    </m:r>
                    <m:r>
                      <a:rPr xmlns:a="http://schemas.openxmlformats.org/drawingml/2006/main" sz="3000" i="1">
                        <a:solidFill>
                          <a:srgbClr val="000000"/>
                        </a:solidFill>
                        <a:latin typeface="Cambria Math" panose="02040503050406030204" pitchFamily="18" charset="0"/>
                      </a:rPr>
                      <m:t>i</m:t>
                    </m:r>
                    <m:r>
                      <a:rPr xmlns:a="http://schemas.openxmlformats.org/drawingml/2006/main" sz="3000" i="1">
                        <a:solidFill>
                          <a:srgbClr val="000000"/>
                        </a:solidFill>
                        <a:latin typeface="Cambria Math" panose="02040503050406030204" pitchFamily="18" charset="0"/>
                      </a:rPr>
                      <m:t>d</m:t>
                    </m:r>
                    <m:r>
                      <a:rPr xmlns:a="http://schemas.openxmlformats.org/drawingml/2006/main" sz="3000" i="1">
                        <a:solidFill>
                          <a:srgbClr val="000000"/>
                        </a:solidFill>
                        <a:latin typeface="Cambria Math" panose="02040503050406030204" pitchFamily="18" charset="0"/>
                      </a:rPr>
                      <m:t>t</m:t>
                    </m:r>
                    <m:r>
                      <a:rPr xmlns:a="http://schemas.openxmlformats.org/drawingml/2006/main" sz="3000" i="1">
                        <a:solidFill>
                          <a:srgbClr val="000000"/>
                        </a:solidFill>
                        <a:latin typeface="Cambria Math" panose="02040503050406030204" pitchFamily="18" charset="0"/>
                      </a:rPr>
                      <m:t>h</m:t>
                    </m:r>
                  </m:den>
                </m:f>
              </m:oMath>
            </a14:m>
            <a:r>
              <a:t>) and a quick look at it is enough to intuitively understand that the spread of the hashes is in some way related to the bin_width values .i.e. consider bin_width -&gt; inf, we can clearly see every node will be hashed to the same bucket i.e. 0 and hence, no similarity information gained. Similarly if bin_width -&gt; 0, nodes with different features must be sent to different hashes i.e. ideally number of hash buckets = number of nodes and hence, again no information regarding  similarity gained.</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Bin-Width"/>
          <p:cNvSpPr txBox="1"/>
          <p:nvPr>
            <p:ph type="title"/>
          </p:nvPr>
        </p:nvSpPr>
        <p:spPr>
          <a:prstGeom prst="rect">
            <a:avLst/>
          </a:prstGeom>
        </p:spPr>
        <p:txBody>
          <a:bodyPr/>
          <a:lstStyle/>
          <a:p>
            <a:pPr/>
            <a:r>
              <a:t>Bin-Width </a:t>
            </a:r>
          </a:p>
        </p:txBody>
      </p:sp>
      <p:sp>
        <p:nvSpPr>
          <p:cNvPr id="235" name="We extort this property of bin_width being able to somewhat control the number of hash buckets for coarsening graphs to nearly desired levels of reduction.…"/>
          <p:cNvSpPr txBox="1"/>
          <p:nvPr>
            <p:ph type="body" idx="1"/>
          </p:nvPr>
        </p:nvSpPr>
        <p:spPr>
          <a:prstGeom prst="rect">
            <a:avLst/>
          </a:prstGeom>
        </p:spPr>
        <p:txBody>
          <a:bodyPr/>
          <a:lstStyle/>
          <a:p>
            <a:pPr/>
            <a:r>
              <a:t>We extort this property of bin_width being able to somewhat control the number of hash buckets for coarsening graphs to nearly desired levels of reduction. </a:t>
            </a:r>
          </a:p>
          <a:p>
            <a:pPr/>
            <a:r>
              <a:t>We plot the graphs of Reduction Ratio vs Bin_Width</a:t>
            </a:r>
          </a:p>
        </p:txBody>
      </p:sp>
      <p:pic>
        <p:nvPicPr>
          <p:cNvPr id="236" name="citeseer_bin_width.png" descr="citeseer_bin_width.png"/>
          <p:cNvPicPr>
            <a:picLocks noChangeAspect="1"/>
          </p:cNvPicPr>
          <p:nvPr/>
        </p:nvPicPr>
        <p:blipFill>
          <a:blip r:embed="rId2">
            <a:extLst/>
          </a:blip>
          <a:stretch>
            <a:fillRect/>
          </a:stretch>
        </p:blipFill>
        <p:spPr>
          <a:xfrm>
            <a:off x="5905470" y="3455041"/>
            <a:ext cx="3823653" cy="2867740"/>
          </a:xfrm>
          <a:prstGeom prst="rect">
            <a:avLst/>
          </a:prstGeom>
          <a:ln w="12700">
            <a:miter lim="400000"/>
          </a:ln>
        </p:spPr>
      </p:pic>
      <p:pic>
        <p:nvPicPr>
          <p:cNvPr id="237" name="cora_bin_width.png" descr="cora_bin_width.png"/>
          <p:cNvPicPr>
            <a:picLocks noChangeAspect="1"/>
          </p:cNvPicPr>
          <p:nvPr/>
        </p:nvPicPr>
        <p:blipFill>
          <a:blip r:embed="rId3">
            <a:extLst/>
          </a:blip>
          <a:stretch>
            <a:fillRect/>
          </a:stretch>
        </p:blipFill>
        <p:spPr>
          <a:xfrm>
            <a:off x="1595302" y="3548580"/>
            <a:ext cx="3823653" cy="2867740"/>
          </a:xfrm>
          <a:prstGeom prst="rect">
            <a:avLst/>
          </a:prstGeom>
          <a:ln w="12700">
            <a:miter lim="400000"/>
          </a:ln>
        </p:spPr>
      </p:pic>
      <p:sp>
        <p:nvSpPr>
          <p:cNvPr id="238" name="For Cora"/>
          <p:cNvSpPr txBox="1"/>
          <p:nvPr/>
        </p:nvSpPr>
        <p:spPr>
          <a:xfrm>
            <a:off x="3064664" y="6412453"/>
            <a:ext cx="884929" cy="33308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For Cora</a:t>
            </a:r>
          </a:p>
        </p:txBody>
      </p:sp>
      <p:sp>
        <p:nvSpPr>
          <p:cNvPr id="239" name="For Citeseer"/>
          <p:cNvSpPr txBox="1"/>
          <p:nvPr/>
        </p:nvSpPr>
        <p:spPr>
          <a:xfrm>
            <a:off x="7576420" y="6311900"/>
            <a:ext cx="1216778" cy="33308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For Citeseer</a:t>
            </a:r>
          </a:p>
        </p:txBody>
      </p:sp>
      <p:sp>
        <p:nvSpPr>
          <p:cNvPr id="240" name="The change of Reduction…"/>
          <p:cNvSpPr txBox="1"/>
          <p:nvPr/>
        </p:nvSpPr>
        <p:spPr>
          <a:xfrm>
            <a:off x="9512724" y="4850751"/>
            <a:ext cx="2756256" cy="150148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The change of Reduction</a:t>
            </a:r>
          </a:p>
          <a:p>
            <a:pPr/>
            <a:r>
              <a:t>Ratio with bin-width is fairly </a:t>
            </a:r>
          </a:p>
          <a:p>
            <a:pPr/>
            <a:r>
              <a:t>Smooth and hence, it’s </a:t>
            </a:r>
          </a:p>
          <a:p>
            <a:pPr/>
            <a:r>
              <a:t>Possible to obtain wide</a:t>
            </a:r>
          </a:p>
          <a:p>
            <a:pPr/>
            <a:r>
              <a:t>Range to reduction values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000000"/>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