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70" r:id="rId14"/>
    <p:sldId id="268" r:id="rId15"/>
    <p:sldId id="271" r:id="rId16"/>
    <p:sldId id="269" r:id="rId17"/>
    <p:sldId id="272" r:id="rId18"/>
    <p:sldId id="280" r:id="rId19"/>
    <p:sldId id="275" r:id="rId20"/>
    <p:sldId id="276" r:id="rId21"/>
    <p:sldId id="281" r:id="rId22"/>
    <p:sldId id="279" r:id="rId23"/>
    <p:sldId id="277" r:id="rId24"/>
    <p:sldId id="278" r:id="rId25"/>
    <p:sldId id="282" r:id="rId26"/>
    <p:sldId id="289" r:id="rId27"/>
    <p:sldId id="290" r:id="rId28"/>
    <p:sldId id="291" r:id="rId29"/>
    <p:sldId id="292" r:id="rId30"/>
    <p:sldId id="293" r:id="rId31"/>
    <p:sldId id="294" r:id="rId32"/>
    <p:sldId id="283" r:id="rId33"/>
    <p:sldId id="295" r:id="rId34"/>
    <p:sldId id="296" r:id="rId35"/>
    <p:sldId id="297" r:id="rId36"/>
    <p:sldId id="298" r:id="rId37"/>
    <p:sldId id="301" r:id="rId38"/>
    <p:sldId id="299" r:id="rId39"/>
    <p:sldId id="303" r:id="rId40"/>
    <p:sldId id="302" r:id="rId41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4210" y="1560195"/>
            <a:ext cx="6193155" cy="1644650"/>
          </a:xfrm>
        </p:spPr>
        <p:txBody>
          <a:bodyPr/>
          <a:p>
            <a:pPr algn="l"/>
            <a:r>
              <a:rPr lang="en-US" altLang="en-US" sz="4800" b="1">
                <a:cs typeface="+mj-lt"/>
              </a:rPr>
              <a:t>Konfigurasi standart dalam </a:t>
            </a:r>
            <a:r>
              <a:rPr lang="en-US" altLang="en-US" sz="4800" b="1">
                <a:cs typeface="+mj-lt"/>
                <a:sym typeface="+mn-ea"/>
              </a:rPr>
              <a:t>YII 2</a:t>
            </a:r>
            <a:endParaRPr lang="en-US" altLang="en-US" sz="4800" b="1">
              <a:cs typeface="+mj-lt"/>
            </a:endParaRPr>
          </a:p>
        </p:txBody>
      </p:sp>
      <p:pic>
        <p:nvPicPr>
          <p:cNvPr id="6" name="Picture 5" descr="yii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508635"/>
            <a:ext cx="5622925" cy="374777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942955" y="6437630"/>
            <a:ext cx="1186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" altLang="en-US" b="1">
                <a:solidFill>
                  <a:srgbClr val="FF0000"/>
                </a:solidFill>
                <a:cs typeface="+mj-lt"/>
                <a:sym typeface="+mn-ea"/>
              </a:rPr>
              <a:t>STMJdev</a:t>
            </a:r>
            <a:endParaRPr lang="" altLang="en-US" b="1">
              <a:solidFill>
                <a:srgbClr val="FF0000"/>
              </a:solidFill>
              <a:cs typeface="+mj-lt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2. </a:t>
            </a:r>
            <a:r>
              <a:rPr lang="en-US" altLang="en-US" b="1"/>
              <a:t>Migrasi Database di YII2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Buat database untuk project kita (nama db bebas)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endParaRPr lang="en-US" altLang="en-US"/>
          </a:p>
        </p:txBody>
      </p:sp>
      <p:pic>
        <p:nvPicPr>
          <p:cNvPr id="4" name="Picture 3" descr="yii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  <p:pic>
        <p:nvPicPr>
          <p:cNvPr id="6" name="Picture 5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2950"/>
            <a:ext cx="8293735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09600" y="986790"/>
            <a:ext cx="880427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" altLang="en-US" sz="3200">
                <a:sym typeface="+mn-ea"/>
              </a:rPr>
              <a:t>B</a:t>
            </a:r>
            <a:r>
              <a:rPr lang="en-US" altLang="en-US" sz="3200">
                <a:sym typeface="+mn-ea"/>
              </a:rPr>
              <a:t>uka folder project di text editor</a:t>
            </a:r>
            <a:endParaRPr lang="en-US" altLang="en-US" sz="320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" altLang="en-US" sz="2400"/>
              <a:t>Ubah </a:t>
            </a:r>
            <a:r>
              <a:rPr lang="" altLang="en-US" sz="2400">
                <a:solidFill>
                  <a:srgbClr val="FF0000"/>
                </a:solidFill>
              </a:rPr>
              <a:t>common/config/main-local.php</a:t>
            </a:r>
            <a:endParaRPr lang="" altLang="en-US" sz="2400">
              <a:solidFill>
                <a:srgbClr val="FF0000"/>
              </a:solidFill>
            </a:endParaRPr>
          </a:p>
        </p:txBody>
      </p:sp>
      <p:pic>
        <p:nvPicPr>
          <p:cNvPr id="7" name="Content Placeholder 6" descr="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4410" y="2063115"/>
            <a:ext cx="8035290" cy="4370705"/>
          </a:xfrm>
          <a:prstGeom prst="rect">
            <a:avLst/>
          </a:prstGeom>
        </p:spPr>
      </p:pic>
      <p:pic>
        <p:nvPicPr>
          <p:cNvPr id="8" name="Picture 7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Buka command prompt</a:t>
            </a:r>
            <a:endParaRPr lang="en-US" altLang="en-US"/>
          </a:p>
          <a:p>
            <a:r>
              <a:rPr lang="en-US" altLang="en-US"/>
              <a:t>Ketik</a:t>
            </a:r>
            <a:endParaRPr lang="en-US" altLang="en-US"/>
          </a:p>
          <a:p>
            <a:pPr lvl="1"/>
            <a:r>
              <a:rPr lang="en-US" altLang="en-US" sz="2400">
                <a:solidFill>
                  <a:srgbClr val="FF0000"/>
                </a:solidFill>
              </a:rPr>
              <a:t>php yii migrate</a:t>
            </a:r>
            <a:endParaRPr lang="en-US" altLang="en-US" sz="2400">
              <a:solidFill>
                <a:srgbClr val="FF0000"/>
              </a:solidFill>
            </a:endParaRPr>
          </a:p>
          <a:p>
            <a:pPr lvl="1"/>
            <a:endParaRPr lang="en-US" altLang="en-US" sz="2400">
              <a:solidFill>
                <a:srgbClr val="FF0000"/>
              </a:solidFill>
            </a:endParaRPr>
          </a:p>
        </p:txBody>
      </p:sp>
      <p:pic>
        <p:nvPicPr>
          <p:cNvPr id="4" name="Picture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2835910"/>
            <a:ext cx="8809355" cy="3799840"/>
          </a:xfrm>
          <a:prstGeom prst="rect">
            <a:avLst/>
          </a:prstGeom>
        </p:spPr>
      </p:pic>
      <p:pic>
        <p:nvPicPr>
          <p:cNvPr id="5" name="Picture 4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1900" y="1767205"/>
            <a:ext cx="8878570" cy="4105275"/>
          </a:xfrm>
          <a:prstGeom prst="rect">
            <a:avLst/>
          </a:prstGeom>
        </p:spPr>
      </p:pic>
      <p:pic>
        <p:nvPicPr>
          <p:cNvPr id="5" name="Picture 4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9600" y="1122680"/>
            <a:ext cx="53416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>
                <a:sym typeface="+mn-ea"/>
              </a:rPr>
              <a:t>Otomatis database akan terisi</a:t>
            </a:r>
            <a:endParaRPr lang="en-US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Kemudian buka</a:t>
            </a:r>
            <a:endParaRPr lang="en-US" altLang="en-US"/>
          </a:p>
          <a:p>
            <a:pPr lvl="1"/>
            <a:r>
              <a:rPr lang="en-US" altLang="en-US">
                <a:solidFill>
                  <a:srgbClr val="FF0000"/>
                </a:solidFill>
                <a:sym typeface="+mn-ea"/>
              </a:rPr>
              <a:t>http://localhost/test/frontend/web/index.php?r=site/signup</a:t>
            </a:r>
            <a:endParaRPr lang="en-US" altLang="en-US"/>
          </a:p>
          <a:p>
            <a:r>
              <a:rPr lang="en-US" altLang="en-US"/>
              <a:t>Registrasi di form yang disediakan</a:t>
            </a:r>
            <a:endParaRPr lang="en-US" altLang="en-US" sz="2400">
              <a:solidFill>
                <a:srgbClr val="FF0000"/>
              </a:solidFill>
            </a:endParaRPr>
          </a:p>
          <a:p>
            <a:pPr lvl="1"/>
            <a:endParaRPr lang="en-US" altLang="en-US" sz="2400">
              <a:solidFill>
                <a:srgbClr val="FF0000"/>
              </a:solidFill>
            </a:endParaRPr>
          </a:p>
        </p:txBody>
      </p:sp>
      <p:pic>
        <p:nvPicPr>
          <p:cNvPr id="4" name="Picture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9970" y="2922270"/>
            <a:ext cx="6295390" cy="3624580"/>
          </a:xfrm>
          <a:prstGeom prst="rect">
            <a:avLst/>
          </a:prstGeom>
        </p:spPr>
      </p:pic>
      <p:pic>
        <p:nvPicPr>
          <p:cNvPr id="5" name="Picture 4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Untuk mengaktifkan akun yang telah dibuat , buka </a:t>
            </a:r>
            <a:endParaRPr lang="en-US" altLang="en-US"/>
          </a:p>
          <a:p>
            <a:pPr lvl="1"/>
            <a:r>
              <a:rPr lang="" altLang="en-US" sz="2800">
                <a:solidFill>
                  <a:srgbClr val="FF0000"/>
                </a:solidFill>
              </a:rPr>
              <a:t>http://localhost/phpmyadmin</a:t>
            </a:r>
            <a:endParaRPr lang="en-US" altLang="en-US"/>
          </a:p>
          <a:p>
            <a:pPr lvl="1"/>
            <a:r>
              <a:rPr lang="en-US" altLang="en-US">
                <a:solidFill>
                  <a:srgbClr val="FF0000"/>
                </a:solidFill>
                <a:sym typeface="+mn-ea"/>
              </a:rPr>
              <a:t>db_test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&gt;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 user </a:t>
            </a:r>
            <a:endParaRPr lang="en-US" altLang="en-US">
              <a:solidFill>
                <a:srgbClr val="FF0000"/>
              </a:solidFill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Ubah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status </a:t>
            </a:r>
            <a:r>
              <a:rPr lang="en-US" altLang="en-US">
                <a:sym typeface="+mn-ea"/>
              </a:rPr>
              <a:t>menjadi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10</a:t>
            </a:r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4" name="Picture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290" y="3349625"/>
            <a:ext cx="5727065" cy="2931160"/>
          </a:xfrm>
          <a:prstGeom prst="rect">
            <a:avLst/>
          </a:prstGeom>
        </p:spPr>
      </p:pic>
      <p:pic>
        <p:nvPicPr>
          <p:cNvPr id="6" name="Picture 5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S</a:t>
            </a:r>
            <a:r>
              <a:rPr lang="en-US" altLang="en-US"/>
              <a:t>elanjutnya buka</a:t>
            </a:r>
            <a:endParaRPr lang="en-US" altLang="en-US"/>
          </a:p>
          <a:p>
            <a:pPr lvl="1"/>
            <a:r>
              <a:rPr lang="en-US" altLang="en-US">
                <a:solidFill>
                  <a:srgbClr val="FF0000"/>
                </a:solidFill>
                <a:sym typeface="+mn-ea"/>
              </a:rPr>
              <a:t>http://localhost/test/backend/web/index.php?r=site/login</a:t>
            </a:r>
            <a:endParaRPr lang="en-US" altLang="en-US"/>
          </a:p>
          <a:p>
            <a:r>
              <a:rPr lang="en-US" altLang="en-US"/>
              <a:t>login dengan akun yang telah dibuat sebelumnya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lvl="1"/>
            <a:endParaRPr lang="en-US" altLang="en-US">
              <a:solidFill>
                <a:srgbClr val="FF0000"/>
              </a:solidFill>
            </a:endParaRPr>
          </a:p>
        </p:txBody>
      </p:sp>
      <p:pic>
        <p:nvPicPr>
          <p:cNvPr id="4" name="Picture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911475"/>
            <a:ext cx="8649970" cy="3418205"/>
          </a:xfrm>
          <a:prstGeom prst="rect">
            <a:avLst/>
          </a:prstGeom>
        </p:spPr>
      </p:pic>
      <p:pic>
        <p:nvPicPr>
          <p:cNvPr id="6" name="Picture 5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yii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7865" y="1745615"/>
            <a:ext cx="5715000" cy="381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>
                <a:sym typeface="+mn-ea"/>
              </a:rPr>
              <a:t>3. </a:t>
            </a:r>
            <a:r>
              <a:rPr lang="en-US" altLang="en-US" b="1">
                <a:sym typeface="+mn-ea"/>
              </a:rPr>
              <a:t>Setting .htaccess &amp; Pretty URL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946150"/>
          </a:xfrm>
        </p:spPr>
        <p:txBody>
          <a:bodyPr/>
          <a:p>
            <a:r>
              <a:rPr lang="en-US" altLang="en-US"/>
              <a:t>Tambahkan file </a:t>
            </a:r>
            <a:r>
              <a:rPr lang="en-US" altLang="en-US">
                <a:solidFill>
                  <a:srgbClr val="FF0000"/>
                </a:solidFill>
              </a:rPr>
              <a:t>.htaccess</a:t>
            </a:r>
            <a:r>
              <a:rPr lang="en-US" altLang="en-US"/>
              <a:t> di </a:t>
            </a:r>
            <a:r>
              <a:rPr lang="en-US" altLang="en-US">
                <a:solidFill>
                  <a:srgbClr val="FF0000"/>
                </a:solidFill>
              </a:rPr>
              <a:t>c:\xampp\htdocs\test </a:t>
            </a:r>
            <a:r>
              <a:rPr lang="en-US" altLang="en-US">
                <a:solidFill>
                  <a:schemeClr val="tx1"/>
                </a:solidFill>
              </a:rPr>
              <a:t>sebagai berikut</a:t>
            </a:r>
            <a:endParaRPr lang="en-US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06285" y="2383155"/>
            <a:ext cx="44761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  <a:sym typeface="+mn-ea"/>
              </a:rPr>
              <a:t>Options -Indexes</a:t>
            </a: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  <a:sym typeface="+mn-ea"/>
              </a:rPr>
              <a:t>IndexIgnore */*</a:t>
            </a: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  <a:sym typeface="+mn-ea"/>
              </a:rPr>
              <a:t> </a:t>
            </a: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  <a:sym typeface="+mn-ea"/>
              </a:rPr>
              <a:t>Options FollowSymlinks</a:t>
            </a: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  <a:sym typeface="+mn-ea"/>
              </a:rPr>
              <a:t>RewriteEngine on</a:t>
            </a: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  <a:sym typeface="+mn-ea"/>
              </a:rPr>
              <a:t>RewriteRule ^administrator(/.+)?$ backend/web/$1 [L,PT]</a:t>
            </a: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  <a:sym typeface="+mn-ea"/>
              </a:rPr>
              <a:t>RewriteRule ^(.+)?$ frontend/web/$1</a:t>
            </a:r>
            <a:endParaRPr lang="en-US"/>
          </a:p>
        </p:txBody>
      </p:sp>
      <p:pic>
        <p:nvPicPr>
          <p:cNvPr id="5" name="Picture 4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350" y="2383155"/>
            <a:ext cx="5793105" cy="3897630"/>
          </a:xfrm>
          <a:prstGeom prst="rect">
            <a:avLst/>
          </a:prstGeom>
        </p:spPr>
      </p:pic>
      <p:pic>
        <p:nvPicPr>
          <p:cNvPr id="6" name="Picture 5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/>
              <a:t>Tambahkan juga file .htaccess di </a:t>
            </a:r>
            <a:r>
              <a:rPr lang="en-US" altLang="en-US" sz="2800">
                <a:solidFill>
                  <a:srgbClr val="FF0000"/>
                </a:solidFill>
              </a:rPr>
              <a:t>frontend/web/ </a:t>
            </a:r>
            <a:r>
              <a:rPr lang="en-US" altLang="en-US" sz="2800">
                <a:solidFill>
                  <a:schemeClr val="tx1"/>
                </a:solidFill>
              </a:rPr>
              <a:t>&amp;</a:t>
            </a:r>
            <a:r>
              <a:rPr lang="en-US" altLang="en-US" sz="2800">
                <a:solidFill>
                  <a:srgbClr val="FF0000"/>
                </a:solidFill>
              </a:rPr>
              <a:t> backend/web </a:t>
            </a:r>
            <a:r>
              <a:rPr lang="en-US" altLang="en-US" sz="2800">
                <a:solidFill>
                  <a:schemeClr val="tx1"/>
                </a:solidFill>
                <a:effectLst/>
              </a:rPr>
              <a:t>sebagai berikut</a:t>
            </a:r>
            <a:endParaRPr lang="en-US" altLang="en-US" sz="2800">
              <a:solidFill>
                <a:schemeClr val="tx1"/>
              </a:solidFill>
              <a:effectLst/>
            </a:endParaRPr>
          </a:p>
          <a:p>
            <a:endParaRPr lang="en-US" altLang="en-US" sz="2800">
              <a:solidFill>
                <a:schemeClr val="tx1"/>
              </a:solidFill>
              <a:effectLst/>
            </a:endParaRPr>
          </a:p>
          <a:p>
            <a:endParaRPr lang="en-US" altLang="en-US" sz="2800">
              <a:solidFill>
                <a:schemeClr val="tx1"/>
              </a:solidFill>
              <a:effectLst/>
            </a:endParaRPr>
          </a:p>
          <a:p>
            <a:pPr marL="914400" lvl="2" indent="0">
              <a:buNone/>
            </a:pPr>
            <a:endParaRPr lang="en-US" altLang="en-US" sz="2100">
              <a:solidFill>
                <a:srgbClr val="FF0000"/>
              </a:solidFill>
              <a:effectLst/>
            </a:endParaRPr>
          </a:p>
        </p:txBody>
      </p:sp>
      <p:pic>
        <p:nvPicPr>
          <p:cNvPr id="4" name="Picture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540" y="2267585"/>
            <a:ext cx="5010150" cy="38601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502275" y="2267585"/>
            <a:ext cx="59442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2" indent="0">
              <a:buNone/>
            </a:pPr>
            <a:r>
              <a:rPr lang="en-US" altLang="en-US">
                <a:solidFill>
                  <a:srgbClr val="FF0000"/>
                </a:solidFill>
                <a:effectLst/>
                <a:sym typeface="+mn-ea"/>
              </a:rPr>
              <a:t>RewriteEngine on</a:t>
            </a:r>
            <a:endParaRPr lang="en-US" altLang="en-US">
              <a:solidFill>
                <a:srgbClr val="FF0000"/>
              </a:solidFill>
              <a:effectLst/>
            </a:endParaRPr>
          </a:p>
          <a:p>
            <a:pPr marL="914400" lvl="2" indent="0">
              <a:buNone/>
            </a:pPr>
            <a:r>
              <a:rPr lang="en-US" altLang="en-US">
                <a:solidFill>
                  <a:srgbClr val="FF0000"/>
                </a:solidFill>
                <a:effectLst/>
                <a:sym typeface="+mn-ea"/>
              </a:rPr>
              <a:t>RewriteCond %{REQUEST_FILENAME} !-f</a:t>
            </a:r>
            <a:endParaRPr lang="en-US" altLang="en-US">
              <a:solidFill>
                <a:srgbClr val="FF0000"/>
              </a:solidFill>
              <a:effectLst/>
            </a:endParaRPr>
          </a:p>
          <a:p>
            <a:pPr marL="914400" lvl="2" indent="0">
              <a:buNone/>
            </a:pPr>
            <a:r>
              <a:rPr lang="en-US" altLang="en-US">
                <a:solidFill>
                  <a:srgbClr val="FF0000"/>
                </a:solidFill>
                <a:effectLst/>
                <a:sym typeface="+mn-ea"/>
              </a:rPr>
              <a:t>RewriteCond %{REQUEST_FILENAME} !-d</a:t>
            </a:r>
            <a:endParaRPr lang="en-US" altLang="en-US">
              <a:solidFill>
                <a:srgbClr val="FF0000"/>
              </a:solidFill>
              <a:effectLst/>
            </a:endParaRPr>
          </a:p>
          <a:p>
            <a:pPr marL="914400" lvl="2" indent="0">
              <a:buNone/>
            </a:pPr>
            <a:endParaRPr lang="en-US" altLang="en-US">
              <a:solidFill>
                <a:srgbClr val="FF0000"/>
              </a:solidFill>
              <a:effectLst/>
            </a:endParaRPr>
          </a:p>
          <a:p>
            <a:pPr marL="914400" lvl="2" indent="0">
              <a:buNone/>
            </a:pPr>
            <a:r>
              <a:rPr lang="en-US" altLang="en-US">
                <a:solidFill>
                  <a:srgbClr val="FF0000"/>
                </a:solidFill>
                <a:effectLst/>
                <a:sym typeface="+mn-ea"/>
              </a:rPr>
              <a:t>RewriteRule . index.php</a:t>
            </a:r>
            <a:endParaRPr lang="en-US" altLang="en-US">
              <a:solidFill>
                <a:srgbClr val="FF0000"/>
              </a:solidFill>
              <a:effectLst/>
            </a:endParaRPr>
          </a:p>
          <a:p>
            <a:endParaRPr lang="en-US"/>
          </a:p>
        </p:txBody>
      </p:sp>
      <p:pic>
        <p:nvPicPr>
          <p:cNvPr id="6" name="Picture 5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Table of Content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6830"/>
            <a:ext cx="10013315" cy="4540250"/>
          </a:xfrm>
        </p:spPr>
        <p:txBody>
          <a:bodyPr/>
          <a:p>
            <a:pPr marL="514350" indent="-514350" algn="l">
              <a:lnSpc>
                <a:spcPct val="120000"/>
              </a:lnSpc>
              <a:buAutoNum type="arabicPeriod"/>
            </a:pPr>
            <a:r>
              <a:rPr lang="en-US" altLang="en-US"/>
              <a:t>Peng</a:t>
            </a:r>
            <a:r>
              <a:rPr lang="" altLang="en-US"/>
              <a:t>-</a:t>
            </a:r>
            <a:r>
              <a:rPr lang="en-US" altLang="en-US"/>
              <a:t>install</a:t>
            </a:r>
            <a:r>
              <a:rPr lang="" altLang="en-US"/>
              <a:t>-</a:t>
            </a:r>
            <a:r>
              <a:rPr lang="en-US" altLang="en-US"/>
              <a:t>an YII2</a:t>
            </a:r>
            <a:endParaRPr lang="en-US" altLang="en-US"/>
          </a:p>
          <a:p>
            <a:pPr marL="514350" indent="-514350" algn="l">
              <a:lnSpc>
                <a:spcPct val="120000"/>
              </a:lnSpc>
              <a:buAutoNum type="arabicPeriod"/>
            </a:pPr>
            <a:r>
              <a:rPr lang="en-US" altLang="en-US"/>
              <a:t>Migrasi database di YII 2</a:t>
            </a:r>
            <a:endParaRPr lang="en-US" altLang="en-US"/>
          </a:p>
          <a:p>
            <a:pPr marL="514350" indent="-514350" algn="l">
              <a:lnSpc>
                <a:spcPct val="120000"/>
              </a:lnSpc>
              <a:buAutoNum type="arabicPeriod"/>
            </a:pPr>
            <a:r>
              <a:rPr lang="en-US" altLang="en-US"/>
              <a:t>Setting .htaccess dan pretty url</a:t>
            </a:r>
            <a:endParaRPr lang="en-US" altLang="en-US"/>
          </a:p>
          <a:p>
            <a:pPr marL="514350" indent="-514350" algn="l">
              <a:lnSpc>
                <a:spcPct val="120000"/>
              </a:lnSpc>
              <a:buAutoNum type="arabicPeriod"/>
            </a:pPr>
            <a:r>
              <a:rPr lang="en-US" altLang="en-US"/>
              <a:t>Menghubungkan controller dan view</a:t>
            </a:r>
            <a:endParaRPr lang="en-US" altLang="en-US"/>
          </a:p>
          <a:p>
            <a:pPr lvl="1" algn="l">
              <a:lnSpc>
                <a:spcPct val="120000"/>
              </a:lnSpc>
            </a:pPr>
            <a:r>
              <a:rPr lang="" altLang="en-US" sz="2800"/>
              <a:t>menambahkan parameter</a:t>
            </a:r>
            <a:endParaRPr lang="en-US" altLang="en-US"/>
          </a:p>
          <a:p>
            <a:pPr marL="514350" indent="-514350" algn="l">
              <a:lnSpc>
                <a:spcPct val="120000"/>
              </a:lnSpc>
              <a:buAutoNum type="arabicPeriod"/>
            </a:pPr>
            <a:r>
              <a:rPr lang="en-US" altLang="en-US"/>
              <a:t>Membuat CRUD menggunakan GII</a:t>
            </a:r>
            <a:endParaRPr lang="en-US" altLang="en-US"/>
          </a:p>
        </p:txBody>
      </p:sp>
      <p:pic>
        <p:nvPicPr>
          <p:cNvPr id="4" name="Picture 3" descr="yii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</a:t>
            </a:r>
            <a:r>
              <a:rPr lang="en-US"/>
              <a:t>ada </a:t>
            </a:r>
            <a:r>
              <a:rPr lang="en-US">
                <a:solidFill>
                  <a:srgbClr val="FF0000"/>
                </a:solidFill>
              </a:rPr>
              <a:t>backend\config\main.php</a:t>
            </a:r>
            <a:r>
              <a:rPr lang="en-US"/>
              <a:t> </a:t>
            </a:r>
            <a:r>
              <a:rPr lang="en-US" altLang="en-US"/>
              <a:t>&amp; </a:t>
            </a:r>
            <a:r>
              <a:rPr lang="en-US">
                <a:solidFill>
                  <a:srgbClr val="FF0000"/>
                </a:solidFill>
                <a:sym typeface="+mn-ea"/>
              </a:rPr>
              <a:t>backend\config\main.php</a:t>
            </a:r>
            <a:r>
              <a:rPr lang="en-US"/>
              <a:t> tambahkan </a:t>
            </a:r>
            <a:r>
              <a:rPr lang="" altLang="en-US"/>
              <a:t>script </a:t>
            </a:r>
            <a:r>
              <a:rPr lang="en-US"/>
              <a:t>berikut</a:t>
            </a:r>
            <a:endParaRPr lang="en-US"/>
          </a:p>
          <a:p>
            <a:endParaRPr lang="en-US" altLang="en-US"/>
          </a:p>
        </p:txBody>
      </p:sp>
      <p:pic>
        <p:nvPicPr>
          <p:cNvPr id="4" name="Picture 3" descr="19"/>
          <p:cNvPicPr>
            <a:picLocks noChangeAspect="1"/>
          </p:cNvPicPr>
          <p:nvPr/>
        </p:nvPicPr>
        <p:blipFill>
          <a:blip r:embed="rId1"/>
          <a:srcRect t="4536" r="23404" b="51427"/>
          <a:stretch>
            <a:fillRect/>
          </a:stretch>
        </p:blipFill>
        <p:spPr>
          <a:xfrm>
            <a:off x="1016635" y="4516755"/>
            <a:ext cx="5840730" cy="2305685"/>
          </a:xfrm>
          <a:prstGeom prst="rect">
            <a:avLst/>
          </a:prstGeom>
        </p:spPr>
      </p:pic>
      <p:pic>
        <p:nvPicPr>
          <p:cNvPr id="5" name="Picture 4" descr="20"/>
          <p:cNvPicPr>
            <a:picLocks noChangeAspect="1"/>
          </p:cNvPicPr>
          <p:nvPr/>
        </p:nvPicPr>
        <p:blipFill>
          <a:blip r:embed="rId2"/>
          <a:srcRect l="1712" t="15482" r="22333" b="35203"/>
          <a:stretch>
            <a:fillRect/>
          </a:stretch>
        </p:blipFill>
        <p:spPr>
          <a:xfrm>
            <a:off x="1016635" y="2193290"/>
            <a:ext cx="6000115" cy="2306320"/>
          </a:xfrm>
          <a:prstGeom prst="rect">
            <a:avLst/>
          </a:prstGeom>
        </p:spPr>
      </p:pic>
      <p:pic>
        <p:nvPicPr>
          <p:cNvPr id="6" name="Picture 5" descr="yii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Buka </a:t>
            </a:r>
            <a:r>
              <a:rPr lang="en-US" altLang="en-US">
                <a:solidFill>
                  <a:srgbClr val="FF0000"/>
                </a:solidFill>
              </a:rPr>
              <a:t>common/config/main-local.php </a:t>
            </a:r>
            <a:r>
              <a:rPr lang="en-US" altLang="en-US">
                <a:solidFill>
                  <a:schemeClr val="tx1"/>
                </a:solidFill>
              </a:rPr>
              <a:t>kemudian tambahkan script berikut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4" name="Picture 3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270" y="2531745"/>
            <a:ext cx="6348730" cy="3238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52005" y="2531745"/>
            <a:ext cx="37795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        'urlManager' =&gt; [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          'enablePrettyUrl' =&gt; true,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          'showScriptName' =&gt; false,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      ],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6" name="Picture 5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Untuk mengakses frontend buka</a:t>
            </a:r>
            <a:endParaRPr lang="en-US" altLang="en-US"/>
          </a:p>
          <a:p>
            <a:pPr lvl="1"/>
            <a:r>
              <a:rPr lang="en-US" altLang="en-US">
                <a:solidFill>
                  <a:srgbClr val="FF0000"/>
                </a:solidFill>
                <a:sym typeface="+mn-ea"/>
              </a:rPr>
              <a:t>http://localhost/test/</a:t>
            </a:r>
            <a:endParaRPr lang="en-US" altLang="en-US"/>
          </a:p>
          <a:p>
            <a:r>
              <a:rPr lang="en-US" altLang="en-US"/>
              <a:t>Sedangkan untuk backend dapat diakses dengan URL</a:t>
            </a:r>
            <a:endParaRPr lang="en-US" altLang="en-US"/>
          </a:p>
          <a:p>
            <a:pPr lvl="1"/>
            <a:r>
              <a:rPr lang="en-US" altLang="en-US">
                <a:solidFill>
                  <a:srgbClr val="FF0000"/>
                </a:solidFill>
                <a:sym typeface="+mn-ea"/>
              </a:rPr>
              <a:t>http://localhost/test/administrator</a:t>
            </a:r>
            <a:endParaRPr lang="en-US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6" name="Picture 5" descr="yii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  <p:pic>
        <p:nvPicPr>
          <p:cNvPr id="5" name="Picture 4" descr="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" y="3517900"/>
            <a:ext cx="4880610" cy="2329180"/>
          </a:xfrm>
          <a:prstGeom prst="rect">
            <a:avLst/>
          </a:prstGeom>
        </p:spPr>
      </p:pic>
      <p:pic>
        <p:nvPicPr>
          <p:cNvPr id="7" name="Picture 6" descr="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70" y="3517900"/>
            <a:ext cx="472694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yii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7865" y="1745615"/>
            <a:ext cx="5715000" cy="381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3. </a:t>
            </a:r>
            <a:r>
              <a:rPr lang="en-US" altLang="en-US" b="1"/>
              <a:t>Menghubungkan Controller dengan View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1472565"/>
          </a:xfrm>
        </p:spPr>
        <p:txBody>
          <a:bodyPr/>
          <a:p>
            <a:r>
              <a:rPr lang="" altLang="en-US">
                <a:solidFill>
                  <a:schemeClr val="tx1"/>
                </a:solidFill>
              </a:rPr>
              <a:t>Buat sebuah controller baru di </a:t>
            </a:r>
            <a:r>
              <a:rPr lang="" altLang="en-US">
                <a:solidFill>
                  <a:srgbClr val="FF0000"/>
                </a:solidFill>
              </a:rPr>
              <a:t>backend/controllers </a:t>
            </a:r>
            <a:r>
              <a:rPr lang="" altLang="en-US">
                <a:solidFill>
                  <a:schemeClr val="tx1"/>
                </a:solidFill>
              </a:rPr>
              <a:t>dengan nama </a:t>
            </a:r>
            <a:endParaRPr lang="" altLang="en-US">
              <a:solidFill>
                <a:schemeClr val="tx1"/>
              </a:solidFill>
            </a:endParaRPr>
          </a:p>
          <a:p>
            <a:pPr lvl="1"/>
            <a:r>
              <a:rPr lang="" altLang="en-US" sz="2400">
                <a:solidFill>
                  <a:srgbClr val="FF0000"/>
                </a:solidFill>
              </a:rPr>
              <a:t>LatihanController.php</a:t>
            </a:r>
            <a:endParaRPr lang="" altLang="en-US">
              <a:solidFill>
                <a:srgbClr val="FF0000"/>
              </a:solidFill>
            </a:endParaRPr>
          </a:p>
          <a:p>
            <a:endParaRPr lang="" altLang="en-US">
              <a:solidFill>
                <a:srgbClr val="FF0000"/>
              </a:solidFill>
            </a:endParaRPr>
          </a:p>
          <a:p>
            <a:endParaRPr lang="" altLang="en-US">
              <a:solidFill>
                <a:schemeClr val="tx1"/>
              </a:solidFill>
            </a:endParaRPr>
          </a:p>
        </p:txBody>
      </p:sp>
      <p:pic>
        <p:nvPicPr>
          <p:cNvPr id="5" name="Picture 4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090" y="2729865"/>
            <a:ext cx="5952490" cy="3270885"/>
          </a:xfrm>
          <a:prstGeom prst="rect">
            <a:avLst/>
          </a:prstGeom>
        </p:spPr>
      </p:pic>
      <p:pic>
        <p:nvPicPr>
          <p:cNvPr id="6" name="Picture 5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062470" y="2729865"/>
            <a:ext cx="506666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FF0000"/>
                </a:solidFill>
              </a:rPr>
              <a:t>&lt;?php 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namespace backend\controllers;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use yii\web\Controller;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class LatihanController extends Controller 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{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	public function actionIndex()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	{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		return $this-&gt;render('index');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	}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}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800">
                <a:sym typeface="+mn-ea"/>
              </a:rPr>
              <a:t>Selanjutnya, buat </a:t>
            </a:r>
            <a:r>
              <a:rPr lang="en-US" altLang="en-US" sz="2800">
                <a:sym typeface="+mn-ea"/>
              </a:rPr>
              <a:t>sebuah folder baru di</a:t>
            </a:r>
            <a:r>
              <a:rPr lang="en-US" altLang="en-US" sz="2800">
                <a:solidFill>
                  <a:srgbClr val="FF0000"/>
                </a:solidFill>
                <a:sym typeface="+mn-ea"/>
              </a:rPr>
              <a:t> backend/views</a:t>
            </a:r>
            <a:r>
              <a:rPr lang="en-US" altLang="en-US" sz="2800">
                <a:solidFill>
                  <a:schemeClr val="tx1"/>
                </a:solidFill>
                <a:sym typeface="+mn-ea"/>
              </a:rPr>
              <a:t> </a:t>
            </a:r>
            <a:r>
              <a:rPr lang="" altLang="en-US" sz="2800">
                <a:solidFill>
                  <a:schemeClr val="tx1"/>
                </a:solidFill>
                <a:sym typeface="+mn-ea"/>
              </a:rPr>
              <a:t>dengan nama</a:t>
            </a:r>
            <a:endParaRPr lang="" altLang="en-US" sz="2800">
              <a:solidFill>
                <a:srgbClr val="FF0000"/>
              </a:solidFill>
              <a:sym typeface="+mn-ea"/>
            </a:endParaRPr>
          </a:p>
          <a:p>
            <a:pPr lvl="1"/>
            <a:r>
              <a:rPr lang="" altLang="en-US" sz="2400">
                <a:solidFill>
                  <a:srgbClr val="FF0000"/>
                </a:solidFill>
                <a:sym typeface="+mn-ea"/>
              </a:rPr>
              <a:t>latihan</a:t>
            </a:r>
            <a:endParaRPr lang="en-US" altLang="en-US" sz="2450">
              <a:solidFill>
                <a:srgbClr val="FF0000"/>
              </a:solidFill>
            </a:endParaRPr>
          </a:p>
          <a:p>
            <a:r>
              <a:rPr lang="" altLang="en-US" sz="2800">
                <a:sym typeface="+mn-ea"/>
              </a:rPr>
              <a:t>Dan kemudian tambahkan</a:t>
            </a:r>
            <a:r>
              <a:rPr lang="en-US" altLang="en-US" sz="2800">
                <a:sym typeface="+mn-ea"/>
              </a:rPr>
              <a:t> </a:t>
            </a:r>
            <a:r>
              <a:rPr lang="en-US" altLang="en-US" sz="2800">
                <a:solidFill>
                  <a:srgbClr val="FF0000"/>
                </a:solidFill>
                <a:sym typeface="+mn-ea"/>
              </a:rPr>
              <a:t>index.php</a:t>
            </a:r>
            <a:r>
              <a:rPr lang="en-US" altLang="en-US" sz="2800">
                <a:sym typeface="+mn-ea"/>
              </a:rPr>
              <a:t> di </a:t>
            </a:r>
            <a:r>
              <a:rPr lang="en-US" altLang="en-US" sz="2800">
                <a:solidFill>
                  <a:srgbClr val="FF0000"/>
                </a:solidFill>
                <a:sym typeface="+mn-ea"/>
              </a:rPr>
              <a:t>backend/views/</a:t>
            </a:r>
            <a:r>
              <a:rPr lang="" altLang="en-US" sz="2800">
                <a:solidFill>
                  <a:srgbClr val="FF0000"/>
                </a:solidFill>
                <a:sym typeface="+mn-ea"/>
              </a:rPr>
              <a:t>l</a:t>
            </a:r>
            <a:r>
              <a:rPr lang="" altLang="en-US" sz="2800">
                <a:solidFill>
                  <a:srgbClr val="FF0000"/>
                </a:solidFill>
                <a:sym typeface="+mn-ea"/>
              </a:rPr>
              <a:t>atihan</a:t>
            </a:r>
            <a:endParaRPr lang="en-US" altLang="en-US">
              <a:solidFill>
                <a:schemeClr val="tx1"/>
              </a:solidFill>
            </a:endParaRPr>
          </a:p>
          <a:p>
            <a:endParaRPr lang="en-US"/>
          </a:p>
        </p:txBody>
      </p:sp>
      <p:pic>
        <p:nvPicPr>
          <p:cNvPr id="6" name="Picture 5" descr="yii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  <p:pic>
        <p:nvPicPr>
          <p:cNvPr id="4" name="Picture 3" descr="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95" y="3096895"/>
            <a:ext cx="8485505" cy="35140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Setelah itu , buka</a:t>
            </a:r>
            <a:endParaRPr lang="" altLang="en-US"/>
          </a:p>
          <a:p>
            <a:pPr lvl="1"/>
            <a:r>
              <a:rPr lang="" altLang="en-US" sz="2400">
                <a:solidFill>
                  <a:srgbClr val="FF0000"/>
                </a:solidFill>
              </a:rPr>
              <a:t>http://localhost/test/administrator/latihan</a:t>
            </a:r>
            <a:endParaRPr lang="" altLang="en-US" sz="2400">
              <a:solidFill>
                <a:srgbClr val="FF0000"/>
              </a:solidFill>
            </a:endParaRPr>
          </a:p>
        </p:txBody>
      </p:sp>
      <p:pic>
        <p:nvPicPr>
          <p:cNvPr id="4" name="Picture 3" descr="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2320925"/>
            <a:ext cx="7007860" cy="4468495"/>
          </a:xfrm>
          <a:prstGeom prst="rect">
            <a:avLst/>
          </a:prstGeom>
        </p:spPr>
      </p:pic>
      <p:pic>
        <p:nvPicPr>
          <p:cNvPr id="6" name="Picture 5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" altLang="en-US" sz="2800" b="1"/>
              <a:t>Menambahkan parameter</a:t>
            </a:r>
            <a:endParaRPr lang="" alt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Buka kembali LatihanController.php dan tambahkan script berikut</a:t>
            </a:r>
            <a:endParaRPr lang="" altLang="en-US"/>
          </a:p>
        </p:txBody>
      </p:sp>
      <p:pic>
        <p:nvPicPr>
          <p:cNvPr id="6" name="Picture 5" descr="yii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  <p:pic>
        <p:nvPicPr>
          <p:cNvPr id="5" name="Picture 4" descr="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2295525"/>
            <a:ext cx="8228330" cy="40951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611505"/>
          </a:xfrm>
        </p:spPr>
        <p:txBody>
          <a:bodyPr/>
          <a:p>
            <a:r>
              <a:rPr lang="" altLang="en-US"/>
              <a:t>Selanjutnya buka </a:t>
            </a:r>
            <a:r>
              <a:rPr lang="" altLang="en-US">
                <a:solidFill>
                  <a:srgbClr val="FF0000"/>
                </a:solidFill>
              </a:rPr>
              <a:t>views/latihan/index.php</a:t>
            </a:r>
            <a:r>
              <a:rPr lang="" altLang="en-US"/>
              <a:t> dan tambahkan </a:t>
            </a:r>
            <a:endParaRPr lang="" altLang="en-US"/>
          </a:p>
        </p:txBody>
      </p:sp>
      <p:pic>
        <p:nvPicPr>
          <p:cNvPr id="4" name="Picture 3" descr="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1905000"/>
            <a:ext cx="8354060" cy="4475480"/>
          </a:xfrm>
          <a:prstGeom prst="rect">
            <a:avLst/>
          </a:prstGeom>
        </p:spPr>
      </p:pic>
      <p:pic>
        <p:nvPicPr>
          <p:cNvPr id="6" name="Picture 5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Buka link</a:t>
            </a:r>
            <a:endParaRPr lang="" altLang="en-US"/>
          </a:p>
          <a:p>
            <a:pPr lvl="1"/>
            <a:r>
              <a:rPr lang="" altLang="en-US" sz="2400">
                <a:solidFill>
                  <a:srgbClr val="FF0000"/>
                </a:solidFill>
              </a:rPr>
              <a:t>http://localhost/test/administrator/latihan?name=nama_kalian</a:t>
            </a:r>
            <a:endParaRPr lang="" altLang="en-US" sz="2400">
              <a:solidFill>
                <a:srgbClr val="FF0000"/>
              </a:solidFill>
            </a:endParaRPr>
          </a:p>
        </p:txBody>
      </p:sp>
      <p:pic>
        <p:nvPicPr>
          <p:cNvPr id="4" name="Picture 3" descr="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655" y="2426335"/>
            <a:ext cx="6679565" cy="3701415"/>
          </a:xfrm>
          <a:prstGeom prst="rect">
            <a:avLst/>
          </a:prstGeom>
        </p:spPr>
      </p:pic>
      <p:pic>
        <p:nvPicPr>
          <p:cNvPr id="6" name="Picture 5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b="1"/>
              <a:t>1. </a:t>
            </a:r>
            <a:r>
              <a:rPr lang="en-US" altLang="en-US" b="1">
                <a:sym typeface="+mn-ea"/>
              </a:rPr>
              <a:t>Peng-install-an YII2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275580"/>
          </a:xfrm>
        </p:spPr>
        <p:txBody>
          <a:bodyPr/>
          <a:p>
            <a:r>
              <a:rPr lang="en-US" altLang="en-US" sz="2800" b="1"/>
              <a:t>Windows</a:t>
            </a:r>
            <a:endParaRPr lang="en-US" altLang="en-US"/>
          </a:p>
          <a:p>
            <a:pPr lvl="1">
              <a:lnSpc>
                <a:spcPct val="100000"/>
              </a:lnSpc>
            </a:pPr>
            <a:r>
              <a:rPr lang="en-US" altLang="en-US" sz="2400"/>
              <a:t>Install composer dari getcomposer.org </a:t>
            </a:r>
            <a:r>
              <a:rPr lang="" altLang="en-US" sz="2400"/>
              <a:t>. </a:t>
            </a:r>
            <a:r>
              <a:rPr lang="" altLang="en-US" sz="2400">
                <a:solidFill>
                  <a:schemeClr val="tx1"/>
                </a:solidFill>
              </a:rPr>
              <a:t>Set sebagai </a:t>
            </a:r>
            <a:r>
              <a:rPr lang="" altLang="en-US" sz="2400">
                <a:solidFill>
                  <a:srgbClr val="FF0000"/>
                </a:solidFill>
              </a:rPr>
              <a:t>developer mode</a:t>
            </a:r>
            <a:endParaRPr lang="en-US" altLang="en-US" sz="2400"/>
          </a:p>
          <a:p>
            <a:pPr lvl="1">
              <a:lnSpc>
                <a:spcPct val="100000"/>
              </a:lnSpc>
            </a:pPr>
            <a:r>
              <a:rPr lang="en-US" altLang="en-US" sz="2400"/>
              <a:t>buka command prompt</a:t>
            </a:r>
            <a:endParaRPr lang="en-US" altLang="en-US" sz="2400"/>
          </a:p>
          <a:p>
            <a:pPr lvl="1">
              <a:lnSpc>
                <a:spcPct val="100000"/>
              </a:lnSpc>
            </a:pPr>
            <a:r>
              <a:rPr lang="en-US" altLang="en-US" sz="2400"/>
              <a:t>arahkan directory ke xampp/htdocs</a:t>
            </a:r>
            <a:endParaRPr lang="en-US" altLang="en-US" sz="2400"/>
          </a:p>
          <a:p>
            <a:pPr lvl="2">
              <a:lnSpc>
                <a:spcPct val="10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cd xampp/htdocs</a:t>
            </a:r>
            <a:endParaRPr lang="en-US" altLang="en-US" sz="240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en-US" sz="2400"/>
              <a:t>Ketik perintah untuk menginstall YII2</a:t>
            </a:r>
            <a:endParaRPr lang="en-US" altLang="en-US" sz="2400"/>
          </a:p>
          <a:p>
            <a:pPr lvl="2">
              <a:lnSpc>
                <a:spcPct val="100000"/>
              </a:lnSpc>
            </a:pPr>
            <a:r>
              <a:rPr lang="en-US" altLang="en-US" sz="2400">
                <a:solidFill>
                  <a:srgbClr val="FF0000"/>
                </a:solidFill>
                <a:sym typeface="+mn-ea"/>
              </a:rPr>
              <a:t>composer create-project yiisoft/yii2-app-advance nama_project</a:t>
            </a:r>
            <a:endParaRPr lang="en-US" altLang="en-US" sz="2400"/>
          </a:p>
          <a:p>
            <a:pPr lvl="1">
              <a:lnSpc>
                <a:spcPct val="100000"/>
              </a:lnSpc>
            </a:pPr>
            <a:r>
              <a:rPr lang="en-US" altLang="en-US" sz="2400"/>
              <a:t>Setting kedalam mode development</a:t>
            </a:r>
            <a:endParaRPr lang="en-US" altLang="en-US" sz="2400"/>
          </a:p>
          <a:p>
            <a:pPr lvl="2">
              <a:lnSpc>
                <a:spcPct val="10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cd nama_project</a:t>
            </a:r>
            <a:endParaRPr lang="en-US" altLang="en-US" sz="240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php init</a:t>
            </a:r>
            <a:endParaRPr lang="en-US" altLang="en-US" sz="2400">
              <a:solidFill>
                <a:srgbClr val="FF0000"/>
              </a:solidFill>
            </a:endParaRPr>
          </a:p>
          <a:p>
            <a:pPr lvl="3">
              <a:lnSpc>
                <a:spcPct val="10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0</a:t>
            </a:r>
            <a:endParaRPr lang="en-US" altLang="en-US" sz="2000">
              <a:solidFill>
                <a:srgbClr val="FF0000"/>
              </a:solidFill>
            </a:endParaRPr>
          </a:p>
          <a:p>
            <a:pPr lvl="3">
              <a:lnSpc>
                <a:spcPct val="10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yes</a:t>
            </a:r>
            <a:endParaRPr lang="en-US" altLang="en-US" sz="1710"/>
          </a:p>
          <a:p>
            <a:pPr lvl="1">
              <a:lnSpc>
                <a:spcPct val="100000"/>
              </a:lnSpc>
            </a:pPr>
            <a:endParaRPr lang="en-US" altLang="en-US"/>
          </a:p>
          <a:p>
            <a:pPr marL="0" indent="0">
              <a:lnSpc>
                <a:spcPct val="190000"/>
              </a:lnSpc>
              <a:buNone/>
            </a:pPr>
            <a:endParaRPr lang="en-US" altLang="en-US"/>
          </a:p>
        </p:txBody>
      </p:sp>
      <p:pic>
        <p:nvPicPr>
          <p:cNvPr id="4" name="Picture 3" descr="yii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yii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7865" y="1745615"/>
            <a:ext cx="5715000" cy="381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Membuat CRUD menggunakan GII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Buat sebuah table baru sebagai berikut</a:t>
            </a:r>
            <a:endParaRPr lang="" altLang="en-US"/>
          </a:p>
        </p:txBody>
      </p:sp>
      <p:pic>
        <p:nvPicPr>
          <p:cNvPr id="4" name="Picture 3" descr="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225" y="1844675"/>
            <a:ext cx="7942580" cy="4152265"/>
          </a:xfrm>
          <a:prstGeom prst="rect">
            <a:avLst/>
          </a:prstGeom>
        </p:spPr>
      </p:pic>
      <p:pic>
        <p:nvPicPr>
          <p:cNvPr id="6" name="Picture 5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Kemudian buka</a:t>
            </a:r>
            <a:endParaRPr lang="" altLang="en-US"/>
          </a:p>
          <a:p>
            <a:pPr lvl="1"/>
            <a:r>
              <a:rPr lang="" altLang="en-US" sz="2400">
                <a:solidFill>
                  <a:srgbClr val="FF0000"/>
                </a:solidFill>
              </a:rPr>
              <a:t>http://localhost/test/administrator/gii</a:t>
            </a:r>
            <a:endParaRPr lang="" altLang="en-US" sz="2400">
              <a:solidFill>
                <a:srgbClr val="FF0000"/>
              </a:solidFill>
            </a:endParaRPr>
          </a:p>
        </p:txBody>
      </p:sp>
      <p:pic>
        <p:nvPicPr>
          <p:cNvPr id="5" name="Picture 4" descr="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2286635"/>
            <a:ext cx="8428355" cy="4430395"/>
          </a:xfrm>
          <a:prstGeom prst="rect">
            <a:avLst/>
          </a:prstGeom>
        </p:spPr>
      </p:pic>
      <p:pic>
        <p:nvPicPr>
          <p:cNvPr id="6" name="Picture 5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2508885"/>
          </a:xfrm>
        </p:spPr>
        <p:txBody>
          <a:bodyPr/>
          <a:p>
            <a:r>
              <a:rPr lang="" altLang="en-US"/>
              <a:t>Buat sebuah model baru dengan menggunakan GII</a:t>
            </a:r>
            <a:endParaRPr lang="" altLang="en-US"/>
          </a:p>
          <a:p>
            <a:pPr lvl="1"/>
            <a:r>
              <a:rPr lang="" altLang="en-US" sz="2400">
                <a:solidFill>
                  <a:srgbClr val="FF0000"/>
                </a:solidFill>
              </a:rPr>
              <a:t>Model Generator &gt; start</a:t>
            </a:r>
            <a:endParaRPr lang="" altLang="en-US" sz="2400">
              <a:solidFill>
                <a:srgbClr val="FF0000"/>
              </a:solidFill>
            </a:endParaRPr>
          </a:p>
          <a:p>
            <a:pPr lvl="1"/>
            <a:r>
              <a:rPr lang="" altLang="en-US" sz="2400">
                <a:solidFill>
                  <a:srgbClr val="FF0000"/>
                </a:solidFill>
              </a:rPr>
              <a:t>Isi column seperti berikut</a:t>
            </a:r>
            <a:endParaRPr lang="" altLang="en-US" sz="2400">
              <a:solidFill>
                <a:srgbClr val="FF0000"/>
              </a:solidFill>
            </a:endParaRPr>
          </a:p>
          <a:p>
            <a:pPr lvl="1"/>
            <a:r>
              <a:rPr lang="" altLang="en-US" sz="2400">
                <a:solidFill>
                  <a:srgbClr val="FF0000"/>
                </a:solidFill>
              </a:rPr>
              <a:t>Klik preview</a:t>
            </a:r>
            <a:endParaRPr lang="" altLang="en-US" sz="2400">
              <a:solidFill>
                <a:srgbClr val="FF0000"/>
              </a:solidFill>
            </a:endParaRPr>
          </a:p>
          <a:p>
            <a:pPr lvl="1"/>
            <a:r>
              <a:rPr lang="" altLang="en-US" sz="2400">
                <a:solidFill>
                  <a:srgbClr val="FF0000"/>
                </a:solidFill>
              </a:rPr>
              <a:t>Klik Generate</a:t>
            </a:r>
            <a:endParaRPr lang="" altLang="en-US" sz="2400">
              <a:solidFill>
                <a:srgbClr val="FF0000"/>
              </a:solidFill>
            </a:endParaRPr>
          </a:p>
        </p:txBody>
      </p:sp>
      <p:pic>
        <p:nvPicPr>
          <p:cNvPr id="5" name="Picture 4" descr="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9440" y="1760855"/>
            <a:ext cx="5767705" cy="3336925"/>
          </a:xfrm>
          <a:prstGeom prst="rect">
            <a:avLst/>
          </a:prstGeom>
        </p:spPr>
      </p:pic>
      <p:pic>
        <p:nvPicPr>
          <p:cNvPr id="7" name="Picture 6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 descr="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7120" y="3376295"/>
            <a:ext cx="10017760" cy="2179320"/>
          </a:xfrm>
          <a:prstGeom prst="rect">
            <a:avLst/>
          </a:prstGeom>
        </p:spPr>
      </p:pic>
      <p:pic>
        <p:nvPicPr>
          <p:cNvPr id="6" name="Picture 5" descr="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20" y="1118870"/>
            <a:ext cx="10017125" cy="1918335"/>
          </a:xfrm>
          <a:prstGeom prst="rect">
            <a:avLst/>
          </a:prstGeom>
        </p:spPr>
      </p:pic>
      <p:pic>
        <p:nvPicPr>
          <p:cNvPr id="4" name="Picture 3" descr="yii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4760"/>
            <a:ext cx="4679315" cy="3390265"/>
          </a:xfrm>
        </p:spPr>
        <p:txBody>
          <a:bodyPr/>
          <a:p>
            <a:r>
              <a:rPr lang="" altLang="en-US"/>
              <a:t>Membuat CRUD</a:t>
            </a:r>
            <a:endParaRPr lang="" altLang="en-US"/>
          </a:p>
          <a:p>
            <a:pPr lvl="1"/>
            <a:r>
              <a:rPr lang="" altLang="en-US" sz="2400">
                <a:solidFill>
                  <a:srgbClr val="FF0000"/>
                </a:solidFill>
              </a:rPr>
              <a:t>CRUD generator &gt; start</a:t>
            </a:r>
            <a:endParaRPr lang="" altLang="en-US" sz="2400"/>
          </a:p>
          <a:p>
            <a:pPr lvl="1"/>
            <a:r>
              <a:rPr lang="" altLang="en-US" sz="2400">
                <a:solidFill>
                  <a:srgbClr val="FF0000"/>
                </a:solidFill>
              </a:rPr>
              <a:t>isi form</a:t>
            </a:r>
            <a:endParaRPr lang="" altLang="en-US" sz="2400">
              <a:solidFill>
                <a:srgbClr val="FF0000"/>
              </a:solidFill>
            </a:endParaRPr>
          </a:p>
          <a:p>
            <a:pPr lvl="1"/>
            <a:r>
              <a:rPr lang="" altLang="en-US" sz="2400">
                <a:solidFill>
                  <a:srgbClr val="FF0000"/>
                </a:solidFill>
              </a:rPr>
              <a:t>preview &gt; generate</a:t>
            </a:r>
            <a:endParaRPr lang="" altLang="en-US"/>
          </a:p>
          <a:p>
            <a:pPr lvl="1"/>
            <a:endParaRPr lang="" altLang="en-US"/>
          </a:p>
        </p:txBody>
      </p:sp>
      <p:pic>
        <p:nvPicPr>
          <p:cNvPr id="4" name="Picture 3" descr="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1495" y="1254760"/>
            <a:ext cx="6293485" cy="2828925"/>
          </a:xfrm>
          <a:prstGeom prst="rect">
            <a:avLst/>
          </a:prstGeom>
        </p:spPr>
      </p:pic>
      <p:pic>
        <p:nvPicPr>
          <p:cNvPr id="5" name="Picture 4" descr="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4428490"/>
            <a:ext cx="6428740" cy="2305050"/>
          </a:xfrm>
          <a:prstGeom prst="rect">
            <a:avLst/>
          </a:prstGeom>
        </p:spPr>
      </p:pic>
      <p:pic>
        <p:nvPicPr>
          <p:cNvPr id="6" name="Picture 5" descr="yii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5837555" cy="2932430"/>
          </a:xfrm>
        </p:spPr>
        <p:txBody>
          <a:bodyPr/>
          <a:p>
            <a:r>
              <a:rPr lang="" altLang="en-US" sz="2800"/>
              <a:t>Buka tautan</a:t>
            </a:r>
            <a:endParaRPr lang="" altLang="en-US" sz="2800"/>
          </a:p>
          <a:p>
            <a:pPr lvl="1"/>
            <a:r>
              <a:rPr lang="en-US" altLang="en-US" sz="2400">
                <a:solidFill>
                  <a:srgbClr val="FF0000"/>
                </a:solidFill>
                <a:sym typeface="+mn-ea"/>
              </a:rPr>
              <a:t>http://localhost/test/administrator/job</a:t>
            </a:r>
            <a:endParaRPr lang="" altLang="en-US" sz="2450"/>
          </a:p>
          <a:p>
            <a:r>
              <a:rPr lang="" altLang="en-US" sz="2800"/>
              <a:t>Tambahkan data dengan</a:t>
            </a:r>
            <a:endParaRPr lang="" altLang="en-US" sz="2800"/>
          </a:p>
          <a:p>
            <a:pPr lvl="1"/>
            <a:r>
              <a:rPr lang="" altLang="en-US" sz="2450">
                <a:solidFill>
                  <a:srgbClr val="FF0000"/>
                </a:solidFill>
              </a:rPr>
              <a:t>Klik Create Job Model</a:t>
            </a:r>
            <a:endParaRPr lang="" altLang="en-US" sz="2450">
              <a:solidFill>
                <a:srgbClr val="FF0000"/>
              </a:solidFill>
            </a:endParaRPr>
          </a:p>
          <a:p>
            <a:pPr lvl="1"/>
            <a:r>
              <a:rPr lang="" altLang="en-US" sz="2450">
                <a:solidFill>
                  <a:srgbClr val="FF0000"/>
                </a:solidFill>
              </a:rPr>
              <a:t>Isi Form</a:t>
            </a:r>
            <a:endParaRPr lang="" altLang="en-US" sz="2450">
              <a:solidFill>
                <a:srgbClr val="FF0000"/>
              </a:solidFill>
            </a:endParaRPr>
          </a:p>
          <a:p>
            <a:pPr lvl="1"/>
            <a:r>
              <a:rPr lang="" altLang="en-US" sz="2450">
                <a:solidFill>
                  <a:srgbClr val="FF0000"/>
                </a:solidFill>
              </a:rPr>
              <a:t>Klik Save</a:t>
            </a:r>
            <a:endParaRPr lang="" altLang="en-US" sz="2450">
              <a:solidFill>
                <a:srgbClr val="FF0000"/>
              </a:solidFill>
            </a:endParaRPr>
          </a:p>
          <a:p>
            <a:pPr lvl="1"/>
            <a:endParaRPr lang="" altLang="en-US" sz="2450">
              <a:solidFill>
                <a:srgbClr val="FF0000"/>
              </a:solidFill>
            </a:endParaRPr>
          </a:p>
        </p:txBody>
      </p:sp>
      <p:pic>
        <p:nvPicPr>
          <p:cNvPr id="4" name="Picture 3" descr="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9540" y="1252855"/>
            <a:ext cx="5462270" cy="3611880"/>
          </a:xfrm>
          <a:prstGeom prst="rect">
            <a:avLst/>
          </a:prstGeom>
        </p:spPr>
      </p:pic>
      <p:pic>
        <p:nvPicPr>
          <p:cNvPr id="6" name="Picture 5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332865"/>
            <a:ext cx="5214620" cy="3293745"/>
          </a:xfrm>
          <a:prstGeom prst="rect">
            <a:avLst/>
          </a:prstGeom>
        </p:spPr>
      </p:pic>
      <p:pic>
        <p:nvPicPr>
          <p:cNvPr id="5" name="Picture 4" descr="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50" y="1332865"/>
            <a:ext cx="5556250" cy="3696335"/>
          </a:xfrm>
          <a:prstGeom prst="rect">
            <a:avLst/>
          </a:prstGeom>
        </p:spPr>
      </p:pic>
      <p:pic>
        <p:nvPicPr>
          <p:cNvPr id="6" name="Picture 5" descr="yii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691515"/>
          </a:xfrm>
        </p:spPr>
        <p:txBody>
          <a:bodyPr/>
          <a:p>
            <a:r>
              <a:rPr lang="" altLang="en-US"/>
              <a:t>Pembuatan CRUD menggunakan GII sudah selesai :) </a:t>
            </a:r>
            <a:endParaRPr lang="" altLang="en-US"/>
          </a:p>
        </p:txBody>
      </p:sp>
      <p:pic>
        <p:nvPicPr>
          <p:cNvPr id="4" name="Picture 3" descr="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" y="1899285"/>
            <a:ext cx="7496175" cy="4464050"/>
          </a:xfrm>
          <a:prstGeom prst="rect">
            <a:avLst/>
          </a:prstGeom>
        </p:spPr>
      </p:pic>
      <p:pic>
        <p:nvPicPr>
          <p:cNvPr id="6" name="Picture 5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 noChangeArrowheads="1"/>
          </p:cNvSpPr>
          <p:nvPr>
            <p:ph type="ctrTitle"/>
          </p:nvPr>
        </p:nvSpPr>
        <p:spPr>
          <a:xfrm>
            <a:off x="3388360" y="1532255"/>
            <a:ext cx="7887335" cy="1455420"/>
          </a:xfrm>
        </p:spPr>
        <p:txBody>
          <a:bodyPr/>
          <a:p>
            <a:r>
              <a:rPr lang="" altLang="en-US" sz="4800" b="1"/>
              <a:t>Terima Kasih,</a:t>
            </a:r>
            <a:br>
              <a:rPr lang="" altLang="en-US" sz="4800" b="1"/>
            </a:br>
            <a:r>
              <a:rPr lang="" altLang="en-US" sz="4800" b="1"/>
              <a:t>Dan Sampai Jumpa Lagi .</a:t>
            </a:r>
            <a:endParaRPr lang="" altLang="en-US" sz="4800" b="1"/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1"/>
          </p:nvPr>
        </p:nvSpPr>
        <p:spPr>
          <a:xfrm>
            <a:off x="10967720" y="6373495"/>
            <a:ext cx="1160780" cy="445135"/>
          </a:xfrm>
        </p:spPr>
        <p:txBody>
          <a:bodyPr/>
          <a:p>
            <a:r>
              <a:rPr lang="" altLang="en-US" sz="1800">
                <a:solidFill>
                  <a:srgbClr val="FF0000"/>
                </a:solidFill>
              </a:rPr>
              <a:t>STMJdev</a:t>
            </a:r>
            <a:endParaRPr lang="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6280" y="2809875"/>
            <a:ext cx="5372100" cy="3493135"/>
          </a:xfrm>
          <a:prstGeom prst="rect">
            <a:avLst/>
          </a:prstGeom>
        </p:spPr>
      </p:pic>
      <p:pic>
        <p:nvPicPr>
          <p:cNvPr id="5" name="Picture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930" y="1315085"/>
            <a:ext cx="5411470" cy="3493770"/>
          </a:xfrm>
          <a:prstGeom prst="rect">
            <a:avLst/>
          </a:prstGeom>
        </p:spPr>
      </p:pic>
      <p:pic>
        <p:nvPicPr>
          <p:cNvPr id="6" name="Picture 5" descr="yii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0350" y="975995"/>
            <a:ext cx="6591300" cy="2428875"/>
          </a:xfrm>
          <a:prstGeom prst="rect">
            <a:avLst/>
          </a:prstGeom>
        </p:spPr>
      </p:pic>
      <p:pic>
        <p:nvPicPr>
          <p:cNvPr id="5" name="Picture 4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3700145"/>
            <a:ext cx="6590665" cy="2427605"/>
          </a:xfrm>
          <a:prstGeom prst="rect">
            <a:avLst/>
          </a:prstGeom>
        </p:spPr>
      </p:pic>
      <p:pic>
        <p:nvPicPr>
          <p:cNvPr id="6" name="Picture 5" descr="yii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25" y="1174750"/>
            <a:ext cx="9683750" cy="4953000"/>
          </a:xfrm>
        </p:spPr>
        <p:txBody>
          <a:bodyPr/>
          <a:p>
            <a:pPr marL="0" indent="0">
              <a:buNone/>
            </a:pPr>
            <a:r>
              <a:rPr lang="en-US" altLang="en-US"/>
              <a:t>Peng</a:t>
            </a:r>
            <a:r>
              <a:rPr lang="" altLang="en-US"/>
              <a:t>-</a:t>
            </a:r>
            <a:r>
              <a:rPr lang="en-US" altLang="en-US"/>
              <a:t>install</a:t>
            </a:r>
            <a:r>
              <a:rPr lang="" altLang="en-US"/>
              <a:t>-</a:t>
            </a:r>
            <a:r>
              <a:rPr lang="en-US" altLang="en-US"/>
              <a:t>an sudah selesai, kemudian untuk mengakses frontend bisa menuju ke </a:t>
            </a:r>
            <a:r>
              <a:rPr lang="en-US" altLang="en-US">
                <a:solidFill>
                  <a:srgbClr val="FF0000"/>
                </a:solidFill>
              </a:rPr>
              <a:t>localhost/nama_project/frontend/web</a:t>
            </a: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/>
              <a:t>sedangkan untuk backend bisa menuju ke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localhost/nama_project/backend/web/index.php</a:t>
            </a:r>
            <a:endParaRPr lang="en-US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Picture 3" descr="yii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0025" y="1159510"/>
            <a:ext cx="9251315" cy="4538345"/>
          </a:xfrm>
          <a:prstGeom prst="rect">
            <a:avLst/>
          </a:prstGeom>
        </p:spPr>
      </p:pic>
      <p:pic>
        <p:nvPicPr>
          <p:cNvPr id="12" name="Picture 11" descr="yi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yii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4930" y="5575935"/>
            <a:ext cx="1894205" cy="1263015"/>
          </a:xfrm>
          <a:prstGeom prst="rect">
            <a:avLst/>
          </a:prstGeom>
        </p:spPr>
      </p:pic>
      <p:pic>
        <p:nvPicPr>
          <p:cNvPr id="6" name="Content Placeholder 5" descr="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600" y="1177290"/>
            <a:ext cx="9194800" cy="4503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yii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1725" y="942975"/>
            <a:ext cx="7447915" cy="4972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3300</Words>
  <Application>WPS Presentation</Application>
  <PresentationFormat>Widescreen</PresentationFormat>
  <Paragraphs>177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SimSun</vt:lpstr>
      <vt:lpstr>Wingdings</vt:lpstr>
      <vt:lpstr>微软雅黑</vt:lpstr>
      <vt:lpstr>Droid Sans Fallback</vt:lpstr>
      <vt:lpstr/>
      <vt:lpstr>Arial Unicode MS</vt:lpstr>
      <vt:lpstr>Calibri</vt:lpstr>
      <vt:lpstr>Webdings</vt:lpstr>
      <vt:lpstr>Gubbi</vt:lpstr>
      <vt:lpstr>Times New Roman</vt:lpstr>
      <vt:lpstr>Communications and Dialogues</vt:lpstr>
      <vt:lpstr>Konfigurasi standart dalam YII 2</vt:lpstr>
      <vt:lpstr>Table of Content</vt:lpstr>
      <vt:lpstr>Penginstallan YII2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Migrasi Database di YII2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Setting .htaccess &amp; Pretty URL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Menghubungkan Controller dengan 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Membuat CRUD menggunakan GII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Helper dalam YII 2</dc:title>
  <dc:creator>nightsec</dc:creator>
  <cp:lastModifiedBy>nightsec</cp:lastModifiedBy>
  <cp:revision>135</cp:revision>
  <dcterms:created xsi:type="dcterms:W3CDTF">2019-09-20T23:57:45Z</dcterms:created>
  <dcterms:modified xsi:type="dcterms:W3CDTF">2019-09-20T23:57:45Z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