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5" r:id="rId4"/>
    <p:sldMasterId id="2147483678" r:id="rId5"/>
    <p:sldMasterId id="2147483690" r:id="rId6"/>
    <p:sldMasterId id="2147483694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75" r:id="rId17"/>
    <p:sldId id="267" r:id="rId18"/>
    <p:sldId id="266" r:id="rId19"/>
    <p:sldId id="268" r:id="rId20"/>
    <p:sldId id="269" r:id="rId21"/>
    <p:sldId id="265" r:id="rId22"/>
    <p:sldId id="270" r:id="rId23"/>
    <p:sldId id="271" r:id="rId24"/>
    <p:sldId id="272" r:id="rId25"/>
    <p:sldId id="273" r:id="rId26"/>
    <p:sldId id="274" r:id="rId2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3339" y="16778"/>
            <a:ext cx="12048661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  <a:endParaRPr lang="en-US" altLang="ko-KR" dirty="0" smtClean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3392" y="2276872"/>
            <a:ext cx="109728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  <a:endParaRPr lang="en-US" altLang="ko-KR" dirty="0" smtClean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31637" y="1268760"/>
            <a:ext cx="8750763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  <a:endParaRPr lang="en-US" altLang="ko-KR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845429" y="1844824"/>
            <a:ext cx="8750763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  <a:endParaRPr lang="en-US" altLang="ko-KR" dirty="0" smtClean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12192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  <a:endParaRPr lang="en-US" altLang="ko-KR" dirty="0" smtClean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3392" y="2276872"/>
            <a:ext cx="109728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  <a:endParaRPr lang="en-US" altLang="ko-KR" dirty="0" smtClean="0"/>
          </a:p>
        </p:txBody>
      </p:sp>
    </p:spTree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31637" y="1268760"/>
            <a:ext cx="8750763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  <a:endParaRPr lang="en-US" altLang="ko-KR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845429" y="1844824"/>
            <a:ext cx="8750763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  <a:endParaRPr lang="en-US" altLang="ko-KR" dirty="0" smtClean="0"/>
          </a:p>
        </p:txBody>
      </p:sp>
    </p:spTree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4" Type="http://schemas.openxmlformats.org/officeDocument/2006/relationships/theme" Target="../theme/theme5.xml"/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0.xml"/><Relationship Id="rId8" Type="http://schemas.openxmlformats.org/officeDocument/2006/relationships/slideLayout" Target="../slideLayouts/slideLayout49.xml"/><Relationship Id="rId7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.xml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Content Placeholder 9"/>
          <p:cNvSpPr>
            <a:spLocks noGrp="1"/>
          </p:cNvSpPr>
          <p:nvPr>
            <p:ph idx="4294967295"/>
          </p:nvPr>
        </p:nvSpPr>
        <p:spPr>
          <a:xfrm>
            <a:off x="461645" y="5057775"/>
            <a:ext cx="7929245" cy="890905"/>
          </a:xfrm>
        </p:spPr>
        <p:txBody>
          <a:bodyPr/>
          <a:p>
            <a:pPr marL="0" indent="0">
              <a:buNone/>
            </a:pPr>
            <a:r>
              <a:rPr lang="" sz="48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Pengenalan YII2 bagian  2</a:t>
            </a:r>
            <a:endParaRPr lang="" sz="4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yii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4120" y="17780"/>
            <a:ext cx="4523740" cy="301625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1041380" y="6303010"/>
            <a:ext cx="1046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" altLang="en-US" b="1">
                <a:solidFill>
                  <a:schemeClr val="accent2"/>
                </a:solidFill>
                <a:latin typeface="Century Schoolbook L" charset="0"/>
                <a:cs typeface="Century Schoolbook L" charset="0"/>
                <a:sym typeface="+mn-ea"/>
              </a:rPr>
              <a:t>stmjdev</a:t>
            </a:r>
            <a:endParaRPr lang="" altLang="en-US" b="1">
              <a:solidFill>
                <a:schemeClr val="accent2"/>
              </a:solidFill>
              <a:latin typeface="Century Schoolbook L" charset="0"/>
              <a:cs typeface="Century Schoolbook L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yii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0" y="1524000"/>
            <a:ext cx="5714365" cy="380936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1041380" y="6303010"/>
            <a:ext cx="1046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en-US" altLang="en-US" b="1">
                <a:solidFill>
                  <a:schemeClr val="accent2"/>
                </a:solidFill>
                <a:latin typeface="Century Schoolbook L" charset="0"/>
                <a:cs typeface="Century Schoolbook L" charset="0"/>
                <a:sym typeface="+mn-ea"/>
              </a:rPr>
              <a:t>stmjdev</a:t>
            </a:r>
            <a:endParaRPr lang="en-US" altLang="en-US" b="1">
              <a:solidFill>
                <a:schemeClr val="accent2"/>
              </a:solidFill>
              <a:latin typeface="Century Schoolbook L" charset="0"/>
              <a:cs typeface="Century Schoolbook L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	3. Membuat table dari console / Migration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05230"/>
            <a:ext cx="10972800" cy="2042160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/>
              <a:t>Buka CMD</a:t>
            </a:r>
            <a:endParaRPr lang="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/>
              <a:t>Arahkan ke folder project</a:t>
            </a:r>
            <a:endParaRPr lang="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/>
              <a:t>Ketikan command berikut</a:t>
            </a:r>
            <a:endParaRPr lang="" altLang="en-US" sz="2400"/>
          </a:p>
          <a:p>
            <a:pPr lvl="1">
              <a:buFont typeface="Arial" panose="020B0604020202020204" pitchFamily="34" charset="0"/>
              <a:buChar char="►"/>
            </a:pPr>
            <a:r>
              <a:rPr lang="" altLang="en-US" sz="2400">
                <a:solidFill>
                  <a:schemeClr val="accent2"/>
                </a:solidFill>
              </a:rPr>
              <a:t>php yii migrate/create siswa</a:t>
            </a:r>
            <a:endParaRPr lang="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/>
          </a:p>
        </p:txBody>
      </p:sp>
      <p:pic>
        <p:nvPicPr>
          <p:cNvPr id="5" name="Content Placeholder 4" descr="11"/>
          <p:cNvPicPr>
            <a:picLocks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1933575" y="3522345"/>
            <a:ext cx="8324850" cy="255270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1041380" y="6303010"/>
            <a:ext cx="1046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en-US" altLang="en-US" b="1">
                <a:solidFill>
                  <a:schemeClr val="accent2"/>
                </a:solidFill>
                <a:latin typeface="Century Schoolbook L" charset="0"/>
                <a:cs typeface="Century Schoolbook L" charset="0"/>
                <a:sym typeface="+mn-ea"/>
              </a:rPr>
              <a:t>stmjdev</a:t>
            </a:r>
            <a:endParaRPr lang="en-US" altLang="en-US" b="1">
              <a:solidFill>
                <a:schemeClr val="accent2"/>
              </a:solidFill>
              <a:latin typeface="Century Schoolbook L" charset="0"/>
              <a:cs typeface="Century Schoolbook L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 descr="12"/>
          <p:cNvPicPr>
            <a:picLocks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763905" y="2193925"/>
            <a:ext cx="6943090" cy="3530600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>
          <a:xfrm>
            <a:off x="609600" y="544195"/>
            <a:ext cx="10972800" cy="974725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/>
              <a:t>Buka @console/migrations/m191004_195630_siswa.php</a:t>
            </a:r>
            <a:endParaRPr lang="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/>
              <a:t>Tambahkan kode seperti dibawah</a:t>
            </a:r>
            <a:endParaRPr lang="" alt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7820660" y="1957070"/>
            <a:ext cx="427609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endParaRPr lang="en-US" altLang="en-US" sz="14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altLang="en-US"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$this-&gt;createTable('siswa',[</a:t>
            </a:r>
            <a:endParaRPr lang="en-US" altLang="en-US" sz="14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altLang="en-US"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'id' =&gt; $this-&gt;primaryKey(),</a:t>
            </a:r>
            <a:endParaRPr lang="en-US" altLang="en-US" sz="14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altLang="en-US"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'nama' =&gt; $this-&gt;string()-&gt;notNull(),</a:t>
            </a:r>
            <a:endParaRPr lang="en-US" altLang="en-US" sz="14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altLang="en-US"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'no_hp' =&gt; $this-&gt;string()-&gt;notNull()</a:t>
            </a:r>
            <a:endParaRPr lang="en-US" altLang="en-US" sz="14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altLang="en-US"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]);</a:t>
            </a:r>
            <a:endParaRPr lang="en-US" altLang="en-US" sz="14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endParaRPr lang="en-US" altLang="en-US" sz="14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altLang="en-US"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$data = [</a:t>
            </a:r>
            <a:endParaRPr lang="en-US" altLang="en-US" sz="14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altLang="en-US"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["facru","0856398756231"],</a:t>
            </a:r>
            <a:endParaRPr lang="en-US" altLang="en-US" sz="14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altLang="en-US"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["kholiqul","0817265378635"]</a:t>
            </a:r>
            <a:endParaRPr lang="en-US" altLang="en-US" sz="14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altLang="en-US"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];</a:t>
            </a:r>
            <a:endParaRPr lang="en-US" altLang="en-US" sz="14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endParaRPr lang="en-US" altLang="en-US" sz="14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altLang="en-US"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foreach($data as $row){</a:t>
            </a:r>
            <a:endParaRPr lang="en-US" altLang="en-US" sz="14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altLang="en-US"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$this-&gt;insert('siswa',[</a:t>
            </a:r>
            <a:endParaRPr lang="en-US" altLang="en-US" sz="14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altLang="en-US"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'nama' =&gt; $row[0],</a:t>
            </a:r>
            <a:endParaRPr lang="en-US" altLang="en-US" sz="14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altLang="en-US"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'no_hp' =&gt; $row[1]</a:t>
            </a:r>
            <a:endParaRPr lang="en-US" altLang="en-US" sz="14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altLang="en-US"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]);</a:t>
            </a:r>
            <a:endParaRPr lang="en-US" altLang="en-US" sz="14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altLang="en-US"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}</a:t>
            </a:r>
            <a:endParaRPr lang="en-US" altLang="en-US" sz="14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1041380" y="6303010"/>
            <a:ext cx="1046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en-US" altLang="en-US" b="1">
                <a:solidFill>
                  <a:schemeClr val="accent2"/>
                </a:solidFill>
                <a:latin typeface="Century Schoolbook L" charset="0"/>
                <a:cs typeface="Century Schoolbook L" charset="0"/>
                <a:sym typeface="+mn-ea"/>
              </a:rPr>
              <a:t>stmjdev</a:t>
            </a:r>
            <a:endParaRPr lang="en-US" altLang="en-US" b="1">
              <a:solidFill>
                <a:schemeClr val="accent2"/>
              </a:solidFill>
              <a:latin typeface="Century Schoolbook L" charset="0"/>
              <a:cs typeface="Century Schoolbook L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312420"/>
            <a:ext cx="10972800" cy="1342390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/>
              <a:t>Lakukan migrasi pada file tersebut dengan perintah</a:t>
            </a:r>
            <a:endParaRPr lang="" altLang="en-US" sz="2400"/>
          </a:p>
          <a:p>
            <a:pPr lvl="1">
              <a:buFont typeface="Arial" panose="020B0604020202020204" pitchFamily="34" charset="0"/>
              <a:buChar char="►"/>
            </a:pPr>
            <a:r>
              <a:rPr lang="" altLang="en-US" sz="2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 yii migrate/to m191004_195630_siswa.php</a:t>
            </a:r>
            <a:endParaRPr lang="" altLang="en-US" sz="24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13"/>
          <p:cNvPicPr>
            <a:picLocks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485775" y="1909445"/>
            <a:ext cx="5416550" cy="32124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304290" y="5907405"/>
            <a:ext cx="93364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1" indent="0" algn="l">
              <a:buNone/>
            </a:pPr>
            <a:r>
              <a:rPr lang="" altLang="en-US">
                <a:solidFill>
                  <a:schemeClr val="accent2"/>
                </a:solidFill>
                <a:sym typeface="+mn-ea"/>
              </a:rPr>
              <a:t>( Note : </a:t>
            </a: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m191004_195630_siswa.php </a:t>
            </a:r>
            <a:r>
              <a:rPr lang="" altLang="en-US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sesuaikan dengan nama file kalian masing-masing )</a:t>
            </a:r>
            <a:endParaRPr lang="" altLang="en-US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7" name="Content Placeholder 4" descr="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365" y="2680970"/>
            <a:ext cx="5909945" cy="290068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1041380" y="6303010"/>
            <a:ext cx="1046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en-US" altLang="en-US" b="1">
                <a:solidFill>
                  <a:schemeClr val="accent2"/>
                </a:solidFill>
                <a:latin typeface="Century Schoolbook L" charset="0"/>
                <a:cs typeface="Century Schoolbook L" charset="0"/>
                <a:sym typeface="+mn-ea"/>
              </a:rPr>
              <a:t>stmjdev</a:t>
            </a:r>
            <a:endParaRPr lang="en-US" altLang="en-US" b="1">
              <a:solidFill>
                <a:schemeClr val="accent2"/>
              </a:solidFill>
              <a:latin typeface="Century Schoolbook L" charset="0"/>
              <a:cs typeface="Century Schoolbook L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Content Placeholder 4" descr="yii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89960" y="1691005"/>
            <a:ext cx="5212080" cy="347662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1041380" y="6303010"/>
            <a:ext cx="1046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en-US" altLang="en-US" b="1">
                <a:solidFill>
                  <a:schemeClr val="accent2"/>
                </a:solidFill>
                <a:latin typeface="Century Schoolbook L" charset="0"/>
                <a:cs typeface="Century Schoolbook L" charset="0"/>
                <a:sym typeface="+mn-ea"/>
              </a:rPr>
              <a:t>stmjdev</a:t>
            </a:r>
            <a:endParaRPr lang="en-US" altLang="en-US" b="1">
              <a:solidFill>
                <a:schemeClr val="accent2"/>
              </a:solidFill>
              <a:latin typeface="Century Schoolbook L" charset="0"/>
              <a:cs typeface="Century Schoolbook L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47140"/>
            <a:ext cx="10972800" cy="901700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/>
              <a:t>Buka @app/config/main-local.php</a:t>
            </a:r>
            <a:endParaRPr lang="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/>
              <a:t>Tambahkan kode berikut</a:t>
            </a:r>
            <a:endParaRPr lang="" altLang="en-US" sz="2400"/>
          </a:p>
        </p:txBody>
      </p:sp>
      <p:pic>
        <p:nvPicPr>
          <p:cNvPr id="6" name="Content Placeholder 5" descr="9"/>
          <p:cNvPicPr>
            <a:picLocks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6247765" y="1247140"/>
            <a:ext cx="5334635" cy="3113405"/>
          </a:xfrm>
          <a:prstGeom prst="rect">
            <a:avLst/>
          </a:prstGeom>
        </p:spPr>
      </p:pic>
      <p:sp>
        <p:nvSpPr>
          <p:cNvPr id="5" name="Title 4"/>
          <p:cNvSpPr/>
          <p:nvPr>
            <p:ph type="title"/>
          </p:nvPr>
        </p:nvSpPr>
        <p:spPr/>
        <p:txBody>
          <a:bodyPr/>
          <a:p>
            <a:r>
              <a:rPr lang="" altLang="en-US"/>
              <a:t>	3. Menambahkan template pada GII</a:t>
            </a:r>
            <a:endParaRPr lang="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609600" y="3966845"/>
            <a:ext cx="967295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'generators' =&gt; [</a:t>
            </a:r>
            <a:endParaRPr lang="en-US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'crud' =&gt; [</a:t>
            </a:r>
            <a:endParaRPr lang="en-US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'class' =&gt; 'yii\gii\generators\crud\Generator',</a:t>
            </a:r>
            <a:endParaRPr lang="en-US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'templates' =&gt; [</a:t>
            </a:r>
            <a:endParaRPr lang="en-US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// tambahkan template baru disini</a:t>
            </a:r>
            <a:endParaRPr lang="en-US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'adminLTE' =&gt; '@vendor/dmstr/yii2-adminlte-asset/gii/templates/crud/simple',</a:t>
            </a:r>
            <a:endParaRPr lang="en-US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],</a:t>
            </a:r>
            <a:endParaRPr lang="en-US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],</a:t>
            </a:r>
            <a:endParaRPr lang="en-US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],</a:t>
            </a:r>
            <a:endParaRPr lang="en-US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1041380" y="6303010"/>
            <a:ext cx="1046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en-US" altLang="en-US" b="1">
                <a:solidFill>
                  <a:schemeClr val="accent2"/>
                </a:solidFill>
                <a:latin typeface="Century Schoolbook L" charset="0"/>
                <a:cs typeface="Century Schoolbook L" charset="0"/>
                <a:sym typeface="+mn-ea"/>
              </a:rPr>
              <a:t>stmjdev</a:t>
            </a:r>
            <a:endParaRPr lang="en-US" altLang="en-US" b="1">
              <a:solidFill>
                <a:schemeClr val="accent2"/>
              </a:solidFill>
              <a:latin typeface="Century Schoolbook L" charset="0"/>
              <a:cs typeface="Century Schoolbook L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0340"/>
            <a:ext cx="8479155" cy="1346200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rgbClr val="404040"/>
                </a:solidFill>
              </a:rPr>
              <a:t>B</a:t>
            </a:r>
            <a:r>
              <a:rPr lang="" altLang="en-US" sz="2400"/>
              <a:t>uka </a:t>
            </a:r>
            <a:r>
              <a:rPr lang="" altLang="en-US" sz="2400">
                <a:solidFill>
                  <a:schemeClr val="accent2"/>
                </a:solidFill>
              </a:rPr>
              <a:t>http://localhost/test/administrator/gii</a:t>
            </a:r>
            <a:endParaRPr lang="" altLang="en-US" sz="240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rgbClr val="404040"/>
                </a:solidFill>
              </a:rPr>
              <a:t>Buat sebuah model menggunakan table siswa yang telah dibuat sebelumnya</a:t>
            </a:r>
            <a:endParaRPr lang="" altLang="en-US" sz="2400">
              <a:solidFill>
                <a:srgbClr val="404040"/>
              </a:solidFill>
            </a:endParaRPr>
          </a:p>
        </p:txBody>
      </p:sp>
      <p:pic>
        <p:nvPicPr>
          <p:cNvPr id="5" name="Content Placeholder 4" descr="15"/>
          <p:cNvPicPr>
            <a:picLocks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2090420" y="1610360"/>
            <a:ext cx="8010525" cy="3132455"/>
          </a:xfrm>
          <a:prstGeom prst="rect">
            <a:avLst/>
          </a:prstGeom>
        </p:spPr>
      </p:pic>
      <p:pic>
        <p:nvPicPr>
          <p:cNvPr id="6" name="Picture 5" descr="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0" y="4900295"/>
            <a:ext cx="7176770" cy="168529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1041380" y="6303010"/>
            <a:ext cx="1046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en-US" altLang="en-US" b="1">
                <a:solidFill>
                  <a:schemeClr val="accent2"/>
                </a:solidFill>
                <a:latin typeface="Century Schoolbook L" charset="0"/>
                <a:cs typeface="Century Schoolbook L" charset="0"/>
                <a:sym typeface="+mn-ea"/>
              </a:rPr>
              <a:t>stmjdev</a:t>
            </a:r>
            <a:endParaRPr lang="en-US" altLang="en-US" b="1">
              <a:solidFill>
                <a:schemeClr val="accent2"/>
              </a:solidFill>
              <a:latin typeface="Century Schoolbook L" charset="0"/>
              <a:cs typeface="Century Schoolbook L" charset="0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30530"/>
            <a:ext cx="10972800" cy="601980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/>
              <a:t>Generate CRUD dari table siswa</a:t>
            </a:r>
            <a:endParaRPr lang="" altLang="en-US" sz="2400"/>
          </a:p>
        </p:txBody>
      </p:sp>
      <p:pic>
        <p:nvPicPr>
          <p:cNvPr id="5" name="Content Placeholder 4" descr="17"/>
          <p:cNvPicPr>
            <a:picLocks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609600" y="1658620"/>
            <a:ext cx="4428490" cy="4224655"/>
          </a:xfrm>
          <a:prstGeom prst="rect">
            <a:avLst/>
          </a:prstGeom>
        </p:spPr>
      </p:pic>
      <p:pic>
        <p:nvPicPr>
          <p:cNvPr id="6" name="Picture 5" descr="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445" y="1558925"/>
            <a:ext cx="6053455" cy="177355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1041380" y="6303010"/>
            <a:ext cx="1046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en-US" altLang="en-US" b="1">
                <a:solidFill>
                  <a:schemeClr val="accent2"/>
                </a:solidFill>
                <a:latin typeface="Century Schoolbook L" charset="0"/>
                <a:cs typeface="Century Schoolbook L" charset="0"/>
                <a:sym typeface="+mn-ea"/>
              </a:rPr>
              <a:t>stmjdev</a:t>
            </a:r>
            <a:endParaRPr lang="en-US" altLang="en-US" b="1">
              <a:solidFill>
                <a:schemeClr val="accent2"/>
              </a:solidFill>
              <a:latin typeface="Century Schoolbook L" charset="0"/>
              <a:cs typeface="Century Schoolbook L" charset="0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50520"/>
            <a:ext cx="10019665" cy="1375410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/>
              <a:t>Karena pada saat generate kita menempatkan view difolder costum , maka tambahkan kode berikut dicontroller untuk mengarahkan render pada folder dari view yang kita buat tadi</a:t>
            </a:r>
            <a:endParaRPr lang="" altLang="en-US" sz="2400"/>
          </a:p>
        </p:txBody>
      </p:sp>
      <p:pic>
        <p:nvPicPr>
          <p:cNvPr id="5" name="Content Placeholder 4" descr="20"/>
          <p:cNvPicPr>
            <a:picLocks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2484120" y="1847850"/>
            <a:ext cx="6270625" cy="366268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695575" y="5673725"/>
            <a:ext cx="68002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function init(){</a:t>
            </a:r>
            <a:endParaRPr lang="en-US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$this-&gt;viewPath = "@app/views/SiswaAdminLte";</a:t>
            </a:r>
            <a:endParaRPr lang="en-US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endParaRPr lang="en-US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1041380" y="6303010"/>
            <a:ext cx="1046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en-US" altLang="en-US" b="1">
                <a:solidFill>
                  <a:schemeClr val="accent2"/>
                </a:solidFill>
                <a:latin typeface="Century Schoolbook L" charset="0"/>
                <a:cs typeface="Century Schoolbook L" charset="0"/>
                <a:sym typeface="+mn-ea"/>
              </a:rPr>
              <a:t>stmjdev</a:t>
            </a:r>
            <a:endParaRPr lang="en-US" altLang="en-US" b="1">
              <a:solidFill>
                <a:schemeClr val="accent2"/>
              </a:solidFill>
              <a:latin typeface="Century Schoolbook L" charset="0"/>
              <a:cs typeface="Century Schoolbook L" charset="0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46405"/>
            <a:ext cx="10972800" cy="542925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/>
              <a:t>Terakhir buka </a:t>
            </a:r>
            <a:r>
              <a:rPr lang="" altLang="en-US" sz="2400">
                <a:solidFill>
                  <a:schemeClr val="accent2"/>
                </a:solidFill>
              </a:rPr>
              <a:t>http://localhost/test/administrator/siswa </a:t>
            </a:r>
            <a:endParaRPr lang="" altLang="en-US" sz="2400">
              <a:solidFill>
                <a:schemeClr val="accent2"/>
              </a:solidFill>
            </a:endParaRPr>
          </a:p>
        </p:txBody>
      </p:sp>
      <p:pic>
        <p:nvPicPr>
          <p:cNvPr id="5" name="Content Placeholder 4" descr="21"/>
          <p:cNvPicPr>
            <a:picLocks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1318895" y="1324610"/>
            <a:ext cx="9554845" cy="482028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1041380" y="6303010"/>
            <a:ext cx="1046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en-US" altLang="en-US" b="1">
                <a:solidFill>
                  <a:schemeClr val="accent2"/>
                </a:solidFill>
                <a:latin typeface="Century Schoolbook L" charset="0"/>
                <a:cs typeface="Century Schoolbook L" charset="0"/>
                <a:sym typeface="+mn-ea"/>
              </a:rPr>
              <a:t>stmjdev</a:t>
            </a:r>
            <a:endParaRPr lang="en-US" altLang="en-US" b="1">
              <a:solidFill>
                <a:schemeClr val="accent2"/>
              </a:solidFill>
              <a:latin typeface="Century Schoolbook L" charset="0"/>
              <a:cs typeface="Century Schoolbook L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sz="4200"/>
              <a:t>	Table of contents</a:t>
            </a:r>
            <a:endParaRPr lang="" altLang="en-US" sz="4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0315"/>
            <a:ext cx="10972800" cy="2965450"/>
          </a:xfrm>
        </p:spPr>
        <p:txBody>
          <a:bodyPr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US" sz="2400">
                <a:sym typeface="+mn-ea"/>
              </a:rPr>
              <a:t>Pengaturan search parameter</a:t>
            </a:r>
            <a:endParaRPr lang="en-US" altLang="en-US" sz="2400">
              <a:sym typeface="+mn-ea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US" sz="2400">
                <a:sym typeface="+mn-ea"/>
              </a:rPr>
              <a:t>Menginstall template admin LTE</a:t>
            </a:r>
            <a:endParaRPr lang="en-US" altLang="en-US" sz="2400">
              <a:sym typeface="+mn-ea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US" sz="2400">
                <a:sym typeface="+mn-ea"/>
              </a:rPr>
              <a:t>Membuat table dari console / Migration</a:t>
            </a:r>
            <a:endParaRPr lang="en-US" altLang="en-US" sz="2400">
              <a:sym typeface="+mn-ea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US" sz="2400">
                <a:sym typeface="+mn-ea"/>
              </a:rPr>
              <a:t>Menambahkan template pada GII</a:t>
            </a:r>
            <a:endParaRPr lang="en-US" sz="2400"/>
          </a:p>
        </p:txBody>
      </p:sp>
      <p:sp>
        <p:nvSpPr>
          <p:cNvPr id="13" name="Text Box 12"/>
          <p:cNvSpPr txBox="1"/>
          <p:nvPr/>
        </p:nvSpPr>
        <p:spPr>
          <a:xfrm>
            <a:off x="11041380" y="6303010"/>
            <a:ext cx="1046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en-US" altLang="en-US" b="1">
                <a:solidFill>
                  <a:schemeClr val="accent2"/>
                </a:solidFill>
                <a:latin typeface="Century Schoolbook L" charset="0"/>
                <a:cs typeface="Century Schoolbook L" charset="0"/>
                <a:sym typeface="+mn-ea"/>
              </a:rPr>
              <a:t>stmjdev</a:t>
            </a:r>
            <a:endParaRPr lang="en-US" altLang="en-US" b="1">
              <a:solidFill>
                <a:schemeClr val="accent2"/>
              </a:solidFill>
              <a:latin typeface="Century Schoolbook L" charset="0"/>
              <a:cs typeface="Century Schoolbook L" charset="0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Content Placeholder 4" descr="yii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05555" y="1901190"/>
            <a:ext cx="4581525" cy="305625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1041380" y="6303010"/>
            <a:ext cx="1046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en-US" altLang="en-US" b="1">
                <a:solidFill>
                  <a:schemeClr val="accent2"/>
                </a:solidFill>
                <a:latin typeface="Century Schoolbook L" charset="0"/>
                <a:cs typeface="Century Schoolbook L" charset="0"/>
                <a:sym typeface="+mn-ea"/>
              </a:rPr>
              <a:t>stmjdev</a:t>
            </a:r>
            <a:endParaRPr lang="en-US" altLang="en-US" b="1">
              <a:solidFill>
                <a:schemeClr val="accent2"/>
              </a:solidFill>
              <a:latin typeface="Century Schoolbook L" charset="0"/>
              <a:cs typeface="Century Schoolbook L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225" y="16510"/>
            <a:ext cx="12214225" cy="1069340"/>
          </a:xfrm>
        </p:spPr>
        <p:txBody>
          <a:bodyPr/>
          <a:p>
            <a:r>
              <a:rPr lang="" altLang="en-US" sz="4200"/>
              <a:t>	1. Pengaturan search parameter</a:t>
            </a:r>
            <a:endParaRPr lang="" altLang="en-US" sz="4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247640"/>
            <a:ext cx="10972800" cy="974725"/>
          </a:xfrm>
        </p:spPr>
        <p:txBody>
          <a:bodyPr/>
          <a:p>
            <a:r>
              <a:rPr lang="en-US" altLang="en-US" sz="2400">
                <a:sym typeface="+mn-ea"/>
              </a:rPr>
              <a:t>Untuk menghilangkan nama model dibagian pencarian lakukan overriding pada function  formName di search query ,lebih jelasnya lihat gambar </a:t>
            </a:r>
            <a:r>
              <a:rPr lang="" altLang="en-US" sz="2400">
                <a:sym typeface="+mn-ea"/>
              </a:rPr>
              <a:t>selanjutnya</a:t>
            </a:r>
            <a:r>
              <a:rPr lang="en-US" altLang="en-US" sz="2400">
                <a:sym typeface="+mn-ea"/>
              </a:rPr>
              <a:t>.</a:t>
            </a:r>
            <a:endParaRPr lang="en-US" sz="2400"/>
          </a:p>
        </p:txBody>
      </p:sp>
      <p:pic>
        <p:nvPicPr>
          <p:cNvPr id="12" name="Content Placeholder 11" descr="1"/>
          <p:cNvPicPr>
            <a:picLocks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2760345" y="1234440"/>
            <a:ext cx="6671945" cy="360045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1041380" y="6303010"/>
            <a:ext cx="1046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en-US" altLang="en-US" b="1">
                <a:solidFill>
                  <a:schemeClr val="accent2"/>
                </a:solidFill>
                <a:latin typeface="Century Schoolbook L" charset="0"/>
                <a:cs typeface="Century Schoolbook L" charset="0"/>
                <a:sym typeface="+mn-ea"/>
              </a:rPr>
              <a:t>stmjdev</a:t>
            </a:r>
            <a:endParaRPr lang="en-US" altLang="en-US" b="1">
              <a:solidFill>
                <a:schemeClr val="accent2"/>
              </a:solidFill>
              <a:latin typeface="Century Schoolbook L" charset="0"/>
              <a:cs typeface="Century Schoolbook L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Content Placeholder 13" descr="3"/>
          <p:cNvPicPr>
            <a:picLocks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1510665" y="195580"/>
            <a:ext cx="9136380" cy="4976495"/>
          </a:xfrm>
          <a:prstGeom prst="rect">
            <a:avLst/>
          </a:prstGeom>
        </p:spPr>
      </p:pic>
      <p:sp>
        <p:nvSpPr>
          <p:cNvPr id="13" name="Content Placeholder 12"/>
          <p:cNvSpPr/>
          <p:nvPr>
            <p:ph idx="1"/>
          </p:nvPr>
        </p:nvSpPr>
        <p:spPr>
          <a:xfrm>
            <a:off x="1544320" y="5601335"/>
            <a:ext cx="9137015" cy="974725"/>
          </a:xfrm>
        </p:spPr>
        <p:txBody>
          <a:bodyPr/>
          <a:p>
            <a:r>
              <a:rPr lang="en-US">
                <a:solidFill>
                  <a:schemeClr val="accent2"/>
                </a:solidFill>
                <a:sym typeface="+mn-ea"/>
              </a:rPr>
              <a:t>    public function formName(){</a:t>
            </a:r>
            <a:endParaRPr lang="en-US">
              <a:solidFill>
                <a:schemeClr val="accent2"/>
              </a:solidFill>
            </a:endParaRPr>
          </a:p>
          <a:p>
            <a:r>
              <a:rPr lang="en-US">
                <a:solidFill>
                  <a:schemeClr val="accent2"/>
                </a:solidFill>
                <a:sym typeface="+mn-ea"/>
              </a:rPr>
              <a:t>        return '';</a:t>
            </a:r>
            <a:endParaRPr lang="en-US">
              <a:solidFill>
                <a:schemeClr val="accent2"/>
              </a:solidFill>
            </a:endParaRPr>
          </a:p>
          <a:p>
            <a:r>
              <a:rPr lang="en-US">
                <a:solidFill>
                  <a:schemeClr val="accent2"/>
                </a:solidFill>
                <a:sym typeface="+mn-ea"/>
              </a:rPr>
              <a:t>    }</a:t>
            </a:r>
            <a:endParaRPr lang="en-US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1041380" y="6303010"/>
            <a:ext cx="1046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en-US" altLang="en-US" b="1">
                <a:solidFill>
                  <a:schemeClr val="accent2"/>
                </a:solidFill>
                <a:latin typeface="Century Schoolbook L" charset="0"/>
                <a:cs typeface="Century Schoolbook L" charset="0"/>
                <a:sym typeface="+mn-ea"/>
              </a:rPr>
              <a:t>stmjdev</a:t>
            </a:r>
            <a:endParaRPr lang="en-US" altLang="en-US" b="1">
              <a:solidFill>
                <a:schemeClr val="accent2"/>
              </a:solidFill>
              <a:latin typeface="Century Schoolbook L" charset="0"/>
              <a:cs typeface="Century Schoolbook L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36246"/>
            <a:ext cx="10972800" cy="460648"/>
          </a:xfrm>
        </p:spPr>
        <p:txBody>
          <a:bodyPr/>
          <a:p>
            <a:r>
              <a:rPr lang="en-US" altLang="en-US" sz="2400">
                <a:sym typeface="+mn-ea"/>
              </a:rPr>
              <a:t>Maka hasilnya akan menjadi seperti dibawah</a:t>
            </a:r>
            <a:endParaRPr lang="" altLang="en-US" sz="2400"/>
          </a:p>
        </p:txBody>
      </p:sp>
      <p:pic>
        <p:nvPicPr>
          <p:cNvPr id="5" name="Content Placeholder 4" descr="2"/>
          <p:cNvPicPr>
            <a:picLocks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1962785" y="1267460"/>
            <a:ext cx="8265795" cy="494982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1041380" y="6303010"/>
            <a:ext cx="1046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en-US" altLang="en-US" b="1">
                <a:solidFill>
                  <a:schemeClr val="accent2"/>
                </a:solidFill>
                <a:latin typeface="Century Schoolbook L" charset="0"/>
                <a:cs typeface="Century Schoolbook L" charset="0"/>
                <a:sym typeface="+mn-ea"/>
              </a:rPr>
              <a:t>stmjdev</a:t>
            </a:r>
            <a:endParaRPr lang="en-US" altLang="en-US" b="1">
              <a:solidFill>
                <a:schemeClr val="accent2"/>
              </a:solidFill>
              <a:latin typeface="Century Schoolbook L" charset="0"/>
              <a:cs typeface="Century Schoolbook L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4" descr="yii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00" y="1734820"/>
            <a:ext cx="5080000" cy="338836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1041380" y="6303010"/>
            <a:ext cx="1046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en-US" altLang="en-US" b="1">
                <a:solidFill>
                  <a:schemeClr val="accent2"/>
                </a:solidFill>
                <a:latin typeface="Century Schoolbook L" charset="0"/>
                <a:cs typeface="Century Schoolbook L" charset="0"/>
                <a:sym typeface="+mn-ea"/>
              </a:rPr>
              <a:t>stmjdev</a:t>
            </a:r>
            <a:endParaRPr lang="en-US" altLang="en-US" b="1">
              <a:solidFill>
                <a:schemeClr val="accent2"/>
              </a:solidFill>
              <a:latin typeface="Century Schoolbook L" charset="0"/>
              <a:cs typeface="Century Schoolbook L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	2. Menginstall template admin LTE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235" y="1007745"/>
            <a:ext cx="8239760" cy="1870075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>
                <a:sym typeface="+mn-ea"/>
              </a:rPr>
              <a:t>Buka cmd</a:t>
            </a:r>
            <a:endParaRPr lang="en-US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>
                <a:sym typeface="+mn-ea"/>
              </a:rPr>
              <a:t>Ketik </a:t>
            </a:r>
            <a:endParaRPr lang="en-US" altLang="en-US" sz="2400"/>
          </a:p>
          <a:p>
            <a:pPr lvl="1">
              <a:buFont typeface="Arial" panose="020B0604020202020204" pitchFamily="34" charset="0"/>
              <a:buChar char="►"/>
            </a:pPr>
            <a:r>
              <a:rPr lang="en-US" altLang="en-US" sz="2400">
                <a:solidFill>
                  <a:schemeClr val="accent2"/>
                </a:solidFill>
                <a:sym typeface="+mn-ea"/>
              </a:rPr>
              <a:t>composer require dmstr/yii2-adminlte-asset "^2.1"</a:t>
            </a:r>
            <a:endParaRPr lang="" altLang="en-US" sz="2400"/>
          </a:p>
        </p:txBody>
      </p:sp>
      <p:pic>
        <p:nvPicPr>
          <p:cNvPr id="5" name="Content Placeholder 4" descr="4"/>
          <p:cNvPicPr>
            <a:picLocks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298450" y="3383280"/>
            <a:ext cx="7272020" cy="2309495"/>
          </a:xfrm>
          <a:prstGeom prst="rect">
            <a:avLst/>
          </a:prstGeom>
        </p:spPr>
      </p:pic>
      <p:pic>
        <p:nvPicPr>
          <p:cNvPr id="7" name="Picture 6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470" y="3383280"/>
            <a:ext cx="4357370" cy="227647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1041380" y="6303010"/>
            <a:ext cx="1046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en-US" altLang="en-US" b="1">
                <a:solidFill>
                  <a:schemeClr val="accent2"/>
                </a:solidFill>
                <a:latin typeface="Century Schoolbook L" charset="0"/>
                <a:cs typeface="Century Schoolbook L" charset="0"/>
                <a:sym typeface="+mn-ea"/>
              </a:rPr>
              <a:t>stmjdev</a:t>
            </a:r>
            <a:endParaRPr lang="en-US" altLang="en-US" b="1">
              <a:solidFill>
                <a:schemeClr val="accent2"/>
              </a:solidFill>
              <a:latin typeface="Century Schoolbook L" charset="0"/>
              <a:cs typeface="Century Schoolbook L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3690"/>
            <a:ext cx="9190355" cy="1435735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/>
              <a:t>Pindahkan layout dan site dari </a:t>
            </a:r>
            <a:r>
              <a:rPr lang="" altLang="en-US" sz="2400">
                <a:solidFill>
                  <a:schemeClr val="accent2"/>
                </a:solidFill>
              </a:rPr>
              <a:t>/vendor/dmstr/yii2-adminlte-asset/example-views/yiisoft/yii2-app/</a:t>
            </a:r>
            <a:r>
              <a:rPr lang="" altLang="en-US" sz="2400"/>
              <a:t> kedalam /</a:t>
            </a:r>
            <a:r>
              <a:rPr lang="" altLang="en-US" sz="2400">
                <a:solidFill>
                  <a:schemeClr val="accent2"/>
                </a:solidFill>
              </a:rPr>
              <a:t>backend/views</a:t>
            </a:r>
            <a:endParaRPr lang="" altLang="en-US" sz="2400">
              <a:solidFill>
                <a:schemeClr val="accent2"/>
              </a:solidFill>
            </a:endParaRPr>
          </a:p>
        </p:txBody>
      </p:sp>
      <p:pic>
        <p:nvPicPr>
          <p:cNvPr id="5" name="Content Placeholder 4" descr="6"/>
          <p:cNvPicPr>
            <a:picLocks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2046605" y="1724025"/>
            <a:ext cx="4498975" cy="4751070"/>
          </a:xfrm>
          <a:prstGeom prst="rect">
            <a:avLst/>
          </a:prstGeom>
        </p:spPr>
      </p:pic>
      <p:pic>
        <p:nvPicPr>
          <p:cNvPr id="6" name="Picture 5" descr="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065" y="1732915"/>
            <a:ext cx="2983230" cy="476313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1041380" y="6303010"/>
            <a:ext cx="1046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en-US" altLang="en-US" b="1">
                <a:solidFill>
                  <a:schemeClr val="accent2"/>
                </a:solidFill>
                <a:latin typeface="Century Schoolbook L" charset="0"/>
                <a:cs typeface="Century Schoolbook L" charset="0"/>
                <a:sym typeface="+mn-ea"/>
              </a:rPr>
              <a:t>stmjdev</a:t>
            </a:r>
            <a:endParaRPr lang="en-US" altLang="en-US" b="1">
              <a:solidFill>
                <a:schemeClr val="accent2"/>
              </a:solidFill>
              <a:latin typeface="Century Schoolbook L" charset="0"/>
              <a:cs typeface="Century Schoolbook L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55" y="224790"/>
            <a:ext cx="9914255" cy="812165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/>
              <a:t>Kemudian buka </a:t>
            </a:r>
            <a:r>
              <a:rPr lang="" altLang="en-US" sz="2400">
                <a:solidFill>
                  <a:schemeClr val="accent2"/>
                </a:solidFill>
              </a:rPr>
              <a:t>http://localhost/test/administrator</a:t>
            </a:r>
            <a:endParaRPr lang="" altLang="en-US" sz="2400">
              <a:solidFill>
                <a:schemeClr val="accent2"/>
              </a:solidFill>
            </a:endParaRPr>
          </a:p>
        </p:txBody>
      </p:sp>
      <p:pic>
        <p:nvPicPr>
          <p:cNvPr id="7" name="Content Placeholder 6" descr="8"/>
          <p:cNvPicPr>
            <a:picLocks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1337945" y="1248410"/>
            <a:ext cx="9516745" cy="480060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1041380" y="6303010"/>
            <a:ext cx="1046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en-US" altLang="en-US" b="1">
                <a:solidFill>
                  <a:schemeClr val="accent2"/>
                </a:solidFill>
                <a:latin typeface="Century Schoolbook L" charset="0"/>
                <a:cs typeface="Century Schoolbook L" charset="0"/>
                <a:sym typeface="+mn-ea"/>
              </a:rPr>
              <a:t>stmjdev</a:t>
            </a:r>
            <a:endParaRPr lang="en-US" altLang="en-US" b="1">
              <a:solidFill>
                <a:schemeClr val="accent2"/>
              </a:solidFill>
              <a:latin typeface="Century Schoolbook L" charset="0"/>
              <a:cs typeface="Century Schoolbook L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2570</Words>
  <Application>WPS Presentation</Application>
  <PresentationFormat>Widescreen</PresentationFormat>
  <Paragraphs>131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20</vt:i4>
      </vt:variant>
    </vt:vector>
  </HeadingPairs>
  <TitlesOfParts>
    <vt:vector size="49" baseType="lpstr">
      <vt:lpstr>Arial</vt:lpstr>
      <vt:lpstr>SimSun</vt:lpstr>
      <vt:lpstr>Wingdings</vt:lpstr>
      <vt:lpstr/>
      <vt:lpstr>Arial Unicode MS</vt:lpstr>
      <vt:lpstr>Calibri Light</vt:lpstr>
      <vt:lpstr>Calibri</vt:lpstr>
      <vt:lpstr>微软雅黑</vt:lpstr>
      <vt:lpstr>Droid Sans Fallback</vt:lpstr>
      <vt:lpstr>Malgun Gothic</vt:lpstr>
      <vt:lpstr>Gubbi</vt:lpstr>
      <vt:lpstr>Webdings</vt:lpstr>
      <vt:lpstr>Times New Roman</vt:lpstr>
      <vt:lpstr>Malgun Gothic</vt:lpstr>
      <vt:lpstr>Arial Black</vt:lpstr>
      <vt:lpstr>AvantGarde LT Medium</vt:lpstr>
      <vt:lpstr>aakar</vt:lpstr>
      <vt:lpstr>ar</vt:lpstr>
      <vt:lpstr>Abyssinica SIL</vt:lpstr>
      <vt:lpstr>Ani</vt:lpstr>
      <vt:lpstr>Bitstream Vera Sans Mono</vt:lpstr>
      <vt:lpstr>Bitstream Vera Serif</vt:lpstr>
      <vt:lpstr>Century Schoolbook L</vt:lpstr>
      <vt:lpstr>Custom Design</vt:lpstr>
      <vt:lpstr>1_Office Theme</vt:lpstr>
      <vt:lpstr>1_Custom Design</vt:lpstr>
      <vt:lpstr>2_Custom Design</vt:lpstr>
      <vt:lpstr>2_Office Theme</vt:lpstr>
      <vt:lpstr>3_Custom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nightsec</dc:creator>
  <cp:lastModifiedBy>nightsec</cp:lastModifiedBy>
  <cp:revision>60</cp:revision>
  <dcterms:created xsi:type="dcterms:W3CDTF">2019-10-04T21:08:05Z</dcterms:created>
  <dcterms:modified xsi:type="dcterms:W3CDTF">2019-10-04T21:08:05Z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