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1"/>
  </p:sldMasterIdLst>
  <p:notesMasterIdLst>
    <p:notesMasterId r:id="rId12"/>
  </p:notesMasterIdLst>
  <p:sldIdLst>
    <p:sldId id="258" r:id="rId2"/>
    <p:sldId id="278" r:id="rId3"/>
    <p:sldId id="291" r:id="rId4"/>
    <p:sldId id="285" r:id="rId5"/>
    <p:sldId id="270" r:id="rId6"/>
    <p:sldId id="286" r:id="rId7"/>
    <p:sldId id="287" r:id="rId8"/>
    <p:sldId id="288" r:id="rId9"/>
    <p:sldId id="290" r:id="rId10"/>
    <p:sldId id="289" r:id="rId11"/>
  </p:sldIdLst>
  <p:sldSz cx="12195175" cy="6859588"/>
  <p:notesSz cx="6858000" cy="9144000"/>
  <p:custDataLst>
    <p:tags r:id="rId13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3" userDrawn="1">
          <p15:clr>
            <a:srgbClr val="A4A3A4"/>
          </p15:clr>
        </p15:guide>
        <p15:guide id="2" orient="horz" pos="865" userDrawn="1">
          <p15:clr>
            <a:srgbClr val="A4A3A4"/>
          </p15:clr>
        </p15:guide>
        <p15:guide id="3" pos="730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369" userDrawn="1">
          <p15:clr>
            <a:srgbClr val="A4A3A4"/>
          </p15:clr>
        </p15:guide>
        <p15:guide id="6" orient="horz" pos="3673" userDrawn="1">
          <p15:clr>
            <a:srgbClr val="A4A3A4"/>
          </p15:clr>
        </p15:guide>
        <p15:guide id="7" orient="horz" pos="3817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89E"/>
    <a:srgbClr val="39A9DC"/>
    <a:srgbClr val="B9C4CA"/>
    <a:srgbClr val="4F5251"/>
    <a:srgbClr val="590D58"/>
    <a:srgbClr val="003D14"/>
    <a:srgbClr val="FFD300"/>
    <a:srgbClr val="002052"/>
    <a:srgbClr val="002A0A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330" autoAdjust="0"/>
  </p:normalViewPr>
  <p:slideViewPr>
    <p:cSldViewPr snapToGrid="0" showGuides="1">
      <p:cViewPr varScale="1">
        <p:scale>
          <a:sx n="86" d="100"/>
          <a:sy n="86" d="100"/>
        </p:scale>
        <p:origin x="715" y="58"/>
      </p:cViewPr>
      <p:guideLst>
        <p:guide orient="horz" pos="1153"/>
        <p:guide orient="horz" pos="865"/>
        <p:guide pos="7300"/>
        <p:guide orient="horz" pos="2160"/>
        <p:guide orient="horz" pos="1369"/>
        <p:guide orient="horz" pos="3673"/>
        <p:guide orient="horz" pos="3817"/>
        <p:guide pos="3840"/>
        <p:guide pos="3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" y="794"/>
            <a:ext cx="1219384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5289" y="1687947"/>
            <a:ext cx="9053263" cy="1470366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 noProof="0" dirty="0"/>
              <a:t>Click to add main 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5289" y="3403284"/>
            <a:ext cx="7323946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</a:t>
            </a:r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" y="5640083"/>
            <a:ext cx="3264850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slide 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759" y="1334615"/>
            <a:ext cx="10975657" cy="1554249"/>
          </a:xfrm>
        </p:spPr>
        <p:txBody>
          <a:bodyPr>
            <a:spAutoFit/>
          </a:bodyPr>
          <a:lstStyle>
            <a:lvl1pPr marL="270000" indent="-270000"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14/04/2020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0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" y="787"/>
            <a:ext cx="12193865" cy="68580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1140" y="4756325"/>
            <a:ext cx="10365898" cy="1362390"/>
          </a:xfrm>
        </p:spPr>
        <p:txBody>
          <a:bodyPr anchor="t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noProof="0" dirty="0"/>
              <a:t>Click to add section title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14/04/2020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7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slide 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75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541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14/04/2020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slide title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14/04/2020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3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14/04/2020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760" y="116660"/>
            <a:ext cx="10769790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noProof="0" dirty="0"/>
              <a:t>Click to add slide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759" y="1351056"/>
            <a:ext cx="10975657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93318" y="669550"/>
            <a:ext cx="726848" cy="216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252000" bIns="0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14/04/2020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" y="6070193"/>
            <a:ext cx="889749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78" r:id="rId3"/>
    <p:sldLayoutId id="2147483680" r:id="rId4"/>
    <p:sldLayoutId id="2147483681" r:id="rId5"/>
    <p:sldLayoutId id="2147483682" r:id="rId6"/>
  </p:sldLayoutIdLst>
  <p:hf hdr="0" ftr="0" dt="0"/>
  <p:txStyles>
    <p:titleStyle>
      <a:lvl1pPr algn="r" defTabSz="1218987" rtl="0" eaLnBrk="1" latinLnBrk="0" hangingPunct="1">
        <a:spcBef>
          <a:spcPct val="0"/>
        </a:spcBef>
        <a:buNone/>
        <a:defRPr sz="4400" b="0" i="0" u="none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1218987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 baseline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63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b="0" i="0" u="none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5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STM32MP1</a:t>
            </a:r>
            <a:br>
              <a:rPr lang="en-GB" dirty="0"/>
            </a:br>
            <a:r>
              <a:rPr lang="en-GB" dirty="0" err="1"/>
              <a:t>CommSTSDK</a:t>
            </a:r>
            <a:r>
              <a:rPr lang="en-GB" dirty="0"/>
              <a:t> Python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SRA Agrate – Apr 2020</a:t>
            </a:r>
          </a:p>
        </p:txBody>
      </p:sp>
    </p:spTree>
    <p:extLst>
      <p:ext uri="{BB962C8B-B14F-4D97-AF65-F5344CB8AC3E}">
        <p14:creationId xmlns:p14="http://schemas.microsoft.com/office/powerpoint/2010/main" val="333587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</a:t>
            </a:r>
            <a:r>
              <a:rPr lang="en-US" dirty="0" err="1"/>
              <a:t>ependencies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11EDA-00B3-4A64-B108-9B903DA9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9" y="1334615"/>
            <a:ext cx="10975657" cy="4093406"/>
          </a:xfrm>
        </p:spPr>
        <p:txBody>
          <a:bodyPr/>
          <a:lstStyle/>
          <a:p>
            <a:pPr algn="just"/>
            <a:r>
              <a:rPr lang="en-US" sz="1800" dirty="0"/>
              <a:t>The kernel object stm32_rpmsg_sdb.ko must be available on the MP1-DK2 distribution used. Also the associated M4 Slave </a:t>
            </a:r>
            <a:r>
              <a:rPr lang="en-US" sz="1800" dirty="0" err="1"/>
              <a:t>Fw</a:t>
            </a:r>
            <a:r>
              <a:rPr lang="en-US" sz="1800" dirty="0"/>
              <a:t> must be present to run the plugin. Both are available into the </a:t>
            </a:r>
            <a:r>
              <a:rPr lang="en-US" sz="1800" dirty="0" err="1"/>
              <a:t>bitbacke</a:t>
            </a:r>
            <a:r>
              <a:rPr lang="en-US" sz="1800" dirty="0"/>
              <a:t> layer “meta-st-stm32mpu-app-logicanaliser” </a:t>
            </a:r>
          </a:p>
          <a:p>
            <a:pPr algn="just"/>
            <a:r>
              <a:rPr lang="en-US" sz="1800" dirty="0"/>
              <a:t>Despite it is written in Python the </a:t>
            </a:r>
            <a:r>
              <a:rPr lang="en-US" sz="1800" dirty="0" err="1"/>
              <a:t>commsdk</a:t>
            </a:r>
            <a:r>
              <a:rPr lang="en-US" sz="1800" dirty="0"/>
              <a:t> plugin can be run only on MP1-DK2 boards because it relies  on the specific subtending SoC architecture and </a:t>
            </a:r>
            <a:r>
              <a:rPr lang="en-US" sz="1800" dirty="0" err="1"/>
              <a:t>Sw</a:t>
            </a:r>
            <a:r>
              <a:rPr lang="en-US" sz="1800" dirty="0"/>
              <a:t>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dirty="0" err="1"/>
              <a:t>OpenAmp</a:t>
            </a:r>
            <a:r>
              <a:rPr lang="en-US" sz="1800" dirty="0"/>
              <a:t>, SMP Soc, Shared Memory, </a:t>
            </a:r>
            <a:r>
              <a:rPr lang="en-US" sz="1800" dirty="0" err="1"/>
              <a:t>STLinux</a:t>
            </a:r>
            <a:r>
              <a:rPr lang="en-US" sz="1800" dirty="0"/>
              <a:t>, M4Fw etc.).</a:t>
            </a:r>
          </a:p>
          <a:p>
            <a:pPr algn="just"/>
            <a:r>
              <a:rPr lang="en-US" sz="1800" dirty="0"/>
              <a:t>Any modification to the Python plugin should be done on the MP1-DK2 board as the included </a:t>
            </a:r>
            <a:r>
              <a:rPr lang="en-US" sz="1800" dirty="0" err="1"/>
              <a:t>makefile</a:t>
            </a:r>
            <a:r>
              <a:rPr lang="en-US" sz="1800" dirty="0"/>
              <a:t>, for the C part compilation, do not provide cross compilation. This imply the availability on the MP1-DK2 board of the “built-essentials” and Git</a:t>
            </a:r>
          </a:p>
          <a:p>
            <a:pPr algn="just"/>
            <a:r>
              <a:rPr lang="en-US" sz="1800" dirty="0"/>
              <a:t>The Shared Data Buffer exchange (aka </a:t>
            </a:r>
            <a:r>
              <a:rPr lang="en-US" sz="1800" dirty="0" err="1"/>
              <a:t>sdb</a:t>
            </a:r>
            <a:r>
              <a:rPr lang="en-US" sz="1800" dirty="0"/>
              <a:t>) in the current </a:t>
            </a:r>
            <a:r>
              <a:rPr lang="en-US" sz="1800" dirty="0" err="1"/>
              <a:t>pgin</a:t>
            </a:r>
            <a:r>
              <a:rPr lang="en-US" sz="1800" dirty="0"/>
              <a:t> version is mono-directional from the M4 (Slave processor acting as a producer) to the A7 (Master processor acting as a consumer)</a:t>
            </a:r>
          </a:p>
        </p:txBody>
      </p:sp>
    </p:spTree>
    <p:extLst>
      <p:ext uri="{BB962C8B-B14F-4D97-AF65-F5344CB8AC3E}">
        <p14:creationId xmlns:p14="http://schemas.microsoft.com/office/powerpoint/2010/main" val="415677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11EDA-00B3-4A64-B108-9B903DA9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0" y="1481658"/>
            <a:ext cx="10975657" cy="37856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Rationale</a:t>
            </a:r>
          </a:p>
          <a:p>
            <a:pPr algn="just"/>
            <a:r>
              <a:rPr lang="en-US" sz="1600" dirty="0"/>
              <a:t>The </a:t>
            </a:r>
            <a:r>
              <a:rPr lang="en-US" sz="1600" dirty="0" err="1"/>
              <a:t>CommSTSDK</a:t>
            </a:r>
            <a:r>
              <a:rPr lang="en-US" sz="1600" dirty="0"/>
              <a:t> Python3 package was developed with the aim of tackling and reducing the usage complexity of inter-processors communications in the ST-MP1 AMP MPU.</a:t>
            </a:r>
          </a:p>
          <a:p>
            <a:pPr algn="just"/>
            <a:r>
              <a:rPr lang="en-US" sz="1600" dirty="0"/>
              <a:t>The main objective of this package is to allow a Python application developer to easily exploit the MPU AMP architecture by means of facilitating the communications among the Master MPU (aka A7), and the Slave MCU (aka M4).</a:t>
            </a:r>
          </a:p>
          <a:p>
            <a:pPr algn="just"/>
            <a:r>
              <a:rPr lang="en-US" sz="1600" dirty="0"/>
              <a:t> The above objective is reached by means of:</a:t>
            </a:r>
          </a:p>
          <a:p>
            <a:pPr marL="817200" lvl="1" indent="-457200" algn="just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Filling the gap between the </a:t>
            </a:r>
            <a:r>
              <a:rPr lang="en-US" sz="1600" dirty="0" err="1">
                <a:solidFill>
                  <a:schemeClr val="tx2"/>
                </a:solidFill>
              </a:rPr>
              <a:t>OpenAMP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RpMsg</a:t>
            </a:r>
            <a:r>
              <a:rPr lang="en-US" sz="1600" dirty="0">
                <a:solidFill>
                  <a:schemeClr val="tx2"/>
                </a:solidFill>
              </a:rPr>
              <a:t> and Python </a:t>
            </a:r>
            <a:r>
              <a:rPr lang="en-US" sz="1600" dirty="0" err="1">
                <a:solidFill>
                  <a:schemeClr val="tx2"/>
                </a:solidFill>
              </a:rPr>
              <a:t>pyserial</a:t>
            </a:r>
            <a:r>
              <a:rPr lang="en-US" sz="1600" dirty="0">
                <a:solidFill>
                  <a:schemeClr val="tx2"/>
                </a:solidFill>
              </a:rPr>
              <a:t> library</a:t>
            </a:r>
          </a:p>
          <a:p>
            <a:pPr marL="817200" lvl="1" indent="-457200" algn="just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Creating a C Linux shared object library connecting the librpmsg_sdb_sdk.so kernel object to the new Python plugin</a:t>
            </a:r>
          </a:p>
        </p:txBody>
      </p:sp>
    </p:spTree>
    <p:extLst>
      <p:ext uri="{BB962C8B-B14F-4D97-AF65-F5344CB8AC3E}">
        <p14:creationId xmlns:p14="http://schemas.microsoft.com/office/powerpoint/2010/main" val="163201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91E1B5B-B7C1-4A84-A2D8-794A348EF3BD}"/>
              </a:ext>
            </a:extLst>
          </p:cNvPr>
          <p:cNvSpPr txBox="1">
            <a:spLocks/>
          </p:cNvSpPr>
          <p:nvPr/>
        </p:nvSpPr>
        <p:spPr>
          <a:xfrm>
            <a:off x="683651" y="885550"/>
            <a:ext cx="10975657" cy="4247294"/>
          </a:xfrm>
          <a:prstGeom prst="rect">
            <a:avLst/>
          </a:prstGeom>
        </p:spPr>
        <p:txBody>
          <a:bodyPr vert="horz" lIns="121899" tIns="60949" rIns="121899" bIns="60949" rtlCol="0">
            <a:spAutoFit/>
          </a:bodyPr>
          <a:lstStyle>
            <a:lvl1pPr marL="270000" indent="-270000" algn="l" defTabSz="1218987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0000" indent="-27000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2000" b="0" i="0" u="none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0000" indent="-27000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Plugin Internals</a:t>
            </a:r>
          </a:p>
          <a:p>
            <a:pPr algn="just"/>
            <a:r>
              <a:rPr lang="en-US" sz="1600" dirty="0"/>
              <a:t>The </a:t>
            </a:r>
            <a:r>
              <a:rPr lang="en-US" sz="1600" dirty="0" err="1"/>
              <a:t>CommSTSDK</a:t>
            </a:r>
            <a:r>
              <a:rPr lang="en-US" sz="1600" dirty="0"/>
              <a:t> Python3 plugin is divided in three parts: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 The “</a:t>
            </a:r>
            <a:r>
              <a:rPr lang="en-US" sz="1600" dirty="0" err="1"/>
              <a:t>CommAPI</a:t>
            </a:r>
            <a:r>
              <a:rPr lang="en-US" sz="1600" dirty="0"/>
              <a:t>” python class to easy the exchange of short ASCII msg/</a:t>
            </a:r>
            <a:r>
              <a:rPr lang="en-US" sz="1600" dirty="0" err="1"/>
              <a:t>cmds</a:t>
            </a:r>
            <a:r>
              <a:rPr lang="en-US" sz="1600" dirty="0"/>
              <a:t> between the A7 Master and M4 Slave processors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The “</a:t>
            </a:r>
            <a:r>
              <a:rPr lang="en-US" sz="1600" dirty="0" err="1"/>
              <a:t>RpmsgSdbAPI</a:t>
            </a:r>
            <a:r>
              <a:rPr lang="en-US" sz="1600" dirty="0"/>
              <a:t>” python class to easy the exchange of long Shared Data Buffers (SDB) from M4 Slave to A7 Master processor.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The “libsdbsdk.so” shared object library providing the userland interface to the “Stm32_rpmsg_sdb.ko” kernel object. This shared library is an helper backend for the “</a:t>
            </a:r>
            <a:r>
              <a:rPr lang="en-US" sz="1600" dirty="0" err="1"/>
              <a:t>RpmsgSdbAPI</a:t>
            </a:r>
            <a:r>
              <a:rPr lang="en-US" sz="1600" dirty="0"/>
              <a:t>” Python Class to access the shared memory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047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0" y="107782"/>
            <a:ext cx="10769790" cy="1143265"/>
          </a:xfrm>
        </p:spPr>
        <p:txBody>
          <a:bodyPr/>
          <a:lstStyle/>
          <a:p>
            <a:r>
              <a:rPr lang="en-US" dirty="0" err="1"/>
              <a:t>CommSTSDK</a:t>
            </a:r>
            <a:r>
              <a:rPr lang="en-US" dirty="0"/>
              <a:t> SW Layers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4</a:t>
            </a:fld>
            <a:endParaRPr lang="fr-FR"/>
          </a:p>
        </p:txBody>
      </p:sp>
      <p:sp>
        <p:nvSpPr>
          <p:cNvPr id="10" name="Rounded Rectangle 9"/>
          <p:cNvSpPr/>
          <p:nvPr/>
        </p:nvSpPr>
        <p:spPr>
          <a:xfrm>
            <a:off x="2415103" y="2257396"/>
            <a:ext cx="3354759" cy="14440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b="1" dirty="0" err="1"/>
              <a:t>commsdk</a:t>
            </a:r>
            <a:endParaRPr lang="en-US" sz="1399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415103" y="1731160"/>
            <a:ext cx="3363992" cy="45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Python application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15104" y="4744911"/>
            <a:ext cx="3363991" cy="952297"/>
          </a:xfrm>
          <a:prstGeom prst="roundRect">
            <a:avLst/>
          </a:prstGeom>
          <a:solidFill>
            <a:srgbClr val="90989E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A7</a:t>
            </a:r>
          </a:p>
          <a:p>
            <a:pPr algn="ctr"/>
            <a:r>
              <a:rPr lang="en-US" sz="1800" dirty="0"/>
              <a:t>(Master)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080228" y="4744911"/>
            <a:ext cx="2515633" cy="952297"/>
          </a:xfrm>
          <a:prstGeom prst="roundRect">
            <a:avLst/>
          </a:prstGeom>
          <a:solidFill>
            <a:srgbClr val="90989E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M4 </a:t>
            </a:r>
          </a:p>
          <a:p>
            <a:pPr algn="ctr"/>
            <a:r>
              <a:rPr lang="en-US" sz="1800" dirty="0"/>
              <a:t>(Slave)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89465" y="4236722"/>
            <a:ext cx="2515631" cy="43203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STM32Cube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080228" y="2904622"/>
            <a:ext cx="2515631" cy="595204"/>
          </a:xfrm>
          <a:prstGeom prst="roundRect">
            <a:avLst/>
          </a:prstGeom>
          <a:solidFill>
            <a:srgbClr val="39A9DC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SDB Data Producer FW</a:t>
            </a:r>
          </a:p>
        </p:txBody>
      </p:sp>
      <p:cxnSp>
        <p:nvCxnSpPr>
          <p:cNvPr id="22" name="Elbow Connector 21"/>
          <p:cNvCxnSpPr>
            <a:cxnSpLocks/>
            <a:endCxn id="20" idx="1"/>
          </p:cNvCxnSpPr>
          <p:nvPr/>
        </p:nvCxnSpPr>
        <p:spPr>
          <a:xfrm flipV="1">
            <a:off x="5663950" y="3202224"/>
            <a:ext cx="2416278" cy="1273028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46745" y="5714332"/>
            <a:ext cx="2080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</a:rPr>
              <a:t>OpenAmp</a:t>
            </a:r>
            <a:r>
              <a:rPr lang="en-US" sz="1400" dirty="0">
                <a:solidFill>
                  <a:schemeClr val="accent6"/>
                </a:solidFill>
              </a:rPr>
              <a:t>/Virtual UART</a:t>
            </a: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49A86505-DD36-4374-9858-6D34FEA2B07B}"/>
              </a:ext>
            </a:extLst>
          </p:cNvPr>
          <p:cNvSpPr/>
          <p:nvPr/>
        </p:nvSpPr>
        <p:spPr>
          <a:xfrm>
            <a:off x="2415104" y="3738380"/>
            <a:ext cx="1491072" cy="4132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pyserial</a:t>
            </a:r>
            <a:endParaRPr lang="en-US" sz="14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9A4CA57-840C-41FC-B576-CD62720EE91F}"/>
              </a:ext>
            </a:extLst>
          </p:cNvPr>
          <p:cNvSpPr/>
          <p:nvPr/>
        </p:nvSpPr>
        <p:spPr>
          <a:xfrm>
            <a:off x="8080228" y="3580369"/>
            <a:ext cx="2515631" cy="59520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OpenAMP</a:t>
            </a:r>
            <a:endParaRPr lang="en-US" sz="1800" dirty="0"/>
          </a:p>
          <a:p>
            <a:pPr algn="ctr"/>
            <a:r>
              <a:rPr lang="en-US" sz="1800" dirty="0" err="1"/>
              <a:t>RpMsg</a:t>
            </a:r>
            <a:endParaRPr lang="en-US" sz="1800" dirty="0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8B72AF37-A674-490B-AB75-C4AA17535ADD}"/>
              </a:ext>
            </a:extLst>
          </p:cNvPr>
          <p:cNvSpPr/>
          <p:nvPr/>
        </p:nvSpPr>
        <p:spPr>
          <a:xfrm>
            <a:off x="3994951" y="4208573"/>
            <a:ext cx="1784144" cy="47941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Stm32_rpmsg_sdb.ko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3C79326B-1B54-43BB-A20F-39A17CD3F968}"/>
              </a:ext>
            </a:extLst>
          </p:cNvPr>
          <p:cNvSpPr/>
          <p:nvPr/>
        </p:nvSpPr>
        <p:spPr>
          <a:xfrm>
            <a:off x="2485443" y="3131713"/>
            <a:ext cx="1412358" cy="489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99" b="1" dirty="0"/>
              <a:t>C</a:t>
            </a:r>
            <a:r>
              <a:rPr lang="en-US" sz="1399" b="1" dirty="0" err="1"/>
              <a:t>ommAPI</a:t>
            </a:r>
            <a:endParaRPr lang="en-US" sz="1399" b="1" dirty="0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2842BEBA-1130-4494-93B4-AFB6451D6996}"/>
              </a:ext>
            </a:extLst>
          </p:cNvPr>
          <p:cNvSpPr/>
          <p:nvPr/>
        </p:nvSpPr>
        <p:spPr>
          <a:xfrm>
            <a:off x="2415103" y="4208572"/>
            <a:ext cx="1491072" cy="47941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/dev/ttyRPMSG0</a:t>
            </a:r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B85C2933-CE66-4A8D-908D-E2ECB33EC17D}"/>
              </a:ext>
            </a:extLst>
          </p:cNvPr>
          <p:cNvSpPr/>
          <p:nvPr/>
        </p:nvSpPr>
        <p:spPr>
          <a:xfrm>
            <a:off x="3975351" y="3738379"/>
            <a:ext cx="1774912" cy="4183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99" b="1" dirty="0"/>
              <a:t>S</a:t>
            </a:r>
            <a:r>
              <a:rPr lang="en-US" sz="1399" b="1" dirty="0"/>
              <a:t>dbsdk.so</a:t>
            </a: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FCF7148C-5879-4DE7-A9D8-2D67B5D4ECC5}"/>
              </a:ext>
            </a:extLst>
          </p:cNvPr>
          <p:cNvSpPr/>
          <p:nvPr/>
        </p:nvSpPr>
        <p:spPr>
          <a:xfrm>
            <a:off x="4061663" y="3148072"/>
            <a:ext cx="1602287" cy="489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99" b="1" dirty="0"/>
              <a:t>R</a:t>
            </a:r>
            <a:r>
              <a:rPr lang="en-US" sz="1399" b="1" dirty="0" err="1"/>
              <a:t>pmsgSdbAPI</a:t>
            </a:r>
            <a:endParaRPr lang="en-US" sz="1399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1411F-4946-4243-92F5-77B57F1127FB}"/>
              </a:ext>
            </a:extLst>
          </p:cNvPr>
          <p:cNvSpPr txBox="1"/>
          <p:nvPr/>
        </p:nvSpPr>
        <p:spPr>
          <a:xfrm>
            <a:off x="6097587" y="2833961"/>
            <a:ext cx="185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SDB buffers/</a:t>
            </a:r>
            <a:r>
              <a:rPr lang="en-US" sz="1400" dirty="0" err="1">
                <a:solidFill>
                  <a:schemeClr val="accent6"/>
                </a:solidFill>
              </a:rPr>
              <a:t>Mmap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4F6061-2B2E-4A50-9DB5-14579F1A8963}"/>
              </a:ext>
            </a:extLst>
          </p:cNvPr>
          <p:cNvCxnSpPr>
            <a:stCxn id="25" idx="1"/>
          </p:cNvCxnSpPr>
          <p:nvPr/>
        </p:nvCxnSpPr>
        <p:spPr>
          <a:xfrm flipH="1">
            <a:off x="7527636" y="3877971"/>
            <a:ext cx="55259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9B0DF0-D394-43E3-B909-5BADCE15C8AC}"/>
              </a:ext>
            </a:extLst>
          </p:cNvPr>
          <p:cNvCxnSpPr>
            <a:cxnSpLocks/>
          </p:cNvCxnSpPr>
          <p:nvPr/>
        </p:nvCxnSpPr>
        <p:spPr>
          <a:xfrm>
            <a:off x="7536873" y="3877971"/>
            <a:ext cx="0" cy="2181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60DA28-654B-48F0-BB55-398627356E46}"/>
              </a:ext>
            </a:extLst>
          </p:cNvPr>
          <p:cNvCxnSpPr/>
          <p:nvPr/>
        </p:nvCxnSpPr>
        <p:spPr>
          <a:xfrm flipH="1">
            <a:off x="2041236" y="6059055"/>
            <a:ext cx="548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FD9BA7-F31F-4668-890D-4A2B0BE5A6B4}"/>
              </a:ext>
            </a:extLst>
          </p:cNvPr>
          <p:cNvCxnSpPr>
            <a:cxnSpLocks/>
          </p:cNvCxnSpPr>
          <p:nvPr/>
        </p:nvCxnSpPr>
        <p:spPr>
          <a:xfrm flipV="1">
            <a:off x="2041236" y="4472131"/>
            <a:ext cx="9237" cy="158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5A3CA-160C-402B-A22E-0743BCE325D4}"/>
              </a:ext>
            </a:extLst>
          </p:cNvPr>
          <p:cNvCxnSpPr>
            <a:endCxn id="28" idx="1"/>
          </p:cNvCxnSpPr>
          <p:nvPr/>
        </p:nvCxnSpPr>
        <p:spPr>
          <a:xfrm flipV="1">
            <a:off x="2041236" y="4448280"/>
            <a:ext cx="373867" cy="23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0B0074E-5871-424E-A14B-129C1A79DA6A}"/>
              </a:ext>
            </a:extLst>
          </p:cNvPr>
          <p:cNvSpPr txBox="1"/>
          <p:nvPr/>
        </p:nvSpPr>
        <p:spPr>
          <a:xfrm>
            <a:off x="247790" y="1251047"/>
            <a:ext cx="1228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</a:rPr>
              <a:t>Legenda</a:t>
            </a:r>
            <a:r>
              <a:rPr lang="en-US" sz="1400" dirty="0">
                <a:solidFill>
                  <a:schemeClr val="accent6"/>
                </a:solidFill>
              </a:rPr>
              <a:t>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C0E42C3-F7D8-4823-B73E-885D6FB2297D}"/>
              </a:ext>
            </a:extLst>
          </p:cNvPr>
          <p:cNvGrpSpPr/>
          <p:nvPr/>
        </p:nvGrpSpPr>
        <p:grpSpPr>
          <a:xfrm>
            <a:off x="346533" y="2064986"/>
            <a:ext cx="2022597" cy="323298"/>
            <a:chOff x="351149" y="1547677"/>
            <a:chExt cx="2022597" cy="323298"/>
          </a:xfrm>
        </p:grpSpPr>
        <p:sp>
          <p:nvSpPr>
            <p:cNvPr id="51" name="Rounded Rectangle 9">
              <a:extLst>
                <a:ext uri="{FF2B5EF4-FFF2-40B4-BE49-F238E27FC236}">
                  <a16:creationId xmlns:a16="http://schemas.microsoft.com/office/drawing/2014/main" id="{E2748DD2-1478-4444-BB51-CAD9E28F650F}"/>
                </a:ext>
              </a:extLst>
            </p:cNvPr>
            <p:cNvSpPr/>
            <p:nvPr/>
          </p:nvSpPr>
          <p:spPr>
            <a:xfrm>
              <a:off x="351149" y="1640331"/>
              <a:ext cx="349806" cy="2306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99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3A1698-5A60-44EA-904F-8250B884E0AD}"/>
                </a:ext>
              </a:extLst>
            </p:cNvPr>
            <p:cNvSpPr txBox="1"/>
            <p:nvPr/>
          </p:nvSpPr>
          <p:spPr>
            <a:xfrm>
              <a:off x="765604" y="1547677"/>
              <a:ext cx="1608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6"/>
                  </a:solidFill>
                </a:rPr>
                <a:t>Py</a:t>
              </a:r>
              <a:r>
                <a:rPr lang="en-US" sz="1400" dirty="0">
                  <a:solidFill>
                    <a:schemeClr val="accent6"/>
                  </a:solidFill>
                </a:rPr>
                <a:t> plugin layers</a:t>
              </a:r>
            </a:p>
          </p:txBody>
        </p:sp>
      </p:grp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23163943-86A1-44A0-9169-F3D32E62CE88}"/>
              </a:ext>
            </a:extLst>
          </p:cNvPr>
          <p:cNvSpPr/>
          <p:nvPr/>
        </p:nvSpPr>
        <p:spPr>
          <a:xfrm>
            <a:off x="346533" y="1813855"/>
            <a:ext cx="349806" cy="230644"/>
          </a:xfrm>
          <a:prstGeom prst="roundRect">
            <a:avLst/>
          </a:prstGeom>
          <a:solidFill>
            <a:srgbClr val="39A9DC"/>
          </a:solidFill>
          <a:ln>
            <a:solidFill>
              <a:srgbClr val="39A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90A9A-7A3C-418A-B15A-56D327866AE1}"/>
              </a:ext>
            </a:extLst>
          </p:cNvPr>
          <p:cNvSpPr txBox="1"/>
          <p:nvPr/>
        </p:nvSpPr>
        <p:spPr>
          <a:xfrm>
            <a:off x="760988" y="1736731"/>
            <a:ext cx="16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Application layers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C6BE8F-CE9E-4FC0-B322-BAB7520A70E0}"/>
              </a:ext>
            </a:extLst>
          </p:cNvPr>
          <p:cNvGrpSpPr/>
          <p:nvPr/>
        </p:nvGrpSpPr>
        <p:grpSpPr>
          <a:xfrm>
            <a:off x="346533" y="2463233"/>
            <a:ext cx="2031626" cy="307777"/>
            <a:chOff x="346533" y="2712610"/>
            <a:chExt cx="2031626" cy="307777"/>
          </a:xfrm>
        </p:grpSpPr>
        <p:sp>
          <p:nvSpPr>
            <p:cNvPr id="54" name="Rounded Rectangle 9">
              <a:extLst>
                <a:ext uri="{FF2B5EF4-FFF2-40B4-BE49-F238E27FC236}">
                  <a16:creationId xmlns:a16="http://schemas.microsoft.com/office/drawing/2014/main" id="{082E119A-19B0-4952-A54C-D0F192FE87CD}"/>
                </a:ext>
              </a:extLst>
            </p:cNvPr>
            <p:cNvSpPr/>
            <p:nvPr/>
          </p:nvSpPr>
          <p:spPr>
            <a:xfrm>
              <a:off x="346533" y="2753309"/>
              <a:ext cx="349806" cy="23064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99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BCE009-62FD-493C-B1CA-22DF21EE9F70}"/>
                </a:ext>
              </a:extLst>
            </p:cNvPr>
            <p:cNvSpPr txBox="1"/>
            <p:nvPr/>
          </p:nvSpPr>
          <p:spPr>
            <a:xfrm>
              <a:off x="770017" y="2712610"/>
              <a:ext cx="1608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</a:rPr>
                <a:t>Distro/</a:t>
              </a:r>
              <a:r>
                <a:rPr lang="en-US" sz="1400" dirty="0" err="1">
                  <a:solidFill>
                    <a:schemeClr val="accent6"/>
                  </a:solidFill>
                </a:rPr>
                <a:t>Fw</a:t>
              </a:r>
              <a:r>
                <a:rPr lang="en-US" sz="1400" dirty="0">
                  <a:solidFill>
                    <a:schemeClr val="accent6"/>
                  </a:solidFill>
                </a:rPr>
                <a:t> layers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F838CB-1E74-407D-8E2C-097E33E76434}"/>
              </a:ext>
            </a:extLst>
          </p:cNvPr>
          <p:cNvGrpSpPr/>
          <p:nvPr/>
        </p:nvGrpSpPr>
        <p:grpSpPr>
          <a:xfrm>
            <a:off x="331294" y="2829584"/>
            <a:ext cx="2031626" cy="307777"/>
            <a:chOff x="346533" y="2712610"/>
            <a:chExt cx="2031626" cy="307777"/>
          </a:xfrm>
        </p:grpSpPr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75D01B9A-458D-4FAF-903E-AF2C942A860C}"/>
                </a:ext>
              </a:extLst>
            </p:cNvPr>
            <p:cNvSpPr/>
            <p:nvPr/>
          </p:nvSpPr>
          <p:spPr>
            <a:xfrm>
              <a:off x="346533" y="2753309"/>
              <a:ext cx="349806" cy="230644"/>
            </a:xfrm>
            <a:prstGeom prst="roundRect">
              <a:avLst/>
            </a:prstGeom>
            <a:solidFill>
              <a:srgbClr val="9098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99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BDEAA5-D8EE-4648-912D-49E5604E3B9A}"/>
                </a:ext>
              </a:extLst>
            </p:cNvPr>
            <p:cNvSpPr txBox="1"/>
            <p:nvPr/>
          </p:nvSpPr>
          <p:spPr>
            <a:xfrm>
              <a:off x="770017" y="2712610"/>
              <a:ext cx="1608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6"/>
                  </a:solidFill>
                </a:rPr>
                <a:t>Hw</a:t>
              </a:r>
              <a:r>
                <a:rPr lang="en-US" sz="1400" dirty="0">
                  <a:solidFill>
                    <a:schemeClr val="accent6"/>
                  </a:solidFill>
                </a:rPr>
                <a:t> layers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AAC0CF3-C5B2-42AC-8935-09F152FD9BC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791669" y="1967345"/>
            <a:ext cx="3546375" cy="93727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E63866-EA1F-4BB2-B3A6-0CF4A3FED916}"/>
              </a:ext>
            </a:extLst>
          </p:cNvPr>
          <p:cNvSpPr txBox="1"/>
          <p:nvPr/>
        </p:nvSpPr>
        <p:spPr>
          <a:xfrm>
            <a:off x="6872089" y="1537104"/>
            <a:ext cx="239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Logical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5942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51" y="97917"/>
            <a:ext cx="10769790" cy="1143265"/>
          </a:xfrm>
        </p:spPr>
        <p:txBody>
          <a:bodyPr/>
          <a:lstStyle/>
          <a:p>
            <a:r>
              <a:rPr lang="en-US" dirty="0"/>
              <a:t>Use Cases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028" name="Picture 4" descr="Risultati immagini per man icon">
            <a:extLst>
              <a:ext uri="{FF2B5EF4-FFF2-40B4-BE49-F238E27FC236}">
                <a16:creationId xmlns:a16="http://schemas.microsoft.com/office/drawing/2014/main" id="{176CD13D-66D6-4820-A58E-5DFA0CA2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03" y="2670078"/>
            <a:ext cx="830554" cy="83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1A5B523-BD45-41F7-B391-BC385CEAC69C}"/>
              </a:ext>
            </a:extLst>
          </p:cNvPr>
          <p:cNvSpPr/>
          <p:nvPr/>
        </p:nvSpPr>
        <p:spPr>
          <a:xfrm>
            <a:off x="5560291" y="2942684"/>
            <a:ext cx="2632364" cy="974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commsdk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C6F80A-EEDB-4BED-B0EE-BC7F2F72D1D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417455" y="3085355"/>
            <a:ext cx="2528337" cy="1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34BE84-9392-41E4-8D3C-D9A8DB51F945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3417455" y="3417460"/>
            <a:ext cx="2142836" cy="123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63E64-E480-406D-B6BC-C5B19107A28B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3426691" y="3759886"/>
            <a:ext cx="2519101" cy="14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FB8129-B67A-4C1E-8600-6A9D3999DC7C}"/>
              </a:ext>
            </a:extLst>
          </p:cNvPr>
          <p:cNvSpPr txBox="1"/>
          <p:nvPr/>
        </p:nvSpPr>
        <p:spPr>
          <a:xfrm>
            <a:off x="3657240" y="2755263"/>
            <a:ext cx="175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Send (“</a:t>
            </a:r>
            <a:r>
              <a:rPr lang="en-US" sz="1400" dirty="0" err="1">
                <a:solidFill>
                  <a:schemeClr val="accent6"/>
                </a:solidFill>
              </a:rPr>
              <a:t>cmd</a:t>
            </a:r>
            <a:r>
              <a:rPr lang="en-US" sz="1400" dirty="0">
                <a:solidFill>
                  <a:schemeClr val="accent6"/>
                </a:solidFill>
              </a:rPr>
              <a:t>”) to M4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4E2FED-B652-4337-8414-CD0694B10AED}"/>
              </a:ext>
            </a:extLst>
          </p:cNvPr>
          <p:cNvSpPr txBox="1"/>
          <p:nvPr/>
        </p:nvSpPr>
        <p:spPr>
          <a:xfrm>
            <a:off x="3657240" y="3099702"/>
            <a:ext cx="215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</a:rPr>
              <a:t>Recv</a:t>
            </a:r>
            <a:r>
              <a:rPr lang="en-US" sz="1400" dirty="0">
                <a:solidFill>
                  <a:schemeClr val="accent6"/>
                </a:solidFill>
              </a:rPr>
              <a:t> (“</a:t>
            </a:r>
            <a:r>
              <a:rPr lang="en-US" sz="1400" dirty="0" err="1">
                <a:solidFill>
                  <a:schemeClr val="accent6"/>
                </a:solidFill>
              </a:rPr>
              <a:t>answ</a:t>
            </a:r>
            <a:r>
              <a:rPr lang="en-US" sz="1400" dirty="0">
                <a:solidFill>
                  <a:schemeClr val="accent6"/>
                </a:solidFill>
              </a:rPr>
              <a:t>”) from M4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ADC943-63D2-4D38-B7AA-CED502C0F1C8}"/>
              </a:ext>
            </a:extLst>
          </p:cNvPr>
          <p:cNvSpPr txBox="1"/>
          <p:nvPr/>
        </p:nvSpPr>
        <p:spPr>
          <a:xfrm>
            <a:off x="3657240" y="3443654"/>
            <a:ext cx="190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</a:rPr>
              <a:t>Ntfy</a:t>
            </a:r>
            <a:r>
              <a:rPr lang="en-US" sz="1400" dirty="0">
                <a:solidFill>
                  <a:schemeClr val="accent6"/>
                </a:solidFill>
              </a:rPr>
              <a:t> (“</a:t>
            </a:r>
            <a:r>
              <a:rPr lang="en-US" sz="1400" dirty="0" err="1">
                <a:solidFill>
                  <a:schemeClr val="accent6"/>
                </a:solidFill>
              </a:rPr>
              <a:t>ntfy</a:t>
            </a:r>
            <a:r>
              <a:rPr lang="en-US" sz="1400" dirty="0">
                <a:solidFill>
                  <a:schemeClr val="accent6"/>
                </a:solidFill>
              </a:rPr>
              <a:t>”) from M4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ED2CC-0EA6-4C05-8BF6-E9EA72F1E9C7}"/>
              </a:ext>
            </a:extLst>
          </p:cNvPr>
          <p:cNvSpPr txBox="1"/>
          <p:nvPr/>
        </p:nvSpPr>
        <p:spPr>
          <a:xfrm>
            <a:off x="212436" y="1350624"/>
            <a:ext cx="996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Use case 1</a:t>
            </a:r>
            <a:r>
              <a:rPr lang="en-US" dirty="0">
                <a:solidFill>
                  <a:schemeClr val="accent6"/>
                </a:solidFill>
              </a:rPr>
              <a:t>: Send/</a:t>
            </a:r>
            <a:r>
              <a:rPr lang="en-US" dirty="0" err="1">
                <a:solidFill>
                  <a:schemeClr val="accent6"/>
                </a:solidFill>
              </a:rPr>
              <a:t>Recv</a:t>
            </a:r>
            <a:r>
              <a:rPr lang="en-US" dirty="0">
                <a:solidFill>
                  <a:schemeClr val="accent6"/>
                </a:solidFill>
              </a:rPr>
              <a:t> Sync/Async ASCII </a:t>
            </a:r>
            <a:r>
              <a:rPr lang="en-US" dirty="0" err="1">
                <a:solidFill>
                  <a:schemeClr val="accent6"/>
                </a:solidFill>
              </a:rPr>
              <a:t>cmds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answs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ntfy</a:t>
            </a:r>
            <a:r>
              <a:rPr lang="en-US" dirty="0">
                <a:solidFill>
                  <a:schemeClr val="accent6"/>
                </a:solidFill>
              </a:rPr>
              <a:t> to/from M4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83A078-4E2A-441D-9BB1-ECD87970462F}"/>
              </a:ext>
            </a:extLst>
          </p:cNvPr>
          <p:cNvSpPr txBox="1"/>
          <p:nvPr/>
        </p:nvSpPr>
        <p:spPr>
          <a:xfrm rot="453595">
            <a:off x="3555633" y="2390616"/>
            <a:ext cx="240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Init </a:t>
            </a:r>
            <a:r>
              <a:rPr lang="en-US" sz="1400" dirty="0" err="1">
                <a:solidFill>
                  <a:schemeClr val="accent6"/>
                </a:solidFill>
              </a:rPr>
              <a:t>commsdk</a:t>
            </a:r>
            <a:r>
              <a:rPr lang="en-US" sz="1400" dirty="0">
                <a:solidFill>
                  <a:schemeClr val="accent6"/>
                </a:solidFill>
              </a:rPr>
              <a:t> (</a:t>
            </a:r>
            <a:r>
              <a:rPr lang="en-US" sz="1400" dirty="0" err="1">
                <a:solidFill>
                  <a:schemeClr val="accent6"/>
                </a:solidFill>
              </a:rPr>
              <a:t>Vcom</a:t>
            </a:r>
            <a:r>
              <a:rPr lang="en-US" sz="1400" dirty="0">
                <a:solidFill>
                  <a:schemeClr val="accent6"/>
                </a:solidFill>
              </a:rPr>
              <a:t>, m4fw)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5746AD-C4DE-4C61-9228-A3FB0AEDFC4B}"/>
              </a:ext>
            </a:extLst>
          </p:cNvPr>
          <p:cNvCxnSpPr>
            <a:cxnSpLocks/>
          </p:cNvCxnSpPr>
          <p:nvPr/>
        </p:nvCxnSpPr>
        <p:spPr>
          <a:xfrm>
            <a:off x="3447230" y="2575929"/>
            <a:ext cx="2962806" cy="366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1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51" y="97917"/>
            <a:ext cx="10769790" cy="1143265"/>
          </a:xfrm>
        </p:spPr>
        <p:txBody>
          <a:bodyPr/>
          <a:lstStyle/>
          <a:p>
            <a:r>
              <a:rPr lang="en-US" dirty="0"/>
              <a:t>Use Cases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028" name="Picture 4" descr="Risultati immagini per man icon">
            <a:extLst>
              <a:ext uri="{FF2B5EF4-FFF2-40B4-BE49-F238E27FC236}">
                <a16:creationId xmlns:a16="http://schemas.microsoft.com/office/drawing/2014/main" id="{176CD13D-66D6-4820-A58E-5DFA0CA2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76" y="2975913"/>
            <a:ext cx="830554" cy="83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1A5B523-BD45-41F7-B391-BC385CEAC69C}"/>
              </a:ext>
            </a:extLst>
          </p:cNvPr>
          <p:cNvSpPr/>
          <p:nvPr/>
        </p:nvSpPr>
        <p:spPr>
          <a:xfrm>
            <a:off x="5560291" y="2942684"/>
            <a:ext cx="2632364" cy="974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commsdk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C6F80A-EEDB-4BED-B0EE-BC7F2F72D1D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417455" y="3085355"/>
            <a:ext cx="2528337" cy="1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34BE84-9392-41E4-8D3C-D9A8DB51F945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3417455" y="3417460"/>
            <a:ext cx="2142836" cy="123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63E64-E480-406D-B6BC-C5B19107A28B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3426691" y="3759886"/>
            <a:ext cx="2519101" cy="14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FB8129-B67A-4C1E-8600-6A9D3999DC7C}"/>
              </a:ext>
            </a:extLst>
          </p:cNvPr>
          <p:cNvSpPr txBox="1"/>
          <p:nvPr/>
        </p:nvSpPr>
        <p:spPr>
          <a:xfrm>
            <a:off x="3657240" y="2755263"/>
            <a:ext cx="175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Send (“</a:t>
            </a:r>
            <a:r>
              <a:rPr lang="en-US" sz="1400" dirty="0" err="1">
                <a:solidFill>
                  <a:schemeClr val="accent6"/>
                </a:solidFill>
              </a:rPr>
              <a:t>cmd</a:t>
            </a:r>
            <a:r>
              <a:rPr lang="en-US" sz="1400" dirty="0">
                <a:solidFill>
                  <a:schemeClr val="accent6"/>
                </a:solidFill>
              </a:rPr>
              <a:t>”) to M4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4E2FED-B652-4337-8414-CD0694B10AED}"/>
              </a:ext>
            </a:extLst>
          </p:cNvPr>
          <p:cNvSpPr txBox="1"/>
          <p:nvPr/>
        </p:nvSpPr>
        <p:spPr>
          <a:xfrm>
            <a:off x="3657240" y="3099702"/>
            <a:ext cx="205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</a:rPr>
              <a:t>Recv</a:t>
            </a:r>
            <a:r>
              <a:rPr lang="en-US" sz="1400" dirty="0">
                <a:solidFill>
                  <a:schemeClr val="accent6"/>
                </a:solidFill>
              </a:rPr>
              <a:t> (“</a:t>
            </a:r>
            <a:r>
              <a:rPr lang="en-US" sz="1400" dirty="0" err="1">
                <a:solidFill>
                  <a:schemeClr val="accent6"/>
                </a:solidFill>
              </a:rPr>
              <a:t>answ</a:t>
            </a:r>
            <a:r>
              <a:rPr lang="en-US" sz="1400" dirty="0">
                <a:solidFill>
                  <a:schemeClr val="accent6"/>
                </a:solidFill>
              </a:rPr>
              <a:t>”) from M4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ADC943-63D2-4D38-B7AA-CED502C0F1C8}"/>
              </a:ext>
            </a:extLst>
          </p:cNvPr>
          <p:cNvSpPr txBox="1"/>
          <p:nvPr/>
        </p:nvSpPr>
        <p:spPr>
          <a:xfrm>
            <a:off x="3657240" y="3443654"/>
            <a:ext cx="190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</a:rPr>
              <a:t>Ntfy</a:t>
            </a:r>
            <a:r>
              <a:rPr lang="en-US" sz="1400" dirty="0">
                <a:solidFill>
                  <a:schemeClr val="accent6"/>
                </a:solidFill>
              </a:rPr>
              <a:t> (“</a:t>
            </a:r>
            <a:r>
              <a:rPr lang="en-US" sz="1400" dirty="0" err="1">
                <a:solidFill>
                  <a:schemeClr val="accent6"/>
                </a:solidFill>
              </a:rPr>
              <a:t>ntfy</a:t>
            </a:r>
            <a:r>
              <a:rPr lang="en-US" sz="1400" dirty="0">
                <a:solidFill>
                  <a:schemeClr val="accent6"/>
                </a:solidFill>
              </a:rPr>
              <a:t>”) from M4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ED2CC-0EA6-4C05-8BF6-E9EA72F1E9C7}"/>
              </a:ext>
            </a:extLst>
          </p:cNvPr>
          <p:cNvSpPr txBox="1"/>
          <p:nvPr/>
        </p:nvSpPr>
        <p:spPr>
          <a:xfrm>
            <a:off x="429534" y="1361329"/>
            <a:ext cx="751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Use case 2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Recv</a:t>
            </a:r>
            <a:r>
              <a:rPr lang="en-US" dirty="0">
                <a:solidFill>
                  <a:schemeClr val="accent6"/>
                </a:solidFill>
              </a:rPr>
              <a:t> Async Shared Data Buffer from M4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36FFE1-FE33-4218-BD16-6098A717DA62}"/>
              </a:ext>
            </a:extLst>
          </p:cNvPr>
          <p:cNvSpPr/>
          <p:nvPr/>
        </p:nvSpPr>
        <p:spPr>
          <a:xfrm>
            <a:off x="5601856" y="4158463"/>
            <a:ext cx="2632364" cy="974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Py_sdbsdk</a:t>
            </a: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D45FF2-5E49-4C26-A344-8FAF08C51B97}"/>
              </a:ext>
            </a:extLst>
          </p:cNvPr>
          <p:cNvGrpSpPr/>
          <p:nvPr/>
        </p:nvGrpSpPr>
        <p:grpSpPr>
          <a:xfrm>
            <a:off x="3278909" y="4203513"/>
            <a:ext cx="2708448" cy="786499"/>
            <a:chOff x="3320475" y="3750472"/>
            <a:chExt cx="2708448" cy="78649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4669D9-029D-4D10-A8DF-470BD18C92F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 flipV="1">
              <a:off x="3320475" y="3750472"/>
              <a:ext cx="2708448" cy="7864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E8411E-02EC-41F7-A104-C5DCD3CBD2F0}"/>
                </a:ext>
              </a:extLst>
            </p:cNvPr>
            <p:cNvSpPr txBox="1"/>
            <p:nvPr/>
          </p:nvSpPr>
          <p:spPr>
            <a:xfrm rot="1024763">
              <a:off x="3530422" y="4145033"/>
              <a:ext cx="1903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6"/>
                  </a:solidFill>
                </a:rPr>
                <a:t>Ntfy</a:t>
              </a:r>
              <a:r>
                <a:rPr lang="en-US" sz="1400" dirty="0">
                  <a:solidFill>
                    <a:schemeClr val="accent6"/>
                  </a:solidFill>
                </a:rPr>
                <a:t> (SDB) from M4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9470A4-69F7-4C03-8FB5-3BFE495220C6}"/>
              </a:ext>
            </a:extLst>
          </p:cNvPr>
          <p:cNvCxnSpPr>
            <a:cxnSpLocks/>
          </p:cNvCxnSpPr>
          <p:nvPr/>
        </p:nvCxnSpPr>
        <p:spPr>
          <a:xfrm>
            <a:off x="3400447" y="2692738"/>
            <a:ext cx="3055771" cy="249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09F6F0-B4AC-476A-A1FA-DC4105B0C241}"/>
              </a:ext>
            </a:extLst>
          </p:cNvPr>
          <p:cNvSpPr txBox="1"/>
          <p:nvPr/>
        </p:nvSpPr>
        <p:spPr>
          <a:xfrm rot="334418">
            <a:off x="3791376" y="2501396"/>
            <a:ext cx="240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Init </a:t>
            </a:r>
            <a:r>
              <a:rPr lang="en-US" sz="1400" dirty="0" err="1">
                <a:solidFill>
                  <a:schemeClr val="accent6"/>
                </a:solidFill>
              </a:rPr>
              <a:t>commsdk</a:t>
            </a:r>
            <a:r>
              <a:rPr lang="en-US" sz="1400" dirty="0">
                <a:solidFill>
                  <a:schemeClr val="accent6"/>
                </a:solidFill>
              </a:rPr>
              <a:t> (</a:t>
            </a:r>
            <a:r>
              <a:rPr lang="en-US" sz="1400" dirty="0" err="1">
                <a:solidFill>
                  <a:schemeClr val="accent6"/>
                </a:solidFill>
              </a:rPr>
              <a:t>Vcom</a:t>
            </a:r>
            <a:r>
              <a:rPr lang="en-US" sz="1400" dirty="0">
                <a:solidFill>
                  <a:schemeClr val="accent6"/>
                </a:solidFill>
              </a:rPr>
              <a:t>, m4fw)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E84C2-894A-442D-80D8-A252ECEE27CA}"/>
              </a:ext>
            </a:extLst>
          </p:cNvPr>
          <p:cNvCxnSpPr>
            <a:cxnSpLocks/>
          </p:cNvCxnSpPr>
          <p:nvPr/>
        </p:nvCxnSpPr>
        <p:spPr>
          <a:xfrm>
            <a:off x="3332812" y="4072297"/>
            <a:ext cx="2612980" cy="241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897F58-D830-41B7-B9B2-2A80A56EAD01}"/>
              </a:ext>
            </a:extLst>
          </p:cNvPr>
          <p:cNvSpPr txBox="1"/>
          <p:nvPr/>
        </p:nvSpPr>
        <p:spPr>
          <a:xfrm rot="334418">
            <a:off x="3723042" y="3895309"/>
            <a:ext cx="269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Init </a:t>
            </a:r>
            <a:r>
              <a:rPr lang="en-US" sz="1400" dirty="0" err="1">
                <a:solidFill>
                  <a:schemeClr val="accent6"/>
                </a:solidFill>
              </a:rPr>
              <a:t>py_sdbsdk</a:t>
            </a:r>
            <a:r>
              <a:rPr lang="en-US" sz="1400" dirty="0">
                <a:solidFill>
                  <a:schemeClr val="accent6"/>
                </a:solidFill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277432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51" y="97917"/>
            <a:ext cx="10769790" cy="1143265"/>
          </a:xfrm>
        </p:spPr>
        <p:txBody>
          <a:bodyPr/>
          <a:lstStyle/>
          <a:p>
            <a:r>
              <a:rPr lang="en-US" dirty="0"/>
              <a:t>Sequence Diagram (Use Case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028" name="Picture 4" descr="Risultati immagini per man icon">
            <a:extLst>
              <a:ext uri="{FF2B5EF4-FFF2-40B4-BE49-F238E27FC236}">
                <a16:creationId xmlns:a16="http://schemas.microsoft.com/office/drawing/2014/main" id="{176CD13D-66D6-4820-A58E-5DFA0CA2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59" y="543807"/>
            <a:ext cx="555323" cy="55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24D377-FAFB-4FD2-A438-F9A3254B9039}"/>
              </a:ext>
            </a:extLst>
          </p:cNvPr>
          <p:cNvSpPr/>
          <p:nvPr/>
        </p:nvSpPr>
        <p:spPr>
          <a:xfrm>
            <a:off x="834629" y="1177931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App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F52ADC-358D-48F6-A12C-6CB075EE3CBD}"/>
              </a:ext>
            </a:extLst>
          </p:cNvPr>
          <p:cNvCxnSpPr>
            <a:cxnSpLocks/>
          </p:cNvCxnSpPr>
          <p:nvPr/>
        </p:nvCxnSpPr>
        <p:spPr>
          <a:xfrm flipH="1">
            <a:off x="1301736" y="1695168"/>
            <a:ext cx="7301" cy="477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95ACF9-E59E-4BAB-8F56-6C8972CFC8D4}"/>
              </a:ext>
            </a:extLst>
          </p:cNvPr>
          <p:cNvSpPr/>
          <p:nvPr/>
        </p:nvSpPr>
        <p:spPr>
          <a:xfrm>
            <a:off x="2735010" y="1630516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CommAPI</a:t>
            </a:r>
            <a:endParaRPr lang="en-US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EBACB5-F26F-4671-8AC1-495FB7445B0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215301" y="2147753"/>
            <a:ext cx="0" cy="458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1C19538-6526-4A80-8F06-2CA000DBC5B1}"/>
              </a:ext>
            </a:extLst>
          </p:cNvPr>
          <p:cNvSpPr/>
          <p:nvPr/>
        </p:nvSpPr>
        <p:spPr>
          <a:xfrm>
            <a:off x="6738738" y="1976894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Pyserial</a:t>
            </a:r>
            <a:endParaRPr lang="en-US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9E8015-E2BB-4020-9DF0-5D8B58D4A47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219028" y="2494131"/>
            <a:ext cx="1" cy="411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6D1156-2117-4919-B1B4-46FFF19293C6}"/>
              </a:ext>
            </a:extLst>
          </p:cNvPr>
          <p:cNvSpPr/>
          <p:nvPr/>
        </p:nvSpPr>
        <p:spPr>
          <a:xfrm>
            <a:off x="4026829" y="2267815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M4_asw_listener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7781BB-1E70-473D-96E3-5EF9FC66A0D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507120" y="2785052"/>
            <a:ext cx="0" cy="382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8D6CA5-5679-4096-89A2-BDA5095C7DF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314919" y="1889135"/>
            <a:ext cx="1420091" cy="2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F3AEDB-FAB0-477C-A2D8-26E8A6A4E769}"/>
              </a:ext>
            </a:extLst>
          </p:cNvPr>
          <p:cNvSpPr txBox="1"/>
          <p:nvPr/>
        </p:nvSpPr>
        <p:spPr>
          <a:xfrm>
            <a:off x="1221300" y="1653652"/>
            <a:ext cx="166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Obj </a:t>
            </a:r>
            <a:r>
              <a:rPr lang="en-US" sz="1200" dirty="0" err="1">
                <a:solidFill>
                  <a:schemeClr val="accent6"/>
                </a:solidFill>
              </a:rPr>
              <a:t>inst</a:t>
            </a:r>
            <a:r>
              <a:rPr lang="en-US" sz="1200" dirty="0">
                <a:solidFill>
                  <a:schemeClr val="accent6"/>
                </a:solidFill>
              </a:rPr>
              <a:t>(vCom0,M4fw)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999D61-6F36-480A-BB6B-F3B4122DAC4A}"/>
              </a:ext>
            </a:extLst>
          </p:cNvPr>
          <p:cNvSpPr txBox="1"/>
          <p:nvPr/>
        </p:nvSpPr>
        <p:spPr>
          <a:xfrm>
            <a:off x="1408104" y="2319085"/>
            <a:ext cx="142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Obj1 </a:t>
            </a:r>
            <a:r>
              <a:rPr lang="en-US" sz="1200" dirty="0" err="1">
                <a:solidFill>
                  <a:schemeClr val="accent6"/>
                </a:solidFill>
              </a:rPr>
              <a:t>inst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096E91-F071-4AB2-860F-C4AFB3039B4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300953" y="2526434"/>
            <a:ext cx="2725876" cy="4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A56156-1971-419D-AC03-26381F5EB062}"/>
              </a:ext>
            </a:extLst>
          </p:cNvPr>
          <p:cNvSpPr/>
          <p:nvPr/>
        </p:nvSpPr>
        <p:spPr>
          <a:xfrm>
            <a:off x="5149038" y="2604947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M4_ntfy_listener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2A53ED-57A8-4D4A-B9FF-A1EA10E86509}"/>
              </a:ext>
            </a:extLst>
          </p:cNvPr>
          <p:cNvCxnSpPr>
            <a:stCxn id="38" idx="2"/>
          </p:cNvCxnSpPr>
          <p:nvPr/>
        </p:nvCxnSpPr>
        <p:spPr>
          <a:xfrm flipH="1">
            <a:off x="5629328" y="3122184"/>
            <a:ext cx="1" cy="360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0C94B8-8CE0-42F9-952C-7032A7BE0267}"/>
              </a:ext>
            </a:extLst>
          </p:cNvPr>
          <p:cNvSpPr txBox="1"/>
          <p:nvPr/>
        </p:nvSpPr>
        <p:spPr>
          <a:xfrm>
            <a:off x="1406021" y="2610326"/>
            <a:ext cx="142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Obj2 </a:t>
            </a:r>
            <a:r>
              <a:rPr lang="en-US" sz="1200" dirty="0" err="1">
                <a:solidFill>
                  <a:schemeClr val="accent6"/>
                </a:solidFill>
              </a:rPr>
              <a:t>inst</a:t>
            </a:r>
            <a:r>
              <a:rPr lang="en-US" sz="1200" dirty="0">
                <a:solidFill>
                  <a:schemeClr val="accent6"/>
                </a:solidFill>
              </a:rPr>
              <a:t>(vCom1)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3A212B-F0F3-4FB0-BDE5-FAEE5E00C97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309033" y="2863566"/>
            <a:ext cx="3840005" cy="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13B8B44-329A-4F0C-8E5E-248587C798A7}"/>
              </a:ext>
            </a:extLst>
          </p:cNvPr>
          <p:cNvSpPr/>
          <p:nvPr/>
        </p:nvSpPr>
        <p:spPr>
          <a:xfrm>
            <a:off x="9348275" y="1643314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M4Fw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DB74D-5A04-41A0-8D16-5818E7DBCE4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828566" y="2160551"/>
            <a:ext cx="0" cy="4304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2F9584-C34D-4EA9-A433-D586683CA2F0}"/>
              </a:ext>
            </a:extLst>
          </p:cNvPr>
          <p:cNvCxnSpPr>
            <a:cxnSpLocks/>
          </p:cNvCxnSpPr>
          <p:nvPr/>
        </p:nvCxnSpPr>
        <p:spPr>
          <a:xfrm>
            <a:off x="1300953" y="3112957"/>
            <a:ext cx="191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63FFC9-1175-4F9E-980E-B2C6BCE09375}"/>
              </a:ext>
            </a:extLst>
          </p:cNvPr>
          <p:cNvSpPr txBox="1"/>
          <p:nvPr/>
        </p:nvSpPr>
        <p:spPr>
          <a:xfrm>
            <a:off x="1281105" y="2859624"/>
            <a:ext cx="191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Add_answ_listener</a:t>
            </a:r>
            <a:r>
              <a:rPr lang="en-US" sz="1200" dirty="0">
                <a:solidFill>
                  <a:schemeClr val="accent6"/>
                </a:solidFill>
              </a:rPr>
              <a:t>(Obj1)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4848B4-D129-4EE2-AD86-62F0719FA56B}"/>
              </a:ext>
            </a:extLst>
          </p:cNvPr>
          <p:cNvCxnSpPr>
            <a:cxnSpLocks/>
          </p:cNvCxnSpPr>
          <p:nvPr/>
        </p:nvCxnSpPr>
        <p:spPr>
          <a:xfrm>
            <a:off x="1297019" y="3382424"/>
            <a:ext cx="191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BC1179B-315C-4DEC-9ED9-A64E947E9E3E}"/>
              </a:ext>
            </a:extLst>
          </p:cNvPr>
          <p:cNvSpPr txBox="1"/>
          <p:nvPr/>
        </p:nvSpPr>
        <p:spPr>
          <a:xfrm>
            <a:off x="1277171" y="3129091"/>
            <a:ext cx="191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Add_ntfy_listener</a:t>
            </a:r>
            <a:r>
              <a:rPr lang="en-US" sz="1200" dirty="0">
                <a:solidFill>
                  <a:schemeClr val="accent6"/>
                </a:solidFill>
              </a:rPr>
              <a:t>(Obj2)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880DFA-A854-4991-A22C-092B9235565E}"/>
              </a:ext>
            </a:extLst>
          </p:cNvPr>
          <p:cNvCxnSpPr>
            <a:cxnSpLocks/>
          </p:cNvCxnSpPr>
          <p:nvPr/>
        </p:nvCxnSpPr>
        <p:spPr>
          <a:xfrm>
            <a:off x="1297019" y="3683127"/>
            <a:ext cx="191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14B9E95-3C25-4D9B-ADE3-C5439635E954}"/>
              </a:ext>
            </a:extLst>
          </p:cNvPr>
          <p:cNvSpPr txBox="1"/>
          <p:nvPr/>
        </p:nvSpPr>
        <p:spPr>
          <a:xfrm>
            <a:off x="1567708" y="3429794"/>
            <a:ext cx="162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Cmd_get</a:t>
            </a:r>
            <a:r>
              <a:rPr lang="en-US" sz="1200" dirty="0">
                <a:solidFill>
                  <a:schemeClr val="accent6"/>
                </a:solidFill>
              </a:rPr>
              <a:t>(“</a:t>
            </a:r>
            <a:r>
              <a:rPr lang="en-US" sz="1200" dirty="0" err="1">
                <a:solidFill>
                  <a:schemeClr val="accent6"/>
                </a:solidFill>
              </a:rPr>
              <a:t>cmd</a:t>
            </a:r>
            <a:r>
              <a:rPr lang="en-US" sz="1200" dirty="0">
                <a:solidFill>
                  <a:schemeClr val="accent6"/>
                </a:solidFill>
              </a:rPr>
              <a:t>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45ED68-24BA-4D69-AC5E-9274C6902DB9}"/>
              </a:ext>
            </a:extLst>
          </p:cNvPr>
          <p:cNvCxnSpPr>
            <a:cxnSpLocks/>
          </p:cNvCxnSpPr>
          <p:nvPr/>
        </p:nvCxnSpPr>
        <p:spPr>
          <a:xfrm flipV="1">
            <a:off x="3211366" y="3746631"/>
            <a:ext cx="4007663" cy="3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6592AC-9776-49BE-99E1-D4CBDB18D626}"/>
              </a:ext>
            </a:extLst>
          </p:cNvPr>
          <p:cNvCxnSpPr>
            <a:cxnSpLocks/>
          </p:cNvCxnSpPr>
          <p:nvPr/>
        </p:nvCxnSpPr>
        <p:spPr>
          <a:xfrm>
            <a:off x="7219029" y="3879273"/>
            <a:ext cx="260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353A76-205B-47D4-9B69-E526F3E16432}"/>
              </a:ext>
            </a:extLst>
          </p:cNvPr>
          <p:cNvCxnSpPr>
            <a:stCxn id="25" idx="3"/>
          </p:cNvCxnSpPr>
          <p:nvPr/>
        </p:nvCxnSpPr>
        <p:spPr>
          <a:xfrm>
            <a:off x="3695591" y="1889135"/>
            <a:ext cx="565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CE0E45DB-402B-46AB-94E1-21B7362BE0BB}"/>
              </a:ext>
            </a:extLst>
          </p:cNvPr>
          <p:cNvCxnSpPr>
            <a:cxnSpLocks/>
          </p:cNvCxnSpPr>
          <p:nvPr/>
        </p:nvCxnSpPr>
        <p:spPr>
          <a:xfrm flipV="1">
            <a:off x="3211366" y="2198569"/>
            <a:ext cx="3527372" cy="2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A7B1E6D-B749-416F-A412-662F0286F997}"/>
              </a:ext>
            </a:extLst>
          </p:cNvPr>
          <p:cNvSpPr txBox="1"/>
          <p:nvPr/>
        </p:nvSpPr>
        <p:spPr>
          <a:xfrm>
            <a:off x="6634725" y="1616073"/>
            <a:ext cx="1408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Start M4Fw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33F09ED-4896-4C2F-B54C-DD67629A32AB}"/>
              </a:ext>
            </a:extLst>
          </p:cNvPr>
          <p:cNvCxnSpPr/>
          <p:nvPr/>
        </p:nvCxnSpPr>
        <p:spPr>
          <a:xfrm>
            <a:off x="9828565" y="3951006"/>
            <a:ext cx="480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43EDC066-5327-4457-B454-7A7AA48E68F5}"/>
              </a:ext>
            </a:extLst>
          </p:cNvPr>
          <p:cNvCxnSpPr/>
          <p:nvPr/>
        </p:nvCxnSpPr>
        <p:spPr>
          <a:xfrm>
            <a:off x="10308856" y="3951006"/>
            <a:ext cx="0" cy="463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70FC13B-3630-400D-AC4D-FCFD27E8A0BE}"/>
              </a:ext>
            </a:extLst>
          </p:cNvPr>
          <p:cNvCxnSpPr/>
          <p:nvPr/>
        </p:nvCxnSpPr>
        <p:spPr>
          <a:xfrm flipH="1">
            <a:off x="9828565" y="4433455"/>
            <a:ext cx="480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3B6CFA9-B907-4A3C-85CF-5A6C1D7B0F54}"/>
              </a:ext>
            </a:extLst>
          </p:cNvPr>
          <p:cNvSpPr txBox="1"/>
          <p:nvPr/>
        </p:nvSpPr>
        <p:spPr>
          <a:xfrm>
            <a:off x="10308856" y="4022739"/>
            <a:ext cx="110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processing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7CBC1ED-D06D-4F71-9BC5-EF6A32C7A634}"/>
              </a:ext>
            </a:extLst>
          </p:cNvPr>
          <p:cNvCxnSpPr>
            <a:cxnSpLocks/>
          </p:cNvCxnSpPr>
          <p:nvPr/>
        </p:nvCxnSpPr>
        <p:spPr>
          <a:xfrm flipH="1">
            <a:off x="7219028" y="4532889"/>
            <a:ext cx="260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9FFA7CC0-A7DE-4BED-A07A-CFF22FD827F7}"/>
              </a:ext>
            </a:extLst>
          </p:cNvPr>
          <p:cNvCxnSpPr>
            <a:cxnSpLocks/>
          </p:cNvCxnSpPr>
          <p:nvPr/>
        </p:nvCxnSpPr>
        <p:spPr>
          <a:xfrm flipH="1">
            <a:off x="1301967" y="4688334"/>
            <a:ext cx="3205152" cy="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C02A355-82CD-4D83-85CB-90294D1FA7E2}"/>
              </a:ext>
            </a:extLst>
          </p:cNvPr>
          <p:cNvCxnSpPr>
            <a:cxnSpLocks/>
          </p:cNvCxnSpPr>
          <p:nvPr/>
        </p:nvCxnSpPr>
        <p:spPr>
          <a:xfrm flipH="1" flipV="1">
            <a:off x="7219028" y="5221288"/>
            <a:ext cx="2609538" cy="2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F59B63A-F69D-4BBE-8FF0-2AA27B2AD247}"/>
              </a:ext>
            </a:extLst>
          </p:cNvPr>
          <p:cNvSpPr txBox="1"/>
          <p:nvPr/>
        </p:nvSpPr>
        <p:spPr>
          <a:xfrm>
            <a:off x="7893548" y="3552904"/>
            <a:ext cx="145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vCom0 “</a:t>
            </a:r>
            <a:r>
              <a:rPr lang="en-US" sz="1400" dirty="0" err="1">
                <a:solidFill>
                  <a:schemeClr val="accent6"/>
                </a:solidFill>
              </a:rPr>
              <a:t>cmd</a:t>
            </a:r>
            <a:r>
              <a:rPr lang="en-US" sz="1400" dirty="0">
                <a:solidFill>
                  <a:schemeClr val="accent6"/>
                </a:solidFill>
              </a:rPr>
              <a:t>”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F380718F-6AEF-4B49-8E64-01B81B6CF90F}"/>
              </a:ext>
            </a:extLst>
          </p:cNvPr>
          <p:cNvCxnSpPr/>
          <p:nvPr/>
        </p:nvCxnSpPr>
        <p:spPr>
          <a:xfrm flipH="1">
            <a:off x="1309033" y="5541821"/>
            <a:ext cx="432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574FBD6-1F2F-4317-8E7B-2B071EF0B37B}"/>
              </a:ext>
            </a:extLst>
          </p:cNvPr>
          <p:cNvSpPr txBox="1"/>
          <p:nvPr/>
        </p:nvSpPr>
        <p:spPr>
          <a:xfrm>
            <a:off x="1398712" y="4438366"/>
            <a:ext cx="1541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On_m4_answ_cb()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28CEAD-C5D9-4060-9867-0BDC5C2BEAAA}"/>
              </a:ext>
            </a:extLst>
          </p:cNvPr>
          <p:cNvSpPr txBox="1"/>
          <p:nvPr/>
        </p:nvSpPr>
        <p:spPr>
          <a:xfrm>
            <a:off x="1453911" y="5285625"/>
            <a:ext cx="1541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On_m4_ntfy_cb()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013E0C-E9D3-4DEA-9D3E-62FC7DCF0CE2}"/>
              </a:ext>
            </a:extLst>
          </p:cNvPr>
          <p:cNvSpPr txBox="1"/>
          <p:nvPr/>
        </p:nvSpPr>
        <p:spPr>
          <a:xfrm>
            <a:off x="7893548" y="4913511"/>
            <a:ext cx="145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vCom1 “</a:t>
            </a:r>
            <a:r>
              <a:rPr lang="en-US" sz="1400" dirty="0" err="1">
                <a:solidFill>
                  <a:schemeClr val="accent6"/>
                </a:solidFill>
              </a:rPr>
              <a:t>ntfy</a:t>
            </a:r>
            <a:r>
              <a:rPr lang="en-US" sz="1400" dirty="0">
                <a:solidFill>
                  <a:schemeClr val="accent6"/>
                </a:solidFill>
              </a:rPr>
              <a:t>”</a:t>
            </a:r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B081AF14-6F26-4CF1-9280-94E2BEDE1CAB}"/>
              </a:ext>
            </a:extLst>
          </p:cNvPr>
          <p:cNvCxnSpPr>
            <a:cxnSpLocks/>
          </p:cNvCxnSpPr>
          <p:nvPr/>
        </p:nvCxnSpPr>
        <p:spPr>
          <a:xfrm flipH="1">
            <a:off x="5629328" y="5388809"/>
            <a:ext cx="1589700" cy="2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909744-DBC7-49CD-AFEB-1E60E98B2BCF}"/>
              </a:ext>
            </a:extLst>
          </p:cNvPr>
          <p:cNvCxnSpPr>
            <a:cxnSpLocks/>
          </p:cNvCxnSpPr>
          <p:nvPr/>
        </p:nvCxnSpPr>
        <p:spPr>
          <a:xfrm flipH="1">
            <a:off x="4507119" y="4599863"/>
            <a:ext cx="2711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A7E410B-4637-47F1-96E0-1F0D4213C503}"/>
              </a:ext>
            </a:extLst>
          </p:cNvPr>
          <p:cNvSpPr txBox="1"/>
          <p:nvPr/>
        </p:nvSpPr>
        <p:spPr>
          <a:xfrm>
            <a:off x="7893548" y="4202203"/>
            <a:ext cx="145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vCom0 “</a:t>
            </a:r>
            <a:r>
              <a:rPr lang="en-US" sz="1400" dirty="0" err="1">
                <a:solidFill>
                  <a:schemeClr val="accent6"/>
                </a:solidFill>
              </a:rPr>
              <a:t>answ</a:t>
            </a:r>
            <a:r>
              <a:rPr lang="en-US" sz="1400" dirty="0">
                <a:solidFill>
                  <a:schemeClr val="accent6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56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51" y="97917"/>
            <a:ext cx="10769790" cy="1143265"/>
          </a:xfrm>
        </p:spPr>
        <p:txBody>
          <a:bodyPr/>
          <a:lstStyle/>
          <a:p>
            <a:r>
              <a:rPr lang="en-US" dirty="0"/>
              <a:t>Sequence Diagram (Use Case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028" name="Picture 4" descr="Risultati immagini per man icon">
            <a:extLst>
              <a:ext uri="{FF2B5EF4-FFF2-40B4-BE49-F238E27FC236}">
                <a16:creationId xmlns:a16="http://schemas.microsoft.com/office/drawing/2014/main" id="{176CD13D-66D6-4820-A58E-5DFA0CA2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59" y="543807"/>
            <a:ext cx="555323" cy="55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24D377-FAFB-4FD2-A438-F9A3254B9039}"/>
              </a:ext>
            </a:extLst>
          </p:cNvPr>
          <p:cNvSpPr/>
          <p:nvPr/>
        </p:nvSpPr>
        <p:spPr>
          <a:xfrm>
            <a:off x="834629" y="1177931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App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F52ADC-358D-48F6-A12C-6CB075EE3CBD}"/>
              </a:ext>
            </a:extLst>
          </p:cNvPr>
          <p:cNvCxnSpPr>
            <a:cxnSpLocks/>
          </p:cNvCxnSpPr>
          <p:nvPr/>
        </p:nvCxnSpPr>
        <p:spPr>
          <a:xfrm flipH="1">
            <a:off x="1287217" y="1695168"/>
            <a:ext cx="21820" cy="50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95ACF9-E59E-4BAB-8F56-6C8972CFC8D4}"/>
              </a:ext>
            </a:extLst>
          </p:cNvPr>
          <p:cNvSpPr/>
          <p:nvPr/>
        </p:nvSpPr>
        <p:spPr>
          <a:xfrm>
            <a:off x="2735010" y="1630516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CommAPI</a:t>
            </a:r>
            <a:endParaRPr lang="en-US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EBACB5-F26F-4671-8AC1-495FB7445B0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215301" y="2147753"/>
            <a:ext cx="0" cy="458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1C19538-6526-4A80-8F06-2CA000DBC5B1}"/>
              </a:ext>
            </a:extLst>
          </p:cNvPr>
          <p:cNvSpPr/>
          <p:nvPr/>
        </p:nvSpPr>
        <p:spPr>
          <a:xfrm>
            <a:off x="6738738" y="1976894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Pyserial</a:t>
            </a:r>
            <a:endParaRPr lang="en-US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9E8015-E2BB-4020-9DF0-5D8B58D4A47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219028" y="2494131"/>
            <a:ext cx="1" cy="411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6D1156-2117-4919-B1B4-46FFF19293C6}"/>
              </a:ext>
            </a:extLst>
          </p:cNvPr>
          <p:cNvSpPr/>
          <p:nvPr/>
        </p:nvSpPr>
        <p:spPr>
          <a:xfrm>
            <a:off x="4026829" y="2267815"/>
            <a:ext cx="1062950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RpmsgSdbAPI</a:t>
            </a:r>
            <a:endParaRPr lang="en-US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7781BB-1E70-473D-96E3-5EF9FC66A0D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558304" y="2785052"/>
            <a:ext cx="0" cy="394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8D6CA5-5679-4096-89A2-BDA5095C7DF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314919" y="1889135"/>
            <a:ext cx="1420091" cy="2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F3AEDB-FAB0-477C-A2D8-26E8A6A4E769}"/>
              </a:ext>
            </a:extLst>
          </p:cNvPr>
          <p:cNvSpPr txBox="1"/>
          <p:nvPr/>
        </p:nvSpPr>
        <p:spPr>
          <a:xfrm>
            <a:off x="1221300" y="1653652"/>
            <a:ext cx="166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Obj </a:t>
            </a:r>
            <a:r>
              <a:rPr lang="en-US" sz="1200" dirty="0" err="1">
                <a:solidFill>
                  <a:schemeClr val="accent6"/>
                </a:solidFill>
              </a:rPr>
              <a:t>inst</a:t>
            </a:r>
            <a:r>
              <a:rPr lang="en-US" sz="1200" dirty="0">
                <a:solidFill>
                  <a:schemeClr val="accent6"/>
                </a:solidFill>
              </a:rPr>
              <a:t>(vCom0,M4fw)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999D61-6F36-480A-BB6B-F3B4122DAC4A}"/>
              </a:ext>
            </a:extLst>
          </p:cNvPr>
          <p:cNvSpPr txBox="1"/>
          <p:nvPr/>
        </p:nvSpPr>
        <p:spPr>
          <a:xfrm>
            <a:off x="1408104" y="2319085"/>
            <a:ext cx="142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Obj1 </a:t>
            </a:r>
            <a:r>
              <a:rPr lang="en-US" sz="1200" dirty="0" err="1">
                <a:solidFill>
                  <a:schemeClr val="accent6"/>
                </a:solidFill>
              </a:rPr>
              <a:t>inst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096E91-F071-4AB2-860F-C4AFB3039B4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300953" y="2526434"/>
            <a:ext cx="2725876" cy="4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A56156-1971-419D-AC03-26381F5EB062}"/>
              </a:ext>
            </a:extLst>
          </p:cNvPr>
          <p:cNvSpPr/>
          <p:nvPr/>
        </p:nvSpPr>
        <p:spPr>
          <a:xfrm>
            <a:off x="5149038" y="2604947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M4_sdb_listener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2A53ED-57A8-4D4A-B9FF-A1EA10E86509}"/>
              </a:ext>
            </a:extLst>
          </p:cNvPr>
          <p:cNvCxnSpPr>
            <a:stCxn id="38" idx="2"/>
          </p:cNvCxnSpPr>
          <p:nvPr/>
        </p:nvCxnSpPr>
        <p:spPr>
          <a:xfrm flipH="1">
            <a:off x="5629328" y="3122184"/>
            <a:ext cx="1" cy="360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3A212B-F0F3-4FB0-BDE5-FAEE5E00C97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309033" y="2863566"/>
            <a:ext cx="3840005" cy="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13B8B44-329A-4F0C-8E5E-248587C798A7}"/>
              </a:ext>
            </a:extLst>
          </p:cNvPr>
          <p:cNvSpPr/>
          <p:nvPr/>
        </p:nvSpPr>
        <p:spPr>
          <a:xfrm>
            <a:off x="9348275" y="1643314"/>
            <a:ext cx="960581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M4Fw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DB74D-5A04-41A0-8D16-5818E7DBCE4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828566" y="2160551"/>
            <a:ext cx="0" cy="445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2F9584-C34D-4EA9-A433-D586683CA2F0}"/>
              </a:ext>
            </a:extLst>
          </p:cNvPr>
          <p:cNvCxnSpPr>
            <a:cxnSpLocks/>
          </p:cNvCxnSpPr>
          <p:nvPr/>
        </p:nvCxnSpPr>
        <p:spPr>
          <a:xfrm>
            <a:off x="1300953" y="3112957"/>
            <a:ext cx="3257351" cy="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63FFC9-1175-4F9E-980E-B2C6BCE09375}"/>
              </a:ext>
            </a:extLst>
          </p:cNvPr>
          <p:cNvSpPr txBox="1"/>
          <p:nvPr/>
        </p:nvSpPr>
        <p:spPr>
          <a:xfrm>
            <a:off x="1388196" y="2865469"/>
            <a:ext cx="217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Add_sdb_buff_listener</a:t>
            </a:r>
            <a:r>
              <a:rPr lang="en-US" sz="1200" dirty="0">
                <a:solidFill>
                  <a:schemeClr val="accent6"/>
                </a:solidFill>
              </a:rPr>
              <a:t>(Obj2)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4848B4-D129-4EE2-AD86-62F0719FA56B}"/>
              </a:ext>
            </a:extLst>
          </p:cNvPr>
          <p:cNvCxnSpPr>
            <a:cxnSpLocks/>
          </p:cNvCxnSpPr>
          <p:nvPr/>
        </p:nvCxnSpPr>
        <p:spPr>
          <a:xfrm>
            <a:off x="1297019" y="3382424"/>
            <a:ext cx="191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45ED68-24BA-4D69-AC5E-9274C6902DB9}"/>
              </a:ext>
            </a:extLst>
          </p:cNvPr>
          <p:cNvCxnSpPr>
            <a:cxnSpLocks/>
          </p:cNvCxnSpPr>
          <p:nvPr/>
        </p:nvCxnSpPr>
        <p:spPr>
          <a:xfrm flipV="1">
            <a:off x="3211366" y="3451075"/>
            <a:ext cx="4007663" cy="3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6592AC-9776-49BE-99E1-D4CBDB18D626}"/>
              </a:ext>
            </a:extLst>
          </p:cNvPr>
          <p:cNvCxnSpPr>
            <a:cxnSpLocks/>
          </p:cNvCxnSpPr>
          <p:nvPr/>
        </p:nvCxnSpPr>
        <p:spPr>
          <a:xfrm>
            <a:off x="7219029" y="3565241"/>
            <a:ext cx="260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353A76-205B-47D4-9B69-E526F3E16432}"/>
              </a:ext>
            </a:extLst>
          </p:cNvPr>
          <p:cNvCxnSpPr>
            <a:stCxn id="25" idx="3"/>
          </p:cNvCxnSpPr>
          <p:nvPr/>
        </p:nvCxnSpPr>
        <p:spPr>
          <a:xfrm>
            <a:off x="3695591" y="1889135"/>
            <a:ext cx="565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CE0E45DB-402B-46AB-94E1-21B7362BE0BB}"/>
              </a:ext>
            </a:extLst>
          </p:cNvPr>
          <p:cNvCxnSpPr>
            <a:cxnSpLocks/>
          </p:cNvCxnSpPr>
          <p:nvPr/>
        </p:nvCxnSpPr>
        <p:spPr>
          <a:xfrm flipV="1">
            <a:off x="3211366" y="2198569"/>
            <a:ext cx="3527372" cy="2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A7B1E6D-B749-416F-A412-662F0286F997}"/>
              </a:ext>
            </a:extLst>
          </p:cNvPr>
          <p:cNvSpPr txBox="1"/>
          <p:nvPr/>
        </p:nvSpPr>
        <p:spPr>
          <a:xfrm>
            <a:off x="6634725" y="1616073"/>
            <a:ext cx="1408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Start M4Fw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F59B63A-F69D-4BBE-8FF0-2AA27B2AD247}"/>
              </a:ext>
            </a:extLst>
          </p:cNvPr>
          <p:cNvSpPr txBox="1"/>
          <p:nvPr/>
        </p:nvSpPr>
        <p:spPr>
          <a:xfrm>
            <a:off x="8497735" y="3265408"/>
            <a:ext cx="145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vCom0 “r”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574FBD6-1F2F-4317-8E7B-2B071EF0B37B}"/>
              </a:ext>
            </a:extLst>
          </p:cNvPr>
          <p:cNvSpPr txBox="1"/>
          <p:nvPr/>
        </p:nvSpPr>
        <p:spPr>
          <a:xfrm>
            <a:off x="1463364" y="4041104"/>
            <a:ext cx="1541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Init_sdb</a:t>
            </a:r>
            <a:r>
              <a:rPr lang="en-US" sz="1200" dirty="0">
                <a:solidFill>
                  <a:schemeClr val="accent6"/>
                </a:solidFill>
              </a:rPr>
              <a:t>(</a:t>
            </a:r>
            <a:r>
              <a:rPr lang="en-US" sz="1200" dirty="0" err="1">
                <a:solidFill>
                  <a:schemeClr val="accent6"/>
                </a:solidFill>
              </a:rPr>
              <a:t>sdbsz</a:t>
            </a:r>
            <a:r>
              <a:rPr lang="en-US" sz="1200" dirty="0">
                <a:solidFill>
                  <a:schemeClr val="accent6"/>
                </a:solidFill>
              </a:rPr>
              <a:t>, n)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28CEAD-C5D9-4060-9867-0BDC5C2BEAAA}"/>
              </a:ext>
            </a:extLst>
          </p:cNvPr>
          <p:cNvSpPr txBox="1"/>
          <p:nvPr/>
        </p:nvSpPr>
        <p:spPr>
          <a:xfrm>
            <a:off x="1453910" y="4999298"/>
            <a:ext cx="177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Start_sdb_receiver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4D33F6-3549-4DE3-94DD-EE7B491A5582}"/>
              </a:ext>
            </a:extLst>
          </p:cNvPr>
          <p:cNvSpPr txBox="1"/>
          <p:nvPr/>
        </p:nvSpPr>
        <p:spPr>
          <a:xfrm>
            <a:off x="1389446" y="2628916"/>
            <a:ext cx="142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Obj2 </a:t>
            </a:r>
            <a:r>
              <a:rPr lang="en-US" sz="1200" dirty="0" err="1">
                <a:solidFill>
                  <a:schemeClr val="accent6"/>
                </a:solidFill>
              </a:rPr>
              <a:t>inst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5C8032-1064-4E1F-866E-A618967DAF10}"/>
              </a:ext>
            </a:extLst>
          </p:cNvPr>
          <p:cNvSpPr txBox="1"/>
          <p:nvPr/>
        </p:nvSpPr>
        <p:spPr>
          <a:xfrm>
            <a:off x="1404430" y="3123947"/>
            <a:ext cx="162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Cmd_set</a:t>
            </a:r>
            <a:r>
              <a:rPr lang="en-US" sz="1200" dirty="0">
                <a:solidFill>
                  <a:schemeClr val="accent6"/>
                </a:solidFill>
              </a:rPr>
              <a:t>(“r”)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051D4B-61BC-447A-BC43-C415F8E53F55}"/>
              </a:ext>
            </a:extLst>
          </p:cNvPr>
          <p:cNvCxnSpPr/>
          <p:nvPr/>
        </p:nvCxnSpPr>
        <p:spPr>
          <a:xfrm flipH="1">
            <a:off x="7219028" y="3793984"/>
            <a:ext cx="260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21ECE8-DC5B-42E6-BFD1-6341171E5792}"/>
              </a:ext>
            </a:extLst>
          </p:cNvPr>
          <p:cNvCxnSpPr/>
          <p:nvPr/>
        </p:nvCxnSpPr>
        <p:spPr>
          <a:xfrm flipH="1">
            <a:off x="3229035" y="3951006"/>
            <a:ext cx="398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9E21A4-8243-4E5D-9BB1-0C0343CE0E65}"/>
              </a:ext>
            </a:extLst>
          </p:cNvPr>
          <p:cNvCxnSpPr/>
          <p:nvPr/>
        </p:nvCxnSpPr>
        <p:spPr>
          <a:xfrm flipH="1">
            <a:off x="1309033" y="4027055"/>
            <a:ext cx="1902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50D3DA-E730-4AB6-9947-4D99E185E08F}"/>
              </a:ext>
            </a:extLst>
          </p:cNvPr>
          <p:cNvCxnSpPr>
            <a:cxnSpLocks/>
          </p:cNvCxnSpPr>
          <p:nvPr/>
        </p:nvCxnSpPr>
        <p:spPr>
          <a:xfrm>
            <a:off x="1297019" y="4318103"/>
            <a:ext cx="3261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FB521DC-34A4-45DA-96FF-231B2F3A0B8C}"/>
              </a:ext>
            </a:extLst>
          </p:cNvPr>
          <p:cNvSpPr/>
          <p:nvPr/>
        </p:nvSpPr>
        <p:spPr>
          <a:xfrm>
            <a:off x="7893547" y="2260418"/>
            <a:ext cx="1109409" cy="5172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Sdbsdk.so</a:t>
            </a:r>
          </a:p>
          <a:p>
            <a:pPr algn="ctr"/>
            <a:r>
              <a:rPr lang="en-US" sz="1200" dirty="0"/>
              <a:t>stm32sdb.ko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95EC28-1B38-40C0-BA8A-753BB121B511}"/>
              </a:ext>
            </a:extLst>
          </p:cNvPr>
          <p:cNvCxnSpPr>
            <a:cxnSpLocks/>
          </p:cNvCxnSpPr>
          <p:nvPr/>
        </p:nvCxnSpPr>
        <p:spPr>
          <a:xfrm>
            <a:off x="8485458" y="2777655"/>
            <a:ext cx="0" cy="383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573468-2DCE-4E8F-9A12-333EA490C873}"/>
              </a:ext>
            </a:extLst>
          </p:cNvPr>
          <p:cNvCxnSpPr>
            <a:stCxn id="31" idx="3"/>
          </p:cNvCxnSpPr>
          <p:nvPr/>
        </p:nvCxnSpPr>
        <p:spPr>
          <a:xfrm>
            <a:off x="5089779" y="2526434"/>
            <a:ext cx="280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2E4C68-52E4-455B-9A9E-B45979B5344A}"/>
              </a:ext>
            </a:extLst>
          </p:cNvPr>
          <p:cNvSpPr txBox="1"/>
          <p:nvPr/>
        </p:nvSpPr>
        <p:spPr>
          <a:xfrm>
            <a:off x="1458746" y="4276628"/>
            <a:ext cx="174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Cmd_set</a:t>
            </a:r>
            <a:r>
              <a:rPr lang="en-US" sz="1200" dirty="0">
                <a:solidFill>
                  <a:schemeClr val="accent6"/>
                </a:solidFill>
              </a:rPr>
              <a:t>(“S002M”,0)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3148C0-8A31-4859-A86E-CC5ED7D73059}"/>
              </a:ext>
            </a:extLst>
          </p:cNvPr>
          <p:cNvCxnSpPr>
            <a:cxnSpLocks/>
          </p:cNvCxnSpPr>
          <p:nvPr/>
        </p:nvCxnSpPr>
        <p:spPr>
          <a:xfrm>
            <a:off x="1292402" y="4553627"/>
            <a:ext cx="1909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7568F9-77D0-447C-88B8-CC75E7DD1031}"/>
              </a:ext>
            </a:extLst>
          </p:cNvPr>
          <p:cNvCxnSpPr/>
          <p:nvPr/>
        </p:nvCxnSpPr>
        <p:spPr>
          <a:xfrm>
            <a:off x="3211366" y="4645891"/>
            <a:ext cx="4007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4C400F-496D-4C48-9049-D0F5EEB377C1}"/>
              </a:ext>
            </a:extLst>
          </p:cNvPr>
          <p:cNvCxnSpPr/>
          <p:nvPr/>
        </p:nvCxnSpPr>
        <p:spPr>
          <a:xfrm>
            <a:off x="7219028" y="4729018"/>
            <a:ext cx="260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308841-E396-47FD-92B5-A34165535933}"/>
              </a:ext>
            </a:extLst>
          </p:cNvPr>
          <p:cNvCxnSpPr/>
          <p:nvPr/>
        </p:nvCxnSpPr>
        <p:spPr>
          <a:xfrm flipH="1">
            <a:off x="7219028" y="4821382"/>
            <a:ext cx="260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2CCE1A-2E0E-4492-AA04-4DCFE89F261B}"/>
              </a:ext>
            </a:extLst>
          </p:cNvPr>
          <p:cNvSpPr txBox="1"/>
          <p:nvPr/>
        </p:nvSpPr>
        <p:spPr>
          <a:xfrm>
            <a:off x="8424481" y="4434895"/>
            <a:ext cx="1795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vCom0 “S002M”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20143D-1E6D-4889-A102-CEA4349DE3BE}"/>
              </a:ext>
            </a:extLst>
          </p:cNvPr>
          <p:cNvCxnSpPr/>
          <p:nvPr/>
        </p:nvCxnSpPr>
        <p:spPr>
          <a:xfrm flipH="1">
            <a:off x="3211366" y="4904509"/>
            <a:ext cx="4007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F5C57C-CFB7-49FC-9C3B-35526DF4B980}"/>
              </a:ext>
            </a:extLst>
          </p:cNvPr>
          <p:cNvCxnSpPr/>
          <p:nvPr/>
        </p:nvCxnSpPr>
        <p:spPr>
          <a:xfrm flipH="1">
            <a:off x="1309033" y="4978400"/>
            <a:ext cx="189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2B352E49-ECC2-4E35-AAD8-92CEB97662FA}"/>
              </a:ext>
            </a:extLst>
          </p:cNvPr>
          <p:cNvSpPr/>
          <p:nvPr/>
        </p:nvSpPr>
        <p:spPr>
          <a:xfrm>
            <a:off x="10048831" y="3108557"/>
            <a:ext cx="1122510" cy="307777"/>
          </a:xfrm>
          <a:prstGeom prst="wedgeRectCallout">
            <a:avLst>
              <a:gd name="adj1" fmla="val -65612"/>
              <a:gd name="adj2" fmla="val 82617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3175">
                  <a:solidFill>
                    <a:schemeClr val="tx1"/>
                  </a:solidFill>
                </a:ln>
              </a:rPr>
              <a:t>Run M4 </a:t>
            </a:r>
            <a:r>
              <a:rPr lang="en-US" sz="1400" dirty="0" err="1">
                <a:ln w="3175">
                  <a:solidFill>
                    <a:schemeClr val="tx1"/>
                  </a:solidFill>
                </a:ln>
              </a:rPr>
              <a:t>Fw</a:t>
            </a:r>
            <a:endParaRPr lang="en-US" sz="14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6DBCB89B-CD79-433F-83EE-A735D07F3D4D}"/>
              </a:ext>
            </a:extLst>
          </p:cNvPr>
          <p:cNvSpPr/>
          <p:nvPr/>
        </p:nvSpPr>
        <p:spPr>
          <a:xfrm>
            <a:off x="10092921" y="4156365"/>
            <a:ext cx="1618787" cy="464416"/>
          </a:xfrm>
          <a:prstGeom prst="wedgeRectCallout">
            <a:avLst>
              <a:gd name="adj1" fmla="val -65612"/>
              <a:gd name="adj2" fmla="val 82617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3175">
                  <a:solidFill>
                    <a:schemeClr val="tx1"/>
                  </a:solidFill>
                </a:ln>
              </a:rPr>
              <a:t>Set M4 </a:t>
            </a:r>
            <a:r>
              <a:rPr lang="en-US" sz="1400" dirty="0" err="1">
                <a:ln w="3175">
                  <a:solidFill>
                    <a:schemeClr val="tx1"/>
                  </a:solidFill>
                </a:ln>
              </a:rPr>
              <a:t>Fw</a:t>
            </a:r>
            <a:r>
              <a:rPr lang="en-US" sz="1400" dirty="0">
                <a:ln w="3175">
                  <a:solidFill>
                    <a:schemeClr val="tx1"/>
                  </a:solidFill>
                </a:ln>
              </a:rPr>
              <a:t> sampling rate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3ACB6E-251A-412A-A019-EAD68D333FCC}"/>
              </a:ext>
            </a:extLst>
          </p:cNvPr>
          <p:cNvCxnSpPr/>
          <p:nvPr/>
        </p:nvCxnSpPr>
        <p:spPr>
          <a:xfrm>
            <a:off x="1309033" y="5276297"/>
            <a:ext cx="324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E0242D-BDD1-415C-AB09-FE6A98BF3FF0}"/>
              </a:ext>
            </a:extLst>
          </p:cNvPr>
          <p:cNvCxnSpPr/>
          <p:nvPr/>
        </p:nvCxnSpPr>
        <p:spPr>
          <a:xfrm>
            <a:off x="9828565" y="5394036"/>
            <a:ext cx="480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CB911F-4F0A-4F26-8EEA-3F2F657ABD4F}"/>
              </a:ext>
            </a:extLst>
          </p:cNvPr>
          <p:cNvCxnSpPr/>
          <p:nvPr/>
        </p:nvCxnSpPr>
        <p:spPr>
          <a:xfrm>
            <a:off x="4558304" y="4453760"/>
            <a:ext cx="3927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BF9042B-4D34-4A11-A846-C3ABA39C94E7}"/>
              </a:ext>
            </a:extLst>
          </p:cNvPr>
          <p:cNvSpPr txBox="1"/>
          <p:nvPr/>
        </p:nvSpPr>
        <p:spPr>
          <a:xfrm>
            <a:off x="7221518" y="4165577"/>
            <a:ext cx="1331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Mmap</a:t>
            </a:r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err="1">
                <a:solidFill>
                  <a:schemeClr val="accent6"/>
                </a:solidFill>
              </a:rPr>
              <a:t>sdb</a:t>
            </a:r>
            <a:r>
              <a:rPr lang="en-US" sz="1200" dirty="0">
                <a:solidFill>
                  <a:schemeClr val="accent6"/>
                </a:solidFill>
              </a:rPr>
              <a:t> buffs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693F2F2-D8B9-4A04-A4AF-42F9DF757B6D}"/>
              </a:ext>
            </a:extLst>
          </p:cNvPr>
          <p:cNvCxnSpPr/>
          <p:nvPr/>
        </p:nvCxnSpPr>
        <p:spPr>
          <a:xfrm>
            <a:off x="10308856" y="5394036"/>
            <a:ext cx="0" cy="36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B6FD62A-F2B0-4C6F-8E5A-C9F01B525BF7}"/>
              </a:ext>
            </a:extLst>
          </p:cNvPr>
          <p:cNvCxnSpPr/>
          <p:nvPr/>
        </p:nvCxnSpPr>
        <p:spPr>
          <a:xfrm flipH="1">
            <a:off x="9828565" y="5763491"/>
            <a:ext cx="480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E250F1-7D1D-4D13-9E33-7FC96CFCEA99}"/>
              </a:ext>
            </a:extLst>
          </p:cNvPr>
          <p:cNvCxnSpPr/>
          <p:nvPr/>
        </p:nvCxnSpPr>
        <p:spPr>
          <a:xfrm flipH="1">
            <a:off x="8485458" y="5634182"/>
            <a:ext cx="134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85DA38-10CE-4D27-8D7E-7A0273496C9C}"/>
              </a:ext>
            </a:extLst>
          </p:cNvPr>
          <p:cNvCxnSpPr/>
          <p:nvPr/>
        </p:nvCxnSpPr>
        <p:spPr>
          <a:xfrm flipH="1">
            <a:off x="5629328" y="5763491"/>
            <a:ext cx="285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B49F42-8F54-46D6-9E95-953D1987D789}"/>
              </a:ext>
            </a:extLst>
          </p:cNvPr>
          <p:cNvCxnSpPr/>
          <p:nvPr/>
        </p:nvCxnSpPr>
        <p:spPr>
          <a:xfrm flipH="1">
            <a:off x="1309033" y="5865091"/>
            <a:ext cx="432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E1685-9B3F-4EEA-9BE7-86E5811AB278}"/>
              </a:ext>
            </a:extLst>
          </p:cNvPr>
          <p:cNvSpPr txBox="1"/>
          <p:nvPr/>
        </p:nvSpPr>
        <p:spPr>
          <a:xfrm>
            <a:off x="1225901" y="5574193"/>
            <a:ext cx="25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On_m4_sdb_rx(</a:t>
            </a:r>
            <a:r>
              <a:rPr lang="en-US" sz="1200" dirty="0" err="1">
                <a:solidFill>
                  <a:schemeClr val="accent6"/>
                </a:solidFill>
              </a:rPr>
              <a:t>psdb</a:t>
            </a:r>
            <a:r>
              <a:rPr lang="en-US" sz="1200" dirty="0">
                <a:solidFill>
                  <a:schemeClr val="accent6"/>
                </a:solidFill>
              </a:rPr>
              <a:t>, </a:t>
            </a:r>
            <a:r>
              <a:rPr lang="en-US" sz="1200" dirty="0" err="1">
                <a:solidFill>
                  <a:schemeClr val="accent6"/>
                </a:solidFill>
              </a:rPr>
              <a:t>sdblen</a:t>
            </a:r>
            <a:r>
              <a:rPr lang="en-US" sz="12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AC03EE-250E-4163-B5FA-B21F405F9AEA}"/>
              </a:ext>
            </a:extLst>
          </p:cNvPr>
          <p:cNvSpPr txBox="1"/>
          <p:nvPr/>
        </p:nvSpPr>
        <p:spPr>
          <a:xfrm>
            <a:off x="1453430" y="5971537"/>
            <a:ext cx="174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Cmd_set</a:t>
            </a:r>
            <a:r>
              <a:rPr lang="en-US" sz="1200" dirty="0">
                <a:solidFill>
                  <a:schemeClr val="accent6"/>
                </a:solidFill>
              </a:rPr>
              <a:t>(“Exit”,0)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171319-1DF2-4F0D-8C88-AAF4FCC0844B}"/>
              </a:ext>
            </a:extLst>
          </p:cNvPr>
          <p:cNvCxnSpPr>
            <a:cxnSpLocks/>
          </p:cNvCxnSpPr>
          <p:nvPr/>
        </p:nvCxnSpPr>
        <p:spPr>
          <a:xfrm>
            <a:off x="1287086" y="6248536"/>
            <a:ext cx="1909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E49D2D-A131-4CDF-BAB8-8C68D8A5B67C}"/>
              </a:ext>
            </a:extLst>
          </p:cNvPr>
          <p:cNvCxnSpPr/>
          <p:nvPr/>
        </p:nvCxnSpPr>
        <p:spPr>
          <a:xfrm>
            <a:off x="3211366" y="6248536"/>
            <a:ext cx="4007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422507-D39F-43C0-90A7-4EF3133C4171}"/>
              </a:ext>
            </a:extLst>
          </p:cNvPr>
          <p:cNvCxnSpPr/>
          <p:nvPr/>
        </p:nvCxnSpPr>
        <p:spPr>
          <a:xfrm>
            <a:off x="7219028" y="6326909"/>
            <a:ext cx="260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7B295A01-0DEA-4A99-9FC4-937A30072382}"/>
              </a:ext>
            </a:extLst>
          </p:cNvPr>
          <p:cNvSpPr/>
          <p:nvPr/>
        </p:nvSpPr>
        <p:spPr>
          <a:xfrm>
            <a:off x="10092921" y="4977101"/>
            <a:ext cx="1618787" cy="464416"/>
          </a:xfrm>
          <a:prstGeom prst="wedgeRectCallout">
            <a:avLst>
              <a:gd name="adj1" fmla="val -65612"/>
              <a:gd name="adj2" fmla="val 82617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3175">
                  <a:solidFill>
                    <a:schemeClr val="tx1"/>
                  </a:solidFill>
                </a:ln>
              </a:rPr>
              <a:t>Send sdb </a:t>
            </a:r>
            <a:endParaRPr lang="en-US" sz="1400" dirty="0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768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51" y="97917"/>
            <a:ext cx="10769790" cy="1143265"/>
          </a:xfrm>
        </p:spPr>
        <p:txBody>
          <a:bodyPr/>
          <a:lstStyle/>
          <a:p>
            <a:r>
              <a:rPr lang="en-US" dirty="0"/>
              <a:t>API usage semantics (Use Case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341AB-80FE-4A10-AE47-42B9F097C06A}"/>
              </a:ext>
            </a:extLst>
          </p:cNvPr>
          <p:cNvSpPr txBox="1"/>
          <p:nvPr/>
        </p:nvSpPr>
        <p:spPr>
          <a:xfrm>
            <a:off x="277091" y="2958893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</a:rPr>
              <a:t>Cmd_set</a:t>
            </a:r>
            <a:r>
              <a:rPr lang="en-US" sz="1800" dirty="0">
                <a:solidFill>
                  <a:schemeClr val="accent6"/>
                </a:solidFill>
              </a:rPr>
              <a:t>/get(msg, </a:t>
            </a:r>
            <a:r>
              <a:rPr lang="en-US" sz="1800" dirty="0" err="1">
                <a:solidFill>
                  <a:schemeClr val="accent6"/>
                </a:solidFill>
              </a:rPr>
              <a:t>tmo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AE856-6F96-4B28-8768-AF5C8C49F6AD}"/>
              </a:ext>
            </a:extLst>
          </p:cNvPr>
          <p:cNvCxnSpPr>
            <a:cxnSpLocks/>
          </p:cNvCxnSpPr>
          <p:nvPr/>
        </p:nvCxnSpPr>
        <p:spPr>
          <a:xfrm flipV="1">
            <a:off x="2937164" y="2595418"/>
            <a:ext cx="314036" cy="54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3C21EE-1684-4680-A732-28C5560A5B5A}"/>
              </a:ext>
            </a:extLst>
          </p:cNvPr>
          <p:cNvSpPr txBox="1"/>
          <p:nvPr/>
        </p:nvSpPr>
        <p:spPr>
          <a:xfrm>
            <a:off x="3186546" y="2298493"/>
            <a:ext cx="138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tmo</a:t>
            </a:r>
            <a:r>
              <a:rPr lang="en-US" sz="1800" dirty="0">
                <a:solidFill>
                  <a:schemeClr val="accent6"/>
                </a:solidFill>
              </a:rPr>
              <a:t> = 0 or </a:t>
            </a:r>
            <a:r>
              <a:rPr lang="en-US" sz="1800" dirty="0" err="1">
                <a:solidFill>
                  <a:schemeClr val="accent6"/>
                </a:solidFill>
              </a:rPr>
              <a:t>tmo</a:t>
            </a:r>
            <a:r>
              <a:rPr lang="en-US" sz="1800" dirty="0">
                <a:solidFill>
                  <a:schemeClr val="accent6"/>
                </a:solidFill>
              </a:rPr>
              <a:t> = -1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10D40A-AC65-4B29-840C-ECE8F6E8382B}"/>
              </a:ext>
            </a:extLst>
          </p:cNvPr>
          <p:cNvSpPr txBox="1"/>
          <p:nvPr/>
        </p:nvSpPr>
        <p:spPr>
          <a:xfrm>
            <a:off x="5144654" y="2292728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 Synchronous blocking call: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Blocks until answer/ack arrives from M4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41F918-8D7E-49FB-A764-A9CA748276DF}"/>
              </a:ext>
            </a:extLst>
          </p:cNvPr>
          <p:cNvCxnSpPr>
            <a:cxnSpLocks/>
          </p:cNvCxnSpPr>
          <p:nvPr/>
        </p:nvCxnSpPr>
        <p:spPr>
          <a:xfrm>
            <a:off x="2937164" y="3326681"/>
            <a:ext cx="249382" cy="67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DFF05EF-A7CD-458B-9DC9-423A07E75EE5}"/>
              </a:ext>
            </a:extLst>
          </p:cNvPr>
          <p:cNvSpPr txBox="1"/>
          <p:nvPr/>
        </p:nvSpPr>
        <p:spPr>
          <a:xfrm>
            <a:off x="3251200" y="3665161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tmo</a:t>
            </a:r>
            <a:r>
              <a:rPr lang="en-US" sz="1800" dirty="0">
                <a:solidFill>
                  <a:schemeClr val="accent6"/>
                </a:solidFill>
              </a:rPr>
              <a:t> &gt;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4E866D-9D31-40EA-80DC-0AD6468CD010}"/>
              </a:ext>
            </a:extLst>
          </p:cNvPr>
          <p:cNvSpPr txBox="1"/>
          <p:nvPr/>
        </p:nvSpPr>
        <p:spPr>
          <a:xfrm>
            <a:off x="5144653" y="3597364"/>
            <a:ext cx="63486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 Asynchronous non blocking call: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 Return immediately. Answer/ack, if any, arrives from M4 through “</a:t>
            </a:r>
            <a:r>
              <a:rPr lang="en-US" sz="1800" dirty="0" err="1"/>
              <a:t>CommAPIAnswersListener</a:t>
            </a:r>
            <a:r>
              <a:rPr lang="en-US" dirty="0"/>
              <a:t>” </a:t>
            </a:r>
            <a:r>
              <a:rPr lang="en-US" sz="1800" dirty="0"/>
              <a:t>interface call back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Only one outstanding </a:t>
            </a:r>
            <a:r>
              <a:rPr lang="en-US" sz="1800" dirty="0" err="1">
                <a:solidFill>
                  <a:schemeClr val="accent6"/>
                </a:solidFill>
              </a:rPr>
              <a:t>cmd</a:t>
            </a:r>
            <a:r>
              <a:rPr lang="en-US" sz="1800" dirty="0">
                <a:solidFill>
                  <a:schemeClr val="accent6"/>
                </a:solidFill>
              </a:rPr>
              <a:t> at time is allowed.</a:t>
            </a:r>
          </a:p>
        </p:txBody>
      </p:sp>
    </p:spTree>
    <p:extLst>
      <p:ext uri="{BB962C8B-B14F-4D97-AF65-F5344CB8AC3E}">
        <p14:creationId xmlns:p14="http://schemas.microsoft.com/office/powerpoint/2010/main" val="3802187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  <p:tag name="MMPROD_NEXTUNIQUEID" val="10009"/>
  <p:tag name="MMPROD_UIDATA" val="&lt;database version=&quot;10.0&quot;&gt;&lt;object type=&quot;1&quot; unique_id=&quot;10001&quot;&gt;&lt;object type=&quot;2&quot; unique_id=&quot;46893&quot;&gt;&lt;object type=&quot;3&quot; unique_id=&quot;55459&quot;&gt;&lt;property id=&quot;20148&quot; value=&quot;5&quot;/&gt;&lt;property id=&quot;20300&quot; value=&quot;Slide 1 - &amp;quot;ST PowerPoint™ Template 16:9&amp;quot;&quot;/&gt;&lt;property id=&quot;20307&quot; value=&quot;257&quot;/&gt;&lt;/object&gt;&lt;object type=&quot;3&quot; unique_id=&quot;55473&quot;&gt;&lt;property id=&quot;20148&quot; value=&quot;5&quot;/&gt;&lt;property id=&quot;20300&quot; value=&quot;Slide 2&quot;/&gt;&lt;property id=&quot;20307&quot; value=&quot;258&quot;/&gt;&lt;/object&gt;&lt;object type=&quot;3&quot; unique_id=&quot;55474&quot;&gt;&lt;property id=&quot;20148&quot; value=&quot;5&quot;/&gt;&lt;property id=&quot;20300&quot; value=&quot;Slide 3&quot;/&gt;&lt;property id=&quot;20307&quot; value=&quot;259&quot;/&gt;&lt;/object&gt;&lt;/object&gt;&lt;object type=&quot;8&quot; unique_id=&quot;4689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T PowerPoint Template 16x9">
  <a:themeElements>
    <a:clrScheme name="ST_2016_Theme">
      <a:dk1>
        <a:sysClr val="windowText" lastClr="000000"/>
      </a:dk1>
      <a:lt1>
        <a:sysClr val="window" lastClr="FFFFFF"/>
      </a:lt1>
      <a:dk2>
        <a:srgbClr val="002052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002052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>
            <a:solidFill>
              <a:schemeClr val="accent6"/>
            </a:solidFill>
          </a:defRPr>
        </a:defPPr>
      </a:lstStyle>
    </a:txDef>
  </a:objectDefaults>
  <a:extraClrSchemeLst/>
  <a:custClrLst>
    <a:custClr name="ST 1 Light Blue">
      <a:srgbClr val="39A9DC"/>
    </a:custClr>
    <a:custClr name="ST 1 Dark Blue">
      <a:srgbClr val="002052"/>
    </a:custClr>
    <a:custClr name="ST 2 Yellow">
      <a:srgbClr val="FFD300"/>
    </a:custClr>
    <a:custClr name="ST 2 Light Green">
      <a:srgbClr val="BBCC00"/>
    </a:custClr>
    <a:custClr name="ST 2 Dark Green">
      <a:srgbClr val="003D14"/>
    </a:custClr>
    <a:custClr name="ST 2 Pink">
      <a:srgbClr val="D4007A"/>
    </a:custClr>
    <a:custClr name="ST 2 Purple">
      <a:srgbClr val="590D58"/>
    </a:custClr>
    <a:custClr name="ST 3 Dark Grey">
      <a:srgbClr val="4F5251"/>
    </a:custClr>
    <a:custClr name="ST 3 Mid Grey">
      <a:srgbClr val="90989E"/>
    </a:custClr>
    <a:custClr name="ST 3 Light Grey">
      <a:srgbClr val="B9C4CA"/>
    </a:custClr>
  </a:custClrLst>
  <a:extLst>
    <a:ext uri="{05A4C25C-085E-4340-85A3-A5531E510DB2}">
      <thm15:themeFamily xmlns:thm15="http://schemas.microsoft.com/office/thememl/2012/main" name="ST_Template_[16-9].potx" id="{97D11962-C632-43B7-9572-4AC26BB21016}" vid="{425482E2-72F4-405A-8E24-E7923F9361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864</Words>
  <Application>Microsoft Office PowerPoint</Application>
  <PresentationFormat>Custom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ST PowerPoint Template 16x9</vt:lpstr>
      <vt:lpstr>STM32MP1 CommSTSDK Python Package</vt:lpstr>
      <vt:lpstr>Summary</vt:lpstr>
      <vt:lpstr>Summary</vt:lpstr>
      <vt:lpstr>CommSTSDK SW Layers </vt:lpstr>
      <vt:lpstr>Use Cases Diagram</vt:lpstr>
      <vt:lpstr>Use Cases Diagram</vt:lpstr>
      <vt:lpstr>Sequence Diagram (Use Case 1)</vt:lpstr>
      <vt:lpstr>Sequence Diagram (Use Case 2)</vt:lpstr>
      <vt:lpstr>API usage semantics (Use Case 1)</vt:lpstr>
      <vt:lpstr>Dependencies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2018-02-07T08:03:26Z</dcterms:created>
  <dcterms:modified xsi:type="dcterms:W3CDTF">2020-04-14T06:33:16Z</dcterms:modified>
</cp:coreProperties>
</file>