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1" r:id="rId12"/>
    <p:sldId id="272" r:id="rId13"/>
    <p:sldId id="273" r:id="rId14"/>
    <p:sldId id="270" r:id="rId15"/>
    <p:sldId id="268" r:id="rId16"/>
    <p:sldId id="269" r:id="rId17"/>
    <p:sldId id="275" r:id="rId18"/>
    <p:sldId id="274" r:id="rId19"/>
    <p:sldId id="276" r:id="rId2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1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36E9EFB-9E0C-4416-A0E3-62F40E343634}" type="datetimeFigureOut">
              <a:rPr lang="es-AR" smtClean="0"/>
              <a:pPr/>
              <a:t>7/4/2019</a:t>
            </a:fld>
            <a:endParaRPr lang="es-A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649F2D-38F4-4949-AD4F-F250AFB4CF3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A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EFB-9E0C-4416-A0E3-62F40E343634}" type="datetimeFigureOut">
              <a:rPr lang="es-AR" smtClean="0"/>
              <a:pPr/>
              <a:t>7/4/2019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9F2D-38F4-4949-AD4F-F250AFB4CF3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EFB-9E0C-4416-A0E3-62F40E343634}" type="datetimeFigureOut">
              <a:rPr lang="es-AR" smtClean="0"/>
              <a:pPr/>
              <a:t>7/4/2019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E649F2D-38F4-4949-AD4F-F250AFB4CF3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EFB-9E0C-4416-A0E3-62F40E343634}" type="datetimeFigureOut">
              <a:rPr lang="es-AR" smtClean="0"/>
              <a:pPr/>
              <a:t>7/4/2019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9F2D-38F4-4949-AD4F-F250AFB4CF3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6E9EFB-9E0C-4416-A0E3-62F40E343634}" type="datetimeFigureOut">
              <a:rPr lang="es-AR" smtClean="0"/>
              <a:pPr/>
              <a:t>7/4/2019</a:t>
            </a:fld>
            <a:endParaRPr lang="es-A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E649F2D-38F4-4949-AD4F-F250AFB4CF3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EFB-9E0C-4416-A0E3-62F40E343634}" type="datetimeFigureOut">
              <a:rPr lang="es-AR" smtClean="0"/>
              <a:pPr/>
              <a:t>7/4/2019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9F2D-38F4-4949-AD4F-F250AFB4CF3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EFB-9E0C-4416-A0E3-62F40E343634}" type="datetimeFigureOut">
              <a:rPr lang="es-AR" smtClean="0"/>
              <a:pPr/>
              <a:t>7/4/2019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9F2D-38F4-4949-AD4F-F250AFB4CF3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EFB-9E0C-4416-A0E3-62F40E343634}" type="datetimeFigureOut">
              <a:rPr lang="es-AR" smtClean="0"/>
              <a:pPr/>
              <a:t>7/4/2019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9F2D-38F4-4949-AD4F-F250AFB4CF3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EFB-9E0C-4416-A0E3-62F40E343634}" type="datetimeFigureOut">
              <a:rPr lang="es-AR" smtClean="0"/>
              <a:pPr/>
              <a:t>7/4/2019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9F2D-38F4-4949-AD4F-F250AFB4CF3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EFB-9E0C-4416-A0E3-62F40E343634}" type="datetimeFigureOut">
              <a:rPr lang="es-AR" smtClean="0"/>
              <a:pPr/>
              <a:t>7/4/2019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649F2D-38F4-4949-AD4F-F250AFB4CF3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EFB-9E0C-4416-A0E3-62F40E343634}" type="datetimeFigureOut">
              <a:rPr lang="es-AR" smtClean="0"/>
              <a:pPr/>
              <a:t>7/4/2019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9F2D-38F4-4949-AD4F-F250AFB4CF3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36E9EFB-9E0C-4416-A0E3-62F40E343634}" type="datetimeFigureOut">
              <a:rPr lang="es-AR" smtClean="0"/>
              <a:pPr/>
              <a:t>7/4/2019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E649F2D-38F4-4949-AD4F-F250AFB4CF3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z.org/about/" TargetMode="External"/><Relationship Id="rId7" Type="http://schemas.openxmlformats.org/officeDocument/2006/relationships/hyperlink" Target="https://web.archive.org/web/20090119074634/http:/www.old-computers.com/museum/computer.asp?c=62&amp;st=1" TargetMode="External"/><Relationship Id="rId2" Type="http://schemas.openxmlformats.org/officeDocument/2006/relationships/hyperlink" Target="https://www.clarin.com/tecnologia/Steve-Jobs-trayectoria-creativo-limites_0_BJiQQ1R3vQ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scribd.com/doc/247998934/Decodificador-BCD-a-7-segmentos-pdf" TargetMode="External"/><Relationship Id="rId5" Type="http://schemas.openxmlformats.org/officeDocument/2006/relationships/hyperlink" Target="https://youtu.be/-I_xFYB2E0w" TargetMode="External"/><Relationship Id="rId4" Type="http://schemas.openxmlformats.org/officeDocument/2006/relationships/hyperlink" Target="https://www.youtube.com/watch?v=QjpRrDtxFd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Alumnos: Abrego, David Stefano; Fernández, Juan Bautista; Salim Taleb, Nasim Anibal.</a:t>
            </a:r>
          </a:p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2960"/>
            <a:ext cx="5770984" cy="1828800"/>
          </a:xfrm>
        </p:spPr>
        <p:txBody>
          <a:bodyPr>
            <a:normAutofit fontScale="90000"/>
          </a:bodyPr>
          <a:lstStyle/>
          <a:p>
            <a:r>
              <a:rPr lang="es-AR" dirty="0"/>
              <a:t>Tema: Organización física de la computadora (Hardware)</a:t>
            </a:r>
          </a:p>
        </p:txBody>
      </p:sp>
    </p:spTree>
    <p:extLst>
      <p:ext uri="{BB962C8B-B14F-4D97-AF65-F5344CB8AC3E}">
        <p14:creationId xmlns:p14="http://schemas.microsoft.com/office/powerpoint/2010/main" val="23208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062173"/>
              </p:ext>
            </p:extLst>
          </p:nvPr>
        </p:nvGraphicFramePr>
        <p:xfrm>
          <a:off x="179510" y="1628799"/>
          <a:ext cx="8784977" cy="5040560"/>
        </p:xfrm>
        <a:graphic>
          <a:graphicData uri="http://schemas.openxmlformats.org/drawingml/2006/table">
            <a:tbl>
              <a:tblPr firstRow="1" firstCol="1" bandRow="1"/>
              <a:tblGrid>
                <a:gridCol w="75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60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60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60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60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4056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MAYÚSCULAS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MINÚSCULAS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65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J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74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S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83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97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j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106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s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115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66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K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75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T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84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98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k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107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t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116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67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L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76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U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85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99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l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108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u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117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D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68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M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77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V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86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d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m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109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v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118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E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69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N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78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W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87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e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101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n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w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119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F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70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O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79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88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f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102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o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120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G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71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P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80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Y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89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g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103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p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112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y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121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H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72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Q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81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Z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90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h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104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q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113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z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122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I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73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R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82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i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105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r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>
                          <a:effectLst/>
                          <a:latin typeface="Arial"/>
                          <a:ea typeface="Times New Roman"/>
                        </a:rPr>
                        <a:t>114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b="1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2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Codificación en código </a:t>
            </a:r>
            <a:r>
              <a:rPr lang="es-AR" dirty="0" err="1" smtClean="0"/>
              <a:t>ascii</a:t>
            </a:r>
            <a:r>
              <a:rPr lang="es-AR" dirty="0" smtClean="0"/>
              <a:t> de letras mayúsculas y minúsculas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81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Codificación propuesta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034456"/>
              </p:ext>
            </p:extLst>
          </p:nvPr>
        </p:nvGraphicFramePr>
        <p:xfrm>
          <a:off x="179512" y="1628805"/>
          <a:ext cx="8784975" cy="5040548"/>
        </p:xfrm>
        <a:graphic>
          <a:graphicData uri="http://schemas.openxmlformats.org/drawingml/2006/table">
            <a:tbl>
              <a:tblPr firstRow="1" firstCol="1" bandRow="1"/>
              <a:tblGrid>
                <a:gridCol w="2499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1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Carácter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Decimal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Hex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Binario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(espacio)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000000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000001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2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2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000010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3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3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000011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D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4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4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000100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E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5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5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000101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F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6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6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000110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G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7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7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000111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H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8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8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001000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I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9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9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001001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J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001010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K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001011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L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12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001100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M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13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D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001101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N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14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E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001110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O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15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F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001111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P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16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10 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010000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Q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17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000" dirty="0">
                          <a:effectLst/>
                          <a:latin typeface="Arial"/>
                          <a:ea typeface="Times New Roman"/>
                        </a:rPr>
                        <a:t>010001</a:t>
                      </a:r>
                      <a:endParaRPr lang="es-AR" sz="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86" marR="5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Codificación propuesta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783995"/>
              </p:ext>
            </p:extLst>
          </p:nvPr>
        </p:nvGraphicFramePr>
        <p:xfrm>
          <a:off x="251520" y="1628800"/>
          <a:ext cx="8712968" cy="5112576"/>
        </p:xfrm>
        <a:graphic>
          <a:graphicData uri="http://schemas.openxmlformats.org/drawingml/2006/table">
            <a:tbl>
              <a:tblPr firstRow="1" firstCol="1" bandRow="1"/>
              <a:tblGrid>
                <a:gridCol w="2385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 dirty="0">
                          <a:effectLst/>
                          <a:latin typeface="Arial"/>
                          <a:ea typeface="Times New Roman"/>
                        </a:rPr>
                        <a:t>Carácter</a:t>
                      </a:r>
                      <a:endParaRPr lang="es-A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Decimal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Hex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Binario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R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18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12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010010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S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19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13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010011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 dirty="0">
                          <a:effectLst/>
                          <a:latin typeface="Arial"/>
                          <a:ea typeface="Times New Roman"/>
                        </a:rPr>
                        <a:t>T</a:t>
                      </a:r>
                      <a:endParaRPr lang="es-A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14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010100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U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15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010101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V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22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16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010110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W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23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17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010111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24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18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011000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Y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25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19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011001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Z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26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1A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011010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27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1B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011011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 dirty="0">
                          <a:effectLst/>
                          <a:latin typeface="Arial"/>
                          <a:ea typeface="Times New Roman"/>
                        </a:rPr>
                        <a:t>28</a:t>
                      </a:r>
                      <a:endParaRPr lang="es-A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1C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011100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29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1D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011101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d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1E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011110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e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1F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011111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f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32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100000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g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33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100001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4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h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34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22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 dirty="0">
                          <a:effectLst/>
                          <a:latin typeface="Arial"/>
                          <a:ea typeface="Times New Roman"/>
                        </a:rPr>
                        <a:t>100010</a:t>
                      </a:r>
                      <a:endParaRPr lang="es-A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0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788317"/>
              </p:ext>
            </p:extLst>
          </p:nvPr>
        </p:nvGraphicFramePr>
        <p:xfrm>
          <a:off x="179512" y="1628800"/>
          <a:ext cx="8784977" cy="5040558"/>
        </p:xfrm>
        <a:graphic>
          <a:graphicData uri="http://schemas.openxmlformats.org/drawingml/2006/table">
            <a:tbl>
              <a:tblPr firstRow="1" firstCol="1" bandRow="1"/>
              <a:tblGrid>
                <a:gridCol w="2405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i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35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23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100011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j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36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24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100100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k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37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25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100101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l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38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26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100110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m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39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27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100111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n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40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28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101000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o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41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29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101001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p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42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2A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101010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q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43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2B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101011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r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44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2C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101100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s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45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2D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101101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t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46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2E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101110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u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47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2F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101111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v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48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110000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w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49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110001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50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32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110010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y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51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33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110011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z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52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>
                          <a:effectLst/>
                          <a:latin typeface="Arial"/>
                          <a:ea typeface="Times New Roman"/>
                        </a:rPr>
                        <a:t>34</a:t>
                      </a:r>
                      <a:endParaRPr lang="es-A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ES" sz="1100" dirty="0">
                          <a:effectLst/>
                          <a:latin typeface="Arial"/>
                          <a:ea typeface="Times New Roman"/>
                        </a:rPr>
                        <a:t>110100</a:t>
                      </a:r>
                      <a:endParaRPr lang="es-A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207" marR="61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Codificación propuesta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08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Decodificador para el display</a:t>
            </a:r>
            <a:endParaRPr lang="es-AR" dirty="0"/>
          </a:p>
        </p:txBody>
      </p:sp>
      <p:pic>
        <p:nvPicPr>
          <p:cNvPr id="7" name="Marcador de contenido 6" descr="C:\Users\Usuario\Desktop\displa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7254" y="1628800"/>
            <a:ext cx="6768752" cy="5022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7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677347"/>
              </p:ext>
            </p:extLst>
          </p:nvPr>
        </p:nvGraphicFramePr>
        <p:xfrm>
          <a:off x="179509" y="1628796"/>
          <a:ext cx="8784972" cy="5040563"/>
        </p:xfrm>
        <a:graphic>
          <a:graphicData uri="http://schemas.openxmlformats.org/drawingml/2006/table">
            <a:tbl>
              <a:tblPr firstRow="1" firstCol="1" bandRow="1"/>
              <a:tblGrid>
                <a:gridCol w="771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3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98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325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58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Entradas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Salidas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Letra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D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E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F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d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e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f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g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h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k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m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n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u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p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t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s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r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O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M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P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U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T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D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R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504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C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palabra a mostrar es “computadora”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23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Proporcionado</a:t>
            </a:r>
            <a:endParaRPr lang="es-AR" dirty="0"/>
          </a:p>
        </p:txBody>
      </p:sp>
      <p:pic>
        <p:nvPicPr>
          <p:cNvPr id="17410" name="Picture 2" descr="D:\Mis Cosas\Descargas\Crucigrama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7" t="19778" r="8420" b="1115"/>
          <a:stretch/>
        </p:blipFill>
        <p:spPr bwMode="auto">
          <a:xfrm>
            <a:off x="1043608" y="1628800"/>
            <a:ext cx="7128792" cy="508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3"/>
          <p:cNvCxnSpPr/>
          <p:nvPr/>
        </p:nvCxnSpPr>
        <p:spPr>
          <a:xfrm>
            <a:off x="1043608" y="2132856"/>
            <a:ext cx="144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043608" y="2348880"/>
            <a:ext cx="148208" cy="10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043608" y="3212976"/>
            <a:ext cx="144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43608" y="3861048"/>
            <a:ext cx="144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Steve Jobs</a:t>
            </a:r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Steve </a:t>
            </a:r>
            <a:r>
              <a:rPr lang="es-AR" dirty="0" err="1" smtClean="0"/>
              <a:t>Wozniak</a:t>
            </a:r>
            <a:endParaRPr lang="es-AR" dirty="0" smtClean="0"/>
          </a:p>
          <a:p>
            <a:endParaRPr lang="es-AR" dirty="0" smtClean="0"/>
          </a:p>
          <a:p>
            <a:endParaRPr lang="es-AR" dirty="0"/>
          </a:p>
          <a:p>
            <a:r>
              <a:rPr lang="es-AR" dirty="0" err="1" smtClean="0"/>
              <a:t>Homebrew</a:t>
            </a:r>
            <a:r>
              <a:rPr lang="es-AR" dirty="0" smtClean="0"/>
              <a:t> </a:t>
            </a:r>
            <a:r>
              <a:rPr lang="es-AR" dirty="0" err="1" smtClean="0"/>
              <a:t>Computer</a:t>
            </a:r>
            <a:r>
              <a:rPr lang="es-AR" dirty="0" smtClean="0"/>
              <a:t> Club, Universidad de Stanford</a:t>
            </a:r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Primera computadora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Escena actividad N°3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02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Terminal de </a:t>
            </a:r>
            <a:r>
              <a:rPr lang="es-AR" dirty="0" smtClean="0"/>
              <a:t>computadora</a:t>
            </a:r>
          </a:p>
          <a:p>
            <a:endParaRPr lang="es-AR" dirty="0" smtClean="0"/>
          </a:p>
          <a:p>
            <a:r>
              <a:rPr lang="es-AR" dirty="0" smtClean="0"/>
              <a:t>Teclado</a:t>
            </a:r>
          </a:p>
          <a:p>
            <a:endParaRPr lang="es-AR" dirty="0" smtClean="0"/>
          </a:p>
          <a:p>
            <a:r>
              <a:rPr lang="es-AR" dirty="0" smtClean="0"/>
              <a:t>Televisor </a:t>
            </a:r>
            <a:r>
              <a:rPr lang="es-AR" dirty="0"/>
              <a:t>o </a:t>
            </a:r>
            <a:r>
              <a:rPr lang="es-AR" dirty="0" smtClean="0"/>
              <a:t>monitor</a:t>
            </a:r>
          </a:p>
          <a:p>
            <a:endParaRPr lang="es-AR" dirty="0" smtClean="0"/>
          </a:p>
          <a:p>
            <a:r>
              <a:rPr lang="es-AR" dirty="0" err="1" smtClean="0"/>
              <a:t>Altair</a:t>
            </a:r>
            <a:r>
              <a:rPr lang="es-AR" dirty="0" smtClean="0"/>
              <a:t> </a:t>
            </a:r>
            <a:r>
              <a:rPr lang="es-AR" dirty="0"/>
              <a:t>(</a:t>
            </a:r>
            <a:r>
              <a:rPr lang="es-AR" dirty="0" smtClean="0"/>
              <a:t>8800)</a:t>
            </a:r>
          </a:p>
          <a:p>
            <a:endParaRPr lang="es-AR" dirty="0" smtClean="0"/>
          </a:p>
          <a:p>
            <a:r>
              <a:rPr lang="es-AR" dirty="0" smtClean="0"/>
              <a:t>Memoria RAM</a:t>
            </a:r>
          </a:p>
          <a:p>
            <a:endParaRPr lang="es-AR" dirty="0" smtClean="0"/>
          </a:p>
          <a:p>
            <a:r>
              <a:rPr lang="es-AR" dirty="0" smtClean="0"/>
              <a:t>Microprocesador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Componentes que observamos en la escena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91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u="sng" dirty="0" smtClean="0">
                <a:hlinkClick r:id="rId2"/>
              </a:rPr>
              <a:t>https</a:t>
            </a:r>
            <a:r>
              <a:rPr lang="es-AR" u="sng" dirty="0">
                <a:hlinkClick r:id="rId2"/>
              </a:rPr>
              <a:t>://www.clarin.com/tecnologia/Steve-Jobs-trayectoria-creativo-limites_0_BJiQQ1R3vQl.html</a:t>
            </a:r>
            <a:endParaRPr lang="es-AR" dirty="0"/>
          </a:p>
          <a:p>
            <a:endParaRPr lang="es-AR" u="sng" dirty="0" smtClean="0">
              <a:hlinkClick r:id="rId3"/>
            </a:endParaRPr>
          </a:p>
          <a:p>
            <a:r>
              <a:rPr lang="es-AR" u="sng" dirty="0" smtClean="0">
                <a:hlinkClick r:id="rId3"/>
              </a:rPr>
              <a:t>http</a:t>
            </a:r>
            <a:r>
              <a:rPr lang="es-AR" u="sng" dirty="0">
                <a:hlinkClick r:id="rId3"/>
              </a:rPr>
              <a:t>://www.woz.org/about/</a:t>
            </a:r>
            <a:endParaRPr lang="es-AR" dirty="0"/>
          </a:p>
          <a:p>
            <a:endParaRPr lang="es-AR" u="sng" dirty="0" smtClean="0">
              <a:hlinkClick r:id="rId4"/>
            </a:endParaRPr>
          </a:p>
          <a:p>
            <a:r>
              <a:rPr lang="es-AR" u="sng" dirty="0" smtClean="0">
                <a:hlinkClick r:id="rId4"/>
              </a:rPr>
              <a:t>https</a:t>
            </a:r>
            <a:r>
              <a:rPr lang="es-AR" u="sng" dirty="0">
                <a:hlinkClick r:id="rId4"/>
              </a:rPr>
              <a:t>://www.youtube.com/watch?v=QjpRrDtxFdY</a:t>
            </a:r>
            <a:endParaRPr lang="es-AR" dirty="0"/>
          </a:p>
          <a:p>
            <a:endParaRPr lang="es-AR" u="sng" dirty="0" smtClean="0">
              <a:hlinkClick r:id="rId5"/>
            </a:endParaRPr>
          </a:p>
          <a:p>
            <a:r>
              <a:rPr lang="es-AR" u="sng" dirty="0" smtClean="0">
                <a:hlinkClick r:id="rId5"/>
              </a:rPr>
              <a:t>https</a:t>
            </a:r>
            <a:r>
              <a:rPr lang="es-AR" u="sng" dirty="0">
                <a:hlinkClick r:id="rId5"/>
              </a:rPr>
              <a:t>://youtu.be/-I_xFYB2E0w</a:t>
            </a:r>
            <a:endParaRPr lang="es-AR" dirty="0"/>
          </a:p>
          <a:p>
            <a:endParaRPr lang="es-AR" u="sng" dirty="0" smtClean="0">
              <a:hlinkClick r:id="rId6"/>
            </a:endParaRPr>
          </a:p>
          <a:p>
            <a:r>
              <a:rPr lang="es-AR" u="sng" dirty="0" smtClean="0">
                <a:hlinkClick r:id="rId6"/>
              </a:rPr>
              <a:t>https</a:t>
            </a:r>
            <a:r>
              <a:rPr lang="es-AR" u="sng" dirty="0">
                <a:hlinkClick r:id="rId6"/>
              </a:rPr>
              <a:t>://es.scribd.com/doc/247998934/Decodificador-BCD-a-7-segmentos-pdf</a:t>
            </a:r>
            <a:endParaRPr lang="es-AR" dirty="0"/>
          </a:p>
          <a:p>
            <a:endParaRPr lang="es-AR" u="sng" dirty="0" smtClean="0">
              <a:hlinkClick r:id="rId7"/>
            </a:endParaRPr>
          </a:p>
          <a:p>
            <a:r>
              <a:rPr lang="es-AR" u="sng" dirty="0" smtClean="0">
                <a:hlinkClick r:id="rId7"/>
              </a:rPr>
              <a:t>https</a:t>
            </a:r>
            <a:r>
              <a:rPr lang="es-AR" u="sng" dirty="0">
                <a:hlinkClick r:id="rId7"/>
              </a:rPr>
              <a:t>://web.archive.org/web/20090119074634/http://</a:t>
            </a:r>
            <a:r>
              <a:rPr lang="es-AR" u="sng" dirty="0" smtClean="0">
                <a:hlinkClick r:id="rId7"/>
              </a:rPr>
              <a:t>www.old-computers.com/museum/computer.asp?c=62&amp;st=1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Bibliografía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12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Actividad 1: Procesamiento de datos mediante computadoras</a:t>
            </a: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319508"/>
              </p:ext>
            </p:extLst>
          </p:nvPr>
        </p:nvGraphicFramePr>
        <p:xfrm>
          <a:off x="179514" y="1628807"/>
          <a:ext cx="8784979" cy="5040552"/>
        </p:xfrm>
        <a:graphic>
          <a:graphicData uri="http://schemas.openxmlformats.org/drawingml/2006/table">
            <a:tbl>
              <a:tblPr firstRow="1" firstCol="1" bandRow="1"/>
              <a:tblGrid>
                <a:gridCol w="58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57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20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Entradas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Salidas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N°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D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d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e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f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5F497A"/>
                          </a:solidFill>
                          <a:effectLst/>
                          <a:latin typeface="Arial"/>
                          <a:ea typeface="Times New Roman"/>
                        </a:rPr>
                        <a:t>g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h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u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p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5F497A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5F497A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2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5F497A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3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5F497A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4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5F497A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5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5F497A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6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5F497A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7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5F497A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8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5F497A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9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solidFill>
                          <a:srgbClr val="FF0066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943634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5F497A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7030A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9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179514" y="188640"/>
                <a:ext cx="8597282" cy="122413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tabLst>
                    <a:tab pos="914400" algn="l"/>
                  </a:tabLst>
                </a:pPr>
                <a:r>
                  <a:rPr lang="es-AR" dirty="0" smtClean="0"/>
                  <a:t>Mapas de karnaugh (segmento a-b)</a:t>
                </a:r>
                <a:br>
                  <a:rPr lang="es-AR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>
                          <a:latin typeface="Cambria Math"/>
                          <a:ea typeface="Times New Roman"/>
                          <a:cs typeface="Arial"/>
                        </a:rPr>
                        <m:t>𝐹</m:t>
                      </m:r>
                      <m:r>
                        <a:rPr lang="es-AR" b="0" i="1"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AR" i="1">
                              <a:solidFill>
                                <a:srgbClr val="C0504D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0" i="1">
                              <a:solidFill>
                                <a:srgbClr val="C0504D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AR" i="1">
                              <a:solidFill>
                                <a:srgbClr val="C0504D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0" i="1">
                              <a:solidFill>
                                <a:srgbClr val="C0504D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𝐷</m:t>
                          </m:r>
                        </m:e>
                      </m:acc>
                      <m:r>
                        <a:rPr lang="es-AR" b="0" i="1"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r>
                        <a:rPr lang="es-AR" b="0" i="1">
                          <a:solidFill>
                            <a:srgbClr val="F79646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𝐶</m:t>
                      </m:r>
                      <m:r>
                        <a:rPr lang="es-AR" b="0" i="1"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r>
                        <a:rPr lang="es-AR" b="0" i="1">
                          <a:solidFill>
                            <a:srgbClr val="7030A0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𝐴</m:t>
                      </m:r>
                      <m:r>
                        <a:rPr lang="es-AR" b="0" i="1"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r>
                        <a:rPr lang="es-AR" b="0" i="1">
                          <a:solidFill>
                            <a:srgbClr val="4F81BD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𝐵𝐷</m:t>
                      </m:r>
                    </m:oMath>
                  </m:oMathPara>
                </a14:m>
                <a:r>
                  <a:rPr lang="es-AR" sz="2000" dirty="0">
                    <a:latin typeface="Times New Roman"/>
                    <a:ea typeface="Times New Roman"/>
                  </a:rPr>
                  <a:t/>
                </a:r>
                <a:br>
                  <a:rPr lang="es-AR" sz="2000" dirty="0">
                    <a:latin typeface="Times New Roman"/>
                    <a:ea typeface="Times New Roman"/>
                  </a:rPr>
                </a:br>
                <a:endParaRPr lang="es-AR" dirty="0"/>
              </a:p>
            </p:txBody>
          </p:sp>
        </mc:Choice>
        <mc:Fallback xmlns="">
          <p:sp>
            <p:nvSpPr>
              <p:cNvPr id="3" name="2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4" y="188640"/>
                <a:ext cx="8597282" cy="1224136"/>
              </a:xfrm>
              <a:blipFill>
                <a:blip r:embed="rId2"/>
                <a:stretch>
                  <a:fillRect t="-69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8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658242"/>
              </p:ext>
            </p:extLst>
          </p:nvPr>
        </p:nvGraphicFramePr>
        <p:xfrm>
          <a:off x="179514" y="1628800"/>
          <a:ext cx="8784975" cy="5040559"/>
        </p:xfrm>
        <a:graphic>
          <a:graphicData uri="http://schemas.openxmlformats.org/drawingml/2006/table">
            <a:tbl>
              <a:tblPr firstRow="1" firstCol="1" bandRow="1"/>
              <a:tblGrid>
                <a:gridCol w="175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46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>
                          <a:effectLst/>
                          <a:latin typeface="Arial"/>
                          <a:ea typeface="Times New Roman"/>
                        </a:rPr>
                        <a:t>AB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>
                          <a:effectLst/>
                          <a:latin typeface="Arial"/>
                          <a:ea typeface="Times New Roman"/>
                        </a:rPr>
                        <a:t>CD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860906"/>
              </p:ext>
            </p:extLst>
          </p:nvPr>
        </p:nvGraphicFramePr>
        <p:xfrm>
          <a:off x="179514" y="1700808"/>
          <a:ext cx="8784975" cy="4968551"/>
        </p:xfrm>
        <a:graphic>
          <a:graphicData uri="http://schemas.openxmlformats.org/drawingml/2006/table">
            <a:tbl>
              <a:tblPr firstRow="1" firstCol="1" bandRow="1"/>
              <a:tblGrid>
                <a:gridCol w="175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505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>
                          <a:effectLst/>
                          <a:latin typeface="Arial"/>
                          <a:ea typeface="Times New Roman"/>
                        </a:rPr>
                        <a:t>AB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>
                          <a:effectLst/>
                          <a:latin typeface="Arial"/>
                          <a:ea typeface="Times New Roman"/>
                        </a:rPr>
                        <a:t>CD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-540568" y="548680"/>
                <a:ext cx="8496944" cy="57352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r>
                  <a:rPr lang="es-AR" dirty="0" smtClean="0"/>
                  <a:t>Segmento C</a:t>
                </a:r>
                <a:br>
                  <a:rPr lang="es-AR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𝑭</m:t>
                      </m:r>
                      <m:r>
                        <a:rPr lang="en-US" b="1" i="1"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C0504D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C0504D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𝑩</m:t>
                          </m:r>
                        </m:e>
                      </m:acc>
                      <m:r>
                        <a:rPr lang="en-US" b="1" i="1"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4F81BD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𝑪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4F81BD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𝑫</m:t>
                          </m:r>
                        </m:e>
                      </m:acc>
                      <m:r>
                        <a:rPr lang="en-US" b="1" i="1" smtClean="0"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r>
                        <a:rPr lang="es-AR" b="1" i="1">
                          <a:solidFill>
                            <a:srgbClr val="F79646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𝑪𝑫</m:t>
                      </m:r>
                    </m:oMath>
                  </m:oMathPara>
                </a14:m>
                <a:r>
                  <a:rPr lang="es-AR" sz="2000" dirty="0">
                    <a:latin typeface="Times New Roman"/>
                    <a:ea typeface="Times New Roman"/>
                  </a:rPr>
                  <a:t/>
                </a:r>
                <a:br>
                  <a:rPr lang="es-AR" sz="2000" dirty="0">
                    <a:latin typeface="Times New Roman"/>
                    <a:ea typeface="Times New Roman"/>
                  </a:rPr>
                </a:br>
                <a:endParaRPr lang="es-AR" dirty="0"/>
              </a:p>
            </p:txBody>
          </p:sp>
        </mc:Choice>
        <mc:Fallback xmlns="">
          <p:sp>
            <p:nvSpPr>
              <p:cNvPr id="3" name="2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540568" y="548680"/>
                <a:ext cx="8496944" cy="573528"/>
              </a:xfrm>
              <a:blipFill>
                <a:blip r:embed="rId2"/>
                <a:stretch>
                  <a:fillRect t="-72340" b="-478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5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342055"/>
              </p:ext>
            </p:extLst>
          </p:nvPr>
        </p:nvGraphicFramePr>
        <p:xfrm>
          <a:off x="179515" y="1628801"/>
          <a:ext cx="8784975" cy="5040558"/>
        </p:xfrm>
        <a:graphic>
          <a:graphicData uri="http://schemas.openxmlformats.org/drawingml/2006/table">
            <a:tbl>
              <a:tblPr firstRow="1" firstCol="1" bandRow="1"/>
              <a:tblGrid>
                <a:gridCol w="175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469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 dirty="0">
                          <a:effectLst/>
                          <a:latin typeface="Arial"/>
                          <a:ea typeface="Times New Roman"/>
                        </a:rPr>
                        <a:t>AB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 dirty="0">
                          <a:effectLst/>
                          <a:latin typeface="Arial"/>
                          <a:ea typeface="Times New Roman"/>
                        </a:rPr>
                        <a:t>CD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-828600" y="476672"/>
                <a:ext cx="8439472" cy="57352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tabLst>
                    <a:tab pos="914400" algn="l"/>
                  </a:tabLst>
                </a:pPr>
                <a:r>
                  <a:rPr lang="es-AR" dirty="0" smtClean="0"/>
                  <a:t>Segmento d</a:t>
                </a:r>
                <a:br>
                  <a:rPr lang="es-AR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𝑭</m:t>
                      </m:r>
                      <m:r>
                        <a:rPr lang="es-AR" b="1" i="1" smtClean="0"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AR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 smtClean="0">
                              <a:solidFill>
                                <a:srgbClr val="92D050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𝑪</m:t>
                          </m:r>
                        </m:e>
                      </m:acc>
                      <m:r>
                        <a:rPr lang="es-AR" b="1" i="1" smtClean="0">
                          <a:solidFill>
                            <a:schemeClr val="bg1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r>
                        <a:rPr lang="es-AR" b="1" i="1">
                          <a:solidFill>
                            <a:srgbClr val="4F81BD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𝑫</m:t>
                      </m:r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r>
                        <a:rPr lang="es-AR" b="1" i="1">
                          <a:solidFill>
                            <a:srgbClr val="C0504D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𝑩</m:t>
                      </m:r>
                    </m:oMath>
                  </m:oMathPara>
                </a14:m>
                <a:r>
                  <a:rPr lang="es-AR" sz="2000" dirty="0">
                    <a:latin typeface="Times New Roman"/>
                    <a:ea typeface="Times New Roman"/>
                  </a:rPr>
                  <a:t/>
                </a:r>
                <a:br>
                  <a:rPr lang="es-AR" sz="2000" dirty="0">
                    <a:latin typeface="Times New Roman"/>
                    <a:ea typeface="Times New Roman"/>
                  </a:rPr>
                </a:br>
                <a:endParaRPr lang="es-AR" dirty="0"/>
              </a:p>
            </p:txBody>
          </p:sp>
        </mc:Choice>
        <mc:Fallback xmlns="">
          <p:sp>
            <p:nvSpPr>
              <p:cNvPr id="3" name="2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828600" y="476672"/>
                <a:ext cx="8439472" cy="573528"/>
              </a:xfrm>
              <a:blipFill>
                <a:blip r:embed="rId2"/>
                <a:stretch>
                  <a:fillRect t="-71277" b="-478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2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139292"/>
              </p:ext>
            </p:extLst>
          </p:nvPr>
        </p:nvGraphicFramePr>
        <p:xfrm>
          <a:off x="179514" y="1628800"/>
          <a:ext cx="8784975" cy="5040559"/>
        </p:xfrm>
        <a:graphic>
          <a:graphicData uri="http://schemas.openxmlformats.org/drawingml/2006/table">
            <a:tbl>
              <a:tblPr firstRow="1" firstCol="1" bandRow="1"/>
              <a:tblGrid>
                <a:gridCol w="175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46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>
                          <a:effectLst/>
                          <a:latin typeface="Arial"/>
                          <a:ea typeface="Times New Roman"/>
                        </a:rPr>
                        <a:t>AB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>
                          <a:effectLst/>
                          <a:latin typeface="Arial"/>
                          <a:ea typeface="Times New Roman"/>
                        </a:rPr>
                        <a:t>CD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248" y="548680"/>
                <a:ext cx="8367464" cy="57352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tabLst>
                    <a:tab pos="914400" algn="l"/>
                  </a:tabLst>
                </a:pPr>
                <a:r>
                  <a:rPr lang="es-AR" dirty="0" smtClean="0"/>
                  <a:t>Segmento e-f</a:t>
                </a:r>
                <a:br>
                  <a:rPr lang="es-AR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𝑭</m:t>
                      </m:r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C0504D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C0504D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C0504D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C0504D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𝑫</m:t>
                          </m:r>
                        </m:e>
                      </m:acc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r>
                        <a:rPr lang="es-AR" b="1" i="1">
                          <a:solidFill>
                            <a:srgbClr val="F79646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𝑪</m:t>
                      </m:r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F79646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F79646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𝑫</m:t>
                          </m:r>
                        </m:e>
                      </m:acc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4F81BD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𝑩</m:t>
                          </m:r>
                        </m:e>
                      </m:acc>
                      <m:r>
                        <a:rPr lang="es-AR" b="1" i="1">
                          <a:solidFill>
                            <a:srgbClr val="4F81BD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𝑪</m:t>
                      </m:r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r>
                        <a:rPr lang="es-AR" b="1" i="1">
                          <a:solidFill>
                            <a:srgbClr val="7030A0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7030A0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𝑪</m:t>
                          </m:r>
                        </m:e>
                      </m:acc>
                      <m:r>
                        <a:rPr lang="es-AR" b="1" i="1">
                          <a:solidFill>
                            <a:srgbClr val="7030A0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𝑫</m:t>
                      </m:r>
                    </m:oMath>
                  </m:oMathPara>
                </a14:m>
                <a:r>
                  <a:rPr lang="es-AR" sz="2000" dirty="0">
                    <a:latin typeface="Times New Roman"/>
                    <a:ea typeface="Times New Roman"/>
                  </a:rPr>
                  <a:t/>
                </a:r>
                <a:br>
                  <a:rPr lang="es-AR" sz="2000" dirty="0">
                    <a:latin typeface="Times New Roman"/>
                    <a:ea typeface="Times New Roman"/>
                  </a:rPr>
                </a:br>
                <a:endParaRPr lang="es-AR" dirty="0"/>
              </a:p>
            </p:txBody>
          </p:sp>
        </mc:Choice>
        <mc:Fallback xmlns="">
          <p:sp>
            <p:nvSpPr>
              <p:cNvPr id="3" name="2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" y="548680"/>
                <a:ext cx="8367464" cy="573528"/>
              </a:xfrm>
              <a:blipFill>
                <a:blip r:embed="rId2"/>
                <a:stretch>
                  <a:fillRect t="-72340" b="-478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2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-1044624" y="476672"/>
                <a:ext cx="8439472" cy="57352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tabLst>
                    <a:tab pos="914400" algn="l"/>
                  </a:tabLst>
                </a:pPr>
                <a:r>
                  <a:rPr lang="es-AR" dirty="0" smtClean="0"/>
                  <a:t>Segmento g</a:t>
                </a:r>
                <a:br>
                  <a:rPr lang="es-AR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𝑭</m:t>
                      </m:r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C0504D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C0504D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C0504D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C0504D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𝑫</m:t>
                          </m:r>
                        </m:e>
                      </m:acc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r>
                        <a:rPr lang="es-AR" b="1" i="1">
                          <a:solidFill>
                            <a:srgbClr val="F79646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𝑪</m:t>
                      </m:r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F79646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F79646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r>
                  <a:rPr lang="es-AR" sz="2000" dirty="0">
                    <a:latin typeface="Times New Roman"/>
                    <a:ea typeface="Times New Roman"/>
                  </a:rPr>
                  <a:t/>
                </a:r>
                <a:br>
                  <a:rPr lang="es-AR" sz="2000" dirty="0">
                    <a:latin typeface="Times New Roman"/>
                    <a:ea typeface="Times New Roman"/>
                  </a:rPr>
                </a:br>
                <a:endParaRPr lang="es-AR" dirty="0"/>
              </a:p>
            </p:txBody>
          </p:sp>
        </mc:Choice>
        <mc:Fallback xmlns="">
          <p:sp>
            <p:nvSpPr>
              <p:cNvPr id="3" name="2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044624" y="476672"/>
                <a:ext cx="8439472" cy="573529"/>
              </a:xfrm>
              <a:blipFill>
                <a:blip r:embed="rId2"/>
                <a:stretch>
                  <a:fillRect t="-71277" b="-489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131332"/>
              </p:ext>
            </p:extLst>
          </p:nvPr>
        </p:nvGraphicFramePr>
        <p:xfrm>
          <a:off x="179514" y="1628800"/>
          <a:ext cx="8784975" cy="5040559"/>
        </p:xfrm>
        <a:graphic>
          <a:graphicData uri="http://schemas.openxmlformats.org/drawingml/2006/table">
            <a:tbl>
              <a:tblPr firstRow="1" firstCol="1" bandRow="1"/>
              <a:tblGrid>
                <a:gridCol w="175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46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>
                          <a:effectLst/>
                          <a:latin typeface="Arial"/>
                          <a:ea typeface="Times New Roman"/>
                        </a:rPr>
                        <a:t>AB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>
                          <a:effectLst/>
                          <a:latin typeface="Arial"/>
                          <a:ea typeface="Times New Roman"/>
                        </a:rPr>
                        <a:t>CD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1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1">
            <a:blip r:embed="rId2"/>
            <a:stretch>
              <a:fillRect t="-7514"/>
            </a:stretch>
          </a:blipFill>
        </p:spPr>
        <p:txBody>
          <a:bodyPr/>
          <a:lstStyle/>
          <a:p>
            <a:endParaRPr lang="es-AR" dirty="0">
              <a:noFill/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004810"/>
              </p:ext>
            </p:extLst>
          </p:nvPr>
        </p:nvGraphicFramePr>
        <p:xfrm>
          <a:off x="179514" y="1700808"/>
          <a:ext cx="8784975" cy="4968551"/>
        </p:xfrm>
        <a:graphic>
          <a:graphicData uri="http://schemas.openxmlformats.org/drawingml/2006/table">
            <a:tbl>
              <a:tblPr firstRow="1" firstCol="1" bandRow="1"/>
              <a:tblGrid>
                <a:gridCol w="175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505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>
                          <a:effectLst/>
                          <a:latin typeface="Arial"/>
                          <a:ea typeface="Times New Roman"/>
                        </a:rPr>
                        <a:t>AB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>
                          <a:effectLst/>
                          <a:latin typeface="Arial"/>
                          <a:ea typeface="Times New Roman"/>
                        </a:rPr>
                        <a:t>CD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9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44159"/>
              </p:ext>
            </p:extLst>
          </p:nvPr>
        </p:nvGraphicFramePr>
        <p:xfrm>
          <a:off x="179512" y="1628801"/>
          <a:ext cx="8784975" cy="5040559"/>
        </p:xfrm>
        <a:graphic>
          <a:graphicData uri="http://schemas.openxmlformats.org/drawingml/2006/table">
            <a:tbl>
              <a:tblPr firstRow="1" firstCol="1" bandRow="1"/>
              <a:tblGrid>
                <a:gridCol w="175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46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 dirty="0">
                          <a:effectLst/>
                          <a:latin typeface="Arial"/>
                          <a:ea typeface="Times New Roman"/>
                        </a:rPr>
                        <a:t>AB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900" dirty="0">
                          <a:effectLst/>
                          <a:latin typeface="Arial"/>
                          <a:ea typeface="Times New Roman"/>
                        </a:rPr>
                        <a:t>CD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s-AR" sz="1200" dirty="0">
                          <a:effectLst/>
                          <a:latin typeface="Arial"/>
                          <a:ea typeface="Times New Roman"/>
                        </a:rPr>
                        <a:t>X</a:t>
                      </a: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-540568" y="548680"/>
                <a:ext cx="8784976" cy="50152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tabLst>
                    <a:tab pos="914400" algn="l"/>
                  </a:tabLst>
                </a:pPr>
                <a:r>
                  <a:rPr lang="es-AR" dirty="0" smtClean="0"/>
                  <a:t>Segmento U-p</a:t>
                </a:r>
                <a:br>
                  <a:rPr lang="es-AR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𝑭</m:t>
                      </m:r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r>
                        <a:rPr lang="es-AR" b="1" i="1">
                          <a:solidFill>
                            <a:srgbClr val="C0504D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𝑨</m:t>
                      </m:r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r>
                        <a:rPr lang="es-AR" b="1" i="1">
                          <a:solidFill>
                            <a:srgbClr val="F79646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𝑪</m:t>
                      </m:r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F79646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F79646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𝑫</m:t>
                          </m:r>
                        </m:e>
                      </m:acc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4F81BD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𝑩</m:t>
                          </m:r>
                        </m:e>
                      </m:acc>
                      <m:r>
                        <a:rPr lang="es-AR" b="1" i="1">
                          <a:solidFill>
                            <a:srgbClr val="4F81BD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𝑪</m:t>
                      </m:r>
                      <m:r>
                        <a:rPr lang="es-AR" b="1" i="1">
                          <a:latin typeface="Cambria Math"/>
                          <a:ea typeface="Times New Roman"/>
                          <a:cs typeface="Arial"/>
                        </a:rPr>
                        <m:t>+</m:t>
                      </m:r>
                      <m:r>
                        <a:rPr lang="es-AR" b="1" i="1">
                          <a:solidFill>
                            <a:srgbClr val="7030A0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s-A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rgbClr val="7030A0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r>
                  <a:rPr lang="es-AR" sz="2000" dirty="0">
                    <a:latin typeface="Times New Roman"/>
                    <a:ea typeface="Times New Roman"/>
                  </a:rPr>
                  <a:t/>
                </a:r>
                <a:br>
                  <a:rPr lang="es-AR" sz="2000" dirty="0">
                    <a:latin typeface="Times New Roman"/>
                    <a:ea typeface="Times New Roman"/>
                  </a:rPr>
                </a:br>
                <a:endParaRPr lang="es-AR" dirty="0"/>
              </a:p>
            </p:txBody>
          </p:sp>
        </mc:Choice>
        <mc:Fallback xmlns="">
          <p:sp>
            <p:nvSpPr>
              <p:cNvPr id="3" name="2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540568" y="548680"/>
                <a:ext cx="8784976" cy="501520"/>
              </a:xfrm>
              <a:blipFill>
                <a:blip r:embed="rId2"/>
                <a:stretch>
                  <a:fillRect t="-90244" b="-6219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253</TotalTime>
  <Words>1052</Words>
  <Application>Microsoft Office PowerPoint</Application>
  <PresentationFormat>Presentación en pantalla (4:3)</PresentationFormat>
  <Paragraphs>965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Franklin Gothic Medium</vt:lpstr>
      <vt:lpstr>Times New Roman</vt:lpstr>
      <vt:lpstr>Wingdings</vt:lpstr>
      <vt:lpstr>Wingdings 2</vt:lpstr>
      <vt:lpstr>Cuadrícula</vt:lpstr>
      <vt:lpstr>Tema: Organización física de la computadora (Hardware)</vt:lpstr>
      <vt:lpstr>Actividad 1: Procesamiento de datos mediante computadoras</vt:lpstr>
      <vt:lpstr>Mapas de karnaugh (segmento a-b) F=B ̅D ̅+C+A+BD </vt:lpstr>
      <vt:lpstr>Segmento C F=B ̅+C ̅D ̅+CD </vt:lpstr>
      <vt:lpstr>Segmento d F=C ̅+D+B </vt:lpstr>
      <vt:lpstr>Segmento e-f F=B ̅D ̅+CD ̅+B ̅C+BC ̅D </vt:lpstr>
      <vt:lpstr>Segmento g F=B ̅D ̅+CD ̅ </vt:lpstr>
      <vt:lpstr>Presentación de PowerPoint</vt:lpstr>
      <vt:lpstr>Segmento U-p F=A+CD ̅+B ̅C+BC ̅ </vt:lpstr>
      <vt:lpstr>Codificación en código ascii de letras mayúsculas y minúsculas</vt:lpstr>
      <vt:lpstr>Codificación propuesta</vt:lpstr>
      <vt:lpstr>Codificación propuesta</vt:lpstr>
      <vt:lpstr>Codificación propuesta</vt:lpstr>
      <vt:lpstr>Decodificador para el display</vt:lpstr>
      <vt:lpstr>La palabra a mostrar es “computadora”</vt:lpstr>
      <vt:lpstr>Ejercicio Proporcionado</vt:lpstr>
      <vt:lpstr>Escena actividad N°3</vt:lpstr>
      <vt:lpstr>Componentes que observamos en la escena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nasim salim taleb</cp:lastModifiedBy>
  <cp:revision>29</cp:revision>
  <dcterms:created xsi:type="dcterms:W3CDTF">2019-04-04T13:25:46Z</dcterms:created>
  <dcterms:modified xsi:type="dcterms:W3CDTF">2019-04-08T02:54:01Z</dcterms:modified>
</cp:coreProperties>
</file>