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9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s-AR" dirty="0">
                <a:effectLst/>
              </a:rPr>
              <a:t>Algoritmos de búsqueda en </a:t>
            </a:r>
            <a:r>
              <a:rPr lang="es-AR" dirty="0" smtClean="0">
                <a:effectLst/>
              </a:rPr>
              <a:t>grafos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3717032"/>
            <a:ext cx="6984776" cy="882119"/>
          </a:xfrm>
        </p:spPr>
        <p:txBody>
          <a:bodyPr/>
          <a:lstStyle/>
          <a:p>
            <a:r>
              <a:rPr lang="es-AR" dirty="0" smtClean="0"/>
              <a:t>Godoy, Thomas; La Madrid, Leonel; Salim, Nasim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6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Iteración 2</a:t>
            </a:r>
            <a:endParaRPr lang="es-AR" dirty="0"/>
          </a:p>
        </p:txBody>
      </p:sp>
      <p:pic>
        <p:nvPicPr>
          <p:cNvPr id="4" name="3 Marcador de contenido" descr="https://image.jimcdn.com/app/cms/image/transf/none/path/s075f076504dfea8d/image/i6e500907f3de8f52/version/1515687479/imag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436866" cy="4537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0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Iteración 3 y 4</a:t>
            </a:r>
            <a:endParaRPr lang="es-AR" dirty="0"/>
          </a:p>
        </p:txBody>
      </p:sp>
      <p:pic>
        <p:nvPicPr>
          <p:cNvPr id="4" name="3 Marcador de contenido" descr="https://image.jimcdn.com/app/cms/image/transf/none/path/s075f076504dfea8d/image/ieb8fada75f15a3cc/version/1515688189/imag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288088" cy="4627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7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 smtClean="0"/>
              <a:t>Funcionamiento del algoritmo de </a:t>
            </a:r>
            <a:br>
              <a:rPr lang="es-AR" dirty="0" smtClean="0"/>
            </a:br>
            <a:r>
              <a:rPr lang="es-AR" dirty="0" smtClean="0"/>
              <a:t>Floyd-Warshall</a:t>
            </a:r>
            <a:endParaRPr lang="es-AR" dirty="0"/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976664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4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Tablas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68908"/>
              </p:ext>
            </p:extLst>
          </p:nvPr>
        </p:nvGraphicFramePr>
        <p:xfrm>
          <a:off x="457202" y="2780928"/>
          <a:ext cx="8229595" cy="2884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432048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7030A0"/>
                          </a:solidFill>
                          <a:effectLst/>
                        </a:rPr>
                        <a:t>Matriz de distancias</a:t>
                      </a:r>
                      <a:endParaRPr lang="es-AR" sz="2400" dirty="0">
                        <a:solidFill>
                          <a:srgbClr val="7030A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B050"/>
                          </a:solidFill>
                          <a:effectLst/>
                        </a:rPr>
                        <a:t>Matriz de recorridos</a:t>
                      </a:r>
                      <a:endParaRPr lang="es-AR" sz="2400" dirty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     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5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∞ </a:t>
                      </a:r>
                      <a:endParaRPr lang="es-AR" sz="280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1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5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 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5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1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Primera iteración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585240"/>
              </p:ext>
            </p:extLst>
          </p:nvPr>
        </p:nvGraphicFramePr>
        <p:xfrm>
          <a:off x="457200" y="2204862"/>
          <a:ext cx="8219255" cy="3312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3851"/>
                <a:gridCol w="1643851"/>
                <a:gridCol w="1643851"/>
                <a:gridCol w="1643851"/>
                <a:gridCol w="1643851"/>
              </a:tblGrid>
              <a:tr h="552062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7030A0"/>
                          </a:solidFill>
                          <a:effectLst/>
                        </a:rPr>
                        <a:t>Matriz de distancias</a:t>
                      </a:r>
                      <a:endParaRPr lang="es-AR" sz="2400" dirty="0">
                        <a:solidFill>
                          <a:srgbClr val="7030A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     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4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5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4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∞ </a:t>
                      </a:r>
                      <a:endParaRPr lang="es-AR" sz="28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1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5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5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1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Primera iteración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488582"/>
              </p:ext>
            </p:extLst>
          </p:nvPr>
        </p:nvGraphicFramePr>
        <p:xfrm>
          <a:off x="457200" y="2204862"/>
          <a:ext cx="8219255" cy="3312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3851"/>
                <a:gridCol w="1643851"/>
                <a:gridCol w="1643851"/>
                <a:gridCol w="1643851"/>
                <a:gridCol w="1643851"/>
              </a:tblGrid>
              <a:tr h="552062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7030A0"/>
                          </a:solidFill>
                          <a:effectLst/>
                        </a:rPr>
                        <a:t>Matriz de distancias</a:t>
                      </a:r>
                      <a:endParaRPr lang="es-AR" sz="2400" dirty="0">
                        <a:solidFill>
                          <a:srgbClr val="7030A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     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4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5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FFFF00"/>
                    </a:solidFill>
                  </a:tcPr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4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s-AR" sz="2800" dirty="0">
                        <a:solidFill>
                          <a:srgbClr val="FF0000"/>
                        </a:solidFill>
                        <a:effectLst/>
                        <a:latin typeface="Calibri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1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5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5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1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8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Primera iteración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175782"/>
              </p:ext>
            </p:extLst>
          </p:nvPr>
        </p:nvGraphicFramePr>
        <p:xfrm>
          <a:off x="2843808" y="2420888"/>
          <a:ext cx="3740725" cy="3224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</a:tblGrid>
              <a:tr h="432048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B050"/>
                          </a:solidFill>
                          <a:effectLst/>
                        </a:rPr>
                        <a:t>Matriz de recorridos</a:t>
                      </a:r>
                      <a:endParaRPr lang="es-AR" sz="2400" dirty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s-AR" sz="24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0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Segunda iteración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389778"/>
              </p:ext>
            </p:extLst>
          </p:nvPr>
        </p:nvGraphicFramePr>
        <p:xfrm>
          <a:off x="467544" y="2060850"/>
          <a:ext cx="8229595" cy="3168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528058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7030A0"/>
                          </a:solidFill>
                          <a:effectLst/>
                        </a:rPr>
                        <a:t>Matriz de distancias</a:t>
                      </a:r>
                      <a:endParaRPr lang="es-AR" sz="2400" dirty="0">
                        <a:solidFill>
                          <a:srgbClr val="7030A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B050"/>
                          </a:solidFill>
                          <a:effectLst/>
                        </a:rPr>
                        <a:t>Matriz de recorridos</a:t>
                      </a:r>
                      <a:endParaRPr lang="es-AR" sz="2400" dirty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528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     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528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5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528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4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 panose="020B0604020202020204" pitchFamily="34" charset="0"/>
                        </a:rPr>
                        <a:t>6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1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 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528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5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528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5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1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0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Tercera iteración</a:t>
            </a:r>
            <a:endParaRPr lang="es-A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16531"/>
              </p:ext>
            </p:extLst>
          </p:nvPr>
        </p:nvGraphicFramePr>
        <p:xfrm>
          <a:off x="395536" y="2132856"/>
          <a:ext cx="8363267" cy="3312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297"/>
                <a:gridCol w="760297"/>
                <a:gridCol w="760297"/>
                <a:gridCol w="760297"/>
                <a:gridCol w="760297"/>
                <a:gridCol w="760297"/>
                <a:gridCol w="760297"/>
                <a:gridCol w="760297"/>
                <a:gridCol w="760297"/>
                <a:gridCol w="760297"/>
                <a:gridCol w="760297"/>
              </a:tblGrid>
              <a:tr h="552062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7030A0"/>
                          </a:solidFill>
                          <a:effectLst/>
                        </a:rPr>
                        <a:t>Matriz de distancias</a:t>
                      </a:r>
                      <a:endParaRPr lang="es-AR" sz="2400" dirty="0">
                        <a:solidFill>
                          <a:srgbClr val="7030A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7030A0"/>
                          </a:solidFill>
                          <a:effectLst/>
                        </a:rPr>
                        <a:t>Matriz de distancias</a:t>
                      </a:r>
                      <a:endParaRPr lang="es-AR" sz="2400" dirty="0">
                        <a:solidFill>
                          <a:srgbClr val="7030A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     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     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5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s-AR" sz="24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6 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1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6 </a:t>
                      </a:r>
                      <a:endParaRPr lang="es-AR" sz="240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1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5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5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5520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5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1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s-AR" sz="24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1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Tercera iteración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412483"/>
              </p:ext>
            </p:extLst>
          </p:nvPr>
        </p:nvGraphicFramePr>
        <p:xfrm>
          <a:off x="2843808" y="2420888"/>
          <a:ext cx="3740725" cy="3224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</a:tblGrid>
              <a:tr h="432048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B050"/>
                          </a:solidFill>
                          <a:effectLst/>
                        </a:rPr>
                        <a:t>Matriz de recorridos</a:t>
                      </a:r>
                      <a:endParaRPr lang="es-AR" sz="2400" dirty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s-AR" sz="24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s-AR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s-AR" sz="24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7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Objetivos de los algoritmos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 indent="-342900"/>
            <a:r>
              <a:rPr lang="es-AR" sz="2800" dirty="0" smtClean="0"/>
              <a:t>Algoritmo de Floyd-</a:t>
            </a:r>
            <a:r>
              <a:rPr lang="es-AR" sz="2800" dirty="0"/>
              <a:t>W</a:t>
            </a:r>
            <a:r>
              <a:rPr lang="es-AR" sz="2800" dirty="0" smtClean="0"/>
              <a:t>arshall</a:t>
            </a:r>
          </a:p>
          <a:p>
            <a:pPr marL="388620" indent="-342900"/>
            <a:endParaRPr lang="es-AR" sz="2800" dirty="0"/>
          </a:p>
          <a:p>
            <a:pPr marL="388620" indent="-342900"/>
            <a:r>
              <a:rPr lang="es-AR" sz="2800" dirty="0" smtClean="0"/>
              <a:t> </a:t>
            </a:r>
            <a:r>
              <a:rPr lang="es-AR" sz="2800" dirty="0"/>
              <a:t>Algoritmo de </a:t>
            </a:r>
            <a:r>
              <a:rPr lang="es-AR" sz="2800" dirty="0" smtClean="0"/>
              <a:t>Dijkstra</a:t>
            </a:r>
          </a:p>
          <a:p>
            <a:pPr marL="388620" indent="-342900"/>
            <a:endParaRPr lang="es-AR" sz="2800" dirty="0" smtClean="0"/>
          </a:p>
          <a:p>
            <a:pPr marL="388620" indent="-342900"/>
            <a:r>
              <a:rPr lang="es-AR" sz="2800" dirty="0"/>
              <a:t>Algoritmo de </a:t>
            </a:r>
            <a:r>
              <a:rPr lang="es-AR" sz="2800" dirty="0" smtClean="0"/>
              <a:t>Warshall</a:t>
            </a:r>
          </a:p>
          <a:p>
            <a:pPr marL="388620" indent="-342900"/>
            <a:endParaRPr lang="es-AR" sz="2800" dirty="0" smtClean="0"/>
          </a:p>
          <a:p>
            <a:pPr marL="388620" indent="-342900"/>
            <a:r>
              <a:rPr lang="es-AR" sz="2800" dirty="0"/>
              <a:t>Algoritmo de </a:t>
            </a:r>
            <a:r>
              <a:rPr lang="es-AR" sz="2800" dirty="0" smtClean="0"/>
              <a:t>Prim</a:t>
            </a:r>
          </a:p>
          <a:p>
            <a:pPr marL="388620" indent="-342900"/>
            <a:endParaRPr lang="es-AR" sz="2800" dirty="0" smtClean="0"/>
          </a:p>
          <a:p>
            <a:pPr marL="388620" indent="-342900"/>
            <a:r>
              <a:rPr lang="es-AR" sz="2800" dirty="0"/>
              <a:t>Algoritmo de Hierholzer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606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Cuarta iteración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63054"/>
              </p:ext>
            </p:extLst>
          </p:nvPr>
        </p:nvGraphicFramePr>
        <p:xfrm>
          <a:off x="457202" y="2348880"/>
          <a:ext cx="8229595" cy="2884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456051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7030A0"/>
                          </a:solidFill>
                          <a:effectLst/>
                        </a:rPr>
                        <a:t>Matriz de distancias</a:t>
                      </a:r>
                      <a:endParaRPr lang="es-AR" sz="2400" dirty="0">
                        <a:solidFill>
                          <a:srgbClr val="7030A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7030A0"/>
                          </a:solidFill>
                          <a:effectLst/>
                        </a:rPr>
                        <a:t>Matriz de distancias</a:t>
                      </a:r>
                      <a:endParaRPr lang="es-AR" sz="2400" dirty="0">
                        <a:solidFill>
                          <a:srgbClr val="7030A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     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     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5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4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6 </a:t>
                      </a:r>
                      <a:endParaRPr lang="es-AR" sz="2400">
                        <a:solidFill>
                          <a:srgbClr val="000000"/>
                        </a:solidFill>
                        <a:effectLst/>
                        <a:latin typeface="Calibri"/>
                        <a:ea typeface="Arial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1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FF0000"/>
                          </a:solidFill>
                          <a:effectLst/>
                        </a:rPr>
                        <a:t>3 </a:t>
                      </a:r>
                      <a:endParaRPr lang="es-AR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Arial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1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5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s-AR" sz="24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5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1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1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2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Cuarta iteración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600589"/>
              </p:ext>
            </p:extLst>
          </p:nvPr>
        </p:nvGraphicFramePr>
        <p:xfrm>
          <a:off x="2843808" y="2420888"/>
          <a:ext cx="3740725" cy="3224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</a:tblGrid>
              <a:tr h="432048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B050"/>
                          </a:solidFill>
                          <a:effectLst/>
                        </a:rPr>
                        <a:t>Matriz de recorridos</a:t>
                      </a:r>
                      <a:endParaRPr lang="es-AR" sz="2400" dirty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 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s-AR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s-AR" sz="24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s-AR" sz="24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s-AR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198073"/>
              </p:ext>
            </p:extLst>
          </p:nvPr>
        </p:nvGraphicFramePr>
        <p:xfrm>
          <a:off x="4932040" y="2420888"/>
          <a:ext cx="3740725" cy="3224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</a:tblGrid>
              <a:tr h="432048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00B050"/>
                          </a:solidFill>
                          <a:effectLst/>
                        </a:rPr>
                        <a:t>Matriz de recorridos</a:t>
                      </a:r>
                      <a:endParaRPr lang="es-AR" sz="2400" dirty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s-AR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B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A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s-AR" sz="24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s-AR" sz="24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s-AR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77240"/>
              </p:ext>
            </p:extLst>
          </p:nvPr>
        </p:nvGraphicFramePr>
        <p:xfrm>
          <a:off x="611560" y="2420888"/>
          <a:ext cx="3740725" cy="3224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</a:tblGrid>
              <a:tr h="456051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7030A0"/>
                          </a:solidFill>
                          <a:effectLst/>
                        </a:rPr>
                        <a:t>Matriz de distancias</a:t>
                      </a:r>
                      <a:endParaRPr lang="es-AR" sz="2400" dirty="0">
                        <a:solidFill>
                          <a:srgbClr val="7030A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     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4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B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FF0000"/>
                          </a:solidFill>
                          <a:effectLst/>
                        </a:rPr>
                        <a:t>3 </a:t>
                      </a:r>
                      <a:endParaRPr lang="es-AR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Arial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1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C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s-AR" sz="24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-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2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D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4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</a:rPr>
                        <a:t>1</a:t>
                      </a:r>
                      <a:endParaRPr lang="es-AR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2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-</a:t>
                      </a:r>
                      <a:endParaRPr lang="es-AR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Bibliografía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(</a:t>
            </a:r>
            <a:r>
              <a:rPr lang="es-AR" dirty="0"/>
              <a:t>10 de abril de 2016), Estructuras de Datos II, extraído el 2 de noviembre de 2019 https://estructurasite.wordpress.com/</a:t>
            </a:r>
          </a:p>
          <a:p>
            <a:endParaRPr lang="es-AR" dirty="0"/>
          </a:p>
          <a:p>
            <a:r>
              <a:rPr lang="es-AR" dirty="0"/>
              <a:t>(29 de octubre de 2015), Algoritmo de Warshall, extraído el 2 de noviembre de 2019 http://estructdatos2incca.blogspot.com/2015/10/algoritmo-de-warshall.html</a:t>
            </a:r>
          </a:p>
          <a:p>
            <a:endParaRPr lang="es-AR" dirty="0"/>
          </a:p>
          <a:p>
            <a:r>
              <a:rPr lang="es-AR" dirty="0"/>
              <a:t>(2016) Algoritmo de Dijkstra, extraído el 5 de noviembre de 2019.</a:t>
            </a:r>
          </a:p>
          <a:p>
            <a:r>
              <a:rPr lang="es-AR" dirty="0"/>
              <a:t>https://www.ingenieriaindustrialonline.com/herramientas-para-el-ingeniero-industrial/investigacion-de-operaciones/algoritmo-de-dijkstra/</a:t>
            </a:r>
          </a:p>
          <a:p>
            <a:endParaRPr lang="es-AR" dirty="0"/>
          </a:p>
          <a:p>
            <a:r>
              <a:rPr lang="es-AR" dirty="0"/>
              <a:t>Algoritmo de Floyd-Warshall, extraído el 5 de noviembre de 2019</a:t>
            </a:r>
          </a:p>
          <a:p>
            <a:r>
              <a:rPr lang="es-AR" dirty="0"/>
              <a:t>https://www.academia.edu/38918580/Algoritmo_de_Floyd_Floyd-Warshall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046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Circuitos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/>
          </a:p>
          <a:p>
            <a:r>
              <a:rPr lang="es-AR" sz="2800" dirty="0" smtClean="0"/>
              <a:t>Circuito </a:t>
            </a:r>
            <a:r>
              <a:rPr lang="es-AR" sz="2800" dirty="0" err="1" smtClean="0"/>
              <a:t>Euleriano</a:t>
            </a:r>
            <a:r>
              <a:rPr lang="es-AR" sz="2800" dirty="0" smtClean="0"/>
              <a:t>: Recorrer todos los arcos.       2 nodos de grado impar como máximo.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/>
          </a:p>
          <a:p>
            <a:r>
              <a:rPr lang="es-AR" sz="2800" dirty="0" smtClean="0"/>
              <a:t>Circuito </a:t>
            </a:r>
            <a:r>
              <a:rPr lang="es-AR" sz="2800" dirty="0" err="1" smtClean="0"/>
              <a:t>Hamiltoniano</a:t>
            </a:r>
            <a:r>
              <a:rPr lang="es-AR" sz="2800" dirty="0" smtClean="0"/>
              <a:t>: Recorrer todos los nodos.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7515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de las situaciones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Situación 1: Encontrar la ruta optima entre 2 puntos. Algoritmo de Dijkstra</a:t>
            </a:r>
          </a:p>
          <a:p>
            <a:endParaRPr lang="es-AR" dirty="0" smtClean="0"/>
          </a:p>
          <a:p>
            <a:r>
              <a:rPr lang="es-AR" dirty="0" smtClean="0"/>
              <a:t>Situación 2: Construcción de la sede mas optima. Algoritmo de Floyd-Warshall</a:t>
            </a:r>
          </a:p>
          <a:p>
            <a:endParaRPr lang="es-AR" dirty="0"/>
          </a:p>
          <a:p>
            <a:r>
              <a:rPr lang="es-AR" dirty="0" smtClean="0"/>
              <a:t>Situación 3: Conectividad entre los nodos de una red. Algoritmo de Warshall.</a:t>
            </a:r>
          </a:p>
          <a:p>
            <a:endParaRPr lang="es-AR" dirty="0"/>
          </a:p>
          <a:p>
            <a:r>
              <a:rPr lang="es-AR" dirty="0" smtClean="0"/>
              <a:t>Situación 4: Recolección de residuos. Algoritmo de Hierholzer. Teniendo en cuenta los nodos como calles.</a:t>
            </a:r>
          </a:p>
        </p:txBody>
      </p:sp>
    </p:spTree>
    <p:extLst>
      <p:ext uri="{BB962C8B-B14F-4D97-AF65-F5344CB8AC3E}">
        <p14:creationId xmlns:p14="http://schemas.microsoft.com/office/powerpoint/2010/main" val="15047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de la situación 1</a:t>
            </a:r>
            <a:endParaRPr lang="es-AR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8489" t="8829" r="7131" b="30560"/>
          <a:stretch/>
        </p:blipFill>
        <p:spPr bwMode="auto">
          <a:xfrm>
            <a:off x="179512" y="1340768"/>
            <a:ext cx="8280920" cy="5337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85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de la situación 2</a:t>
            </a:r>
            <a:endParaRPr lang="es-AR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5447" t="9804" r="9150" b="7843"/>
          <a:stretch/>
        </p:blipFill>
        <p:spPr bwMode="auto">
          <a:xfrm>
            <a:off x="1475656" y="1556792"/>
            <a:ext cx="5616624" cy="4824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2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de la situación 2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362038"/>
              </p:ext>
            </p:extLst>
          </p:nvPr>
        </p:nvGraphicFramePr>
        <p:xfrm>
          <a:off x="467544" y="1484783"/>
          <a:ext cx="8208912" cy="4752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4076"/>
                <a:gridCol w="684076"/>
                <a:gridCol w="684076"/>
                <a:gridCol w="684076"/>
                <a:gridCol w="684076"/>
                <a:gridCol w="684076"/>
                <a:gridCol w="684076"/>
                <a:gridCol w="684076"/>
                <a:gridCol w="684076"/>
                <a:gridCol w="684076"/>
                <a:gridCol w="684076"/>
                <a:gridCol w="684076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N1\N2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A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B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D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G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H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J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Totales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A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20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6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13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6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6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79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B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19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12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9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8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76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20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19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15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9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14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11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18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13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129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D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6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15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8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9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4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3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2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59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13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12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9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8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4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11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3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6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73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6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14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9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4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67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G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11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4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4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4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56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H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6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18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3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11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8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73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9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3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4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8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3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53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J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8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13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2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6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4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3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55</a:t>
                      </a:r>
                      <a:endParaRPr lang="es-AR" sz="11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 smtClean="0"/>
              <a:t>Funcionamiento del algoritmo de Dijkstra</a:t>
            </a:r>
            <a:endParaRPr lang="es-AR" dirty="0"/>
          </a:p>
        </p:txBody>
      </p:sp>
      <p:pic>
        <p:nvPicPr>
          <p:cNvPr id="2050" name="Picture 2" descr="D:\Mis Cosas\Descargas\Dijkstr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99968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5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Iteración 1</a:t>
            </a:r>
            <a:endParaRPr lang="es-AR" dirty="0"/>
          </a:p>
        </p:txBody>
      </p:sp>
      <p:pic>
        <p:nvPicPr>
          <p:cNvPr id="4" name="3 Marcador de contenido" descr="https://image.jimcdn.com/app/cms/image/transf/none/path/s075f076504dfea8d/image/id1353f2091c45329/version/1515687051/imag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427341" cy="4537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4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105</TotalTime>
  <Words>801</Words>
  <Application>Microsoft Office PowerPoint</Application>
  <PresentationFormat>Presentación en pantalla (4:3)</PresentationFormat>
  <Paragraphs>592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Claridad</vt:lpstr>
      <vt:lpstr>Algoritmos de búsqueda en grafos</vt:lpstr>
      <vt:lpstr>Objetivos de los algoritmos</vt:lpstr>
      <vt:lpstr>Circuitos</vt:lpstr>
      <vt:lpstr>Resolución de las situaciones</vt:lpstr>
      <vt:lpstr>Resolución de la situación 1</vt:lpstr>
      <vt:lpstr>Resolución de la situación 2</vt:lpstr>
      <vt:lpstr>Resolución de la situación 2</vt:lpstr>
      <vt:lpstr>Funcionamiento del algoritmo de Dijkstra</vt:lpstr>
      <vt:lpstr>Iteración 1</vt:lpstr>
      <vt:lpstr>Iteración 2</vt:lpstr>
      <vt:lpstr>Iteración 3 y 4</vt:lpstr>
      <vt:lpstr>Funcionamiento del algoritmo de  Floyd-Warshall</vt:lpstr>
      <vt:lpstr>Tablas</vt:lpstr>
      <vt:lpstr>Primera iteración</vt:lpstr>
      <vt:lpstr>Primera iteración</vt:lpstr>
      <vt:lpstr>Primera iteración</vt:lpstr>
      <vt:lpstr>Segunda iteración</vt:lpstr>
      <vt:lpstr>Tercera iteración</vt:lpstr>
      <vt:lpstr>Tercera iteración</vt:lpstr>
      <vt:lpstr>Cuarta iteración</vt:lpstr>
      <vt:lpstr>Cuarta iteración</vt:lpstr>
      <vt:lpstr>Resultados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búsqueda en grafos</dc:title>
  <dc:creator>Alumno</dc:creator>
  <cp:lastModifiedBy>Alumno</cp:lastModifiedBy>
  <cp:revision>10</cp:revision>
  <dcterms:created xsi:type="dcterms:W3CDTF">2019-11-05T17:04:44Z</dcterms:created>
  <dcterms:modified xsi:type="dcterms:W3CDTF">2019-11-05T19:02:20Z</dcterms:modified>
</cp:coreProperties>
</file>