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 Slab"/>
      <p:regular r:id="rId35"/>
      <p:bold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D937D4-3A71-4EAF-94FE-FC96D54D53D1}">
  <a:tblStyle styleId="{CCD937D4-3A71-4EAF-94FE-FC96D54D53D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8.xml"/><Relationship Id="rId36" Type="http://schemas.openxmlformats.org/officeDocument/2006/relationships/font" Target="fonts/RobotoSlab-bold.fntdata"/><Relationship Id="rId17" Type="http://schemas.openxmlformats.org/officeDocument/2006/relationships/slide" Target="slides/slide11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0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895f943e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895f943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utilizó como motor de base de datos a MySQL, por ser una de los motores más utilizados y difundidos gracias a su licencia de código abierto y a su gran performance para bases de datos grandes.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 como mecanismo de almacenamiento a InnoDB ya que la base de datos requerirá en mayor medida de sentencias del tipo SELECT que de INSERT, para lo cual es mejor utilizar InnoDB, debido a que es una base de datos de recomendaciones de películas a usuarios basadas en sus gustos, por lo que debe leer una gran cantidad de datos para realizar las mismas, además de que no se realizan una gran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cantidad de inserciones por la naturaleza de la base de datos, no se crean datos en una gran medida.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895f943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895f943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</a:rPr>
              <a:t>Acá están </a:t>
            </a:r>
            <a:r>
              <a:rPr lang="en">
                <a:solidFill>
                  <a:srgbClr val="263238"/>
                </a:solidFill>
              </a:rPr>
              <a:t>las sentencias necesarias para crear las tablas del esquema de la base de datos, recordando que se pueden obtener directamente exportando la base de datos original.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895f943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895f943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</a:rPr>
              <a:t>Acá están las sentencias necesarias para crear las tablas del esquema de la base de datos, recordando que se pueden obtener directamente exportando la base de datos original.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b8237a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b8237a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aquí algunos ejemplos de los datos insertados en las tablas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b8237a5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b8237a5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aquí algunos ejemplos de los datos insertados en las tablas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895f94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895f94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Pasando a la parte de consultas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895f943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895f943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c36618a8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c36618a8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c36618a8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c36618a8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plantea como problema a la pregunta de si es más significativo para las críticas a una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película realizar un cambio en sus actores, o, por otro lado, cambiar de directores.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Hipótesis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 hecho de cambiar de directores afectará de manera más significativa a las críticas 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 un cambio de actores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c36618a8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c36618a8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primer paso, sería útil crear una vista que contenga la valoración promedio de cada película, para esto se ejecuta la siguiente sentencia: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Posteriormente se debería seleccionar que actores y directores elegir para el análisis, se elegirán directores y actores que participen en películas donde haya gran cantidad de actores o directores, respectivamente, y en lo posible que también tengan calidades distintas.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esto ejecutamos la siguiente consulta, para obtener el id de los 10 actores que participen en películas con la mayor cantidad de directores diferentes y la respectiva cantidad: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895f943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895f943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este trabajo se importó la base de datos MovieLens, consiste básicamente en una base de datos que almacena películas con sus respectivos directores y actores y también múltiples reseñas de usuarios. Como se ve en los diagramas siguientes, la base de datos consiste en una tabla central llamada “movies”, la cual se relaciona con tablas intermedias a las demás tablas “actors”,”directors” y “users”.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c36618a8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c36618a8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verifican las calidades de los mismos mediante otra consulta y usando como entrada las ids obtenidas anteriormente: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Está consulta puede no funcionar en algunas versiones de MariaDB/SQL, como ocurrió en este caso, por lo tanto, existe una forma alternativa de hacerla: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observa que la calidad varía entre 3 y 4, no se encuentran actores de menor calidad entre los 10 primeros.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c36618a8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c36618a8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realiza un procedimiento similar al anterior, pero con los directores: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 para la calidad: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alguna razón esta consulta genera resultados erróneos, devolviendo más de 10 directores.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c36618a8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c36618a8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posible solución es intentar crear una vista con la subconsulta: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Pero tampoco da resultados…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Así que se procede a escribir manualmente las 10 IDs resultantes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Similar al caso de los actores, hay muchos directores de calidad 4 y pocos de 3, y lo mismo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 los ingresos promedios, entre los primeros 10 directores.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c36618a8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c36618a8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Ahora quedaría obtener el valor promedio de las notas promedio de las películas donde participa cada actor y director: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Notar que esta consulta es muy costosa, puede tardar unos 40 segundos aproximadamente.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c36618a8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c36618a8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Ahora se realiza el mismo proceso con los directores: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c36618a8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c36618a8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comparar ambas medias se realiza un test 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puede ver que por lo general un cambio de directores genera películas con menor puntaje.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Respecto a </a:t>
            </a:r>
            <a:r>
              <a:rPr lang="en"/>
              <a:t>cómo</a:t>
            </a:r>
            <a:r>
              <a:rPr lang="en"/>
              <a:t> varían al elegir si cambiar directores o actores no existe gran diferencia observando los desvíos de cada apartado.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También cabe recalcar que en ambos grupos la calidad era alta, lo que indica que por lo general los actores y directores de mayor calidad e ingresos son los que trabajan en proyectos variados.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c36618a8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c36618a8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este apartado se utilizó una página HTML con PHP, ya que resulta muy simple su utilización directamente mediante XAMPP,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además PHP es un lenguaje open source, rápido, requiere de poco mantenimiento y tiene una muy buena integración al uso de bases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 página consiste en dos apartados de texto donde el usuario puede, opcionalmente,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ingresar su número de usuario y un género de película el </a:t>
            </a:r>
            <a:r>
              <a:rPr lang="en"/>
              <a:t>cual</a:t>
            </a:r>
            <a:r>
              <a:rPr lang="en"/>
              <a:t> desee una recomendación, 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presionar el botón “Recomendar” se generar las 10 ids de películas con mayor puntaje las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cuales pertenecerán al género que el usuario ingreso, si es que lo hizo, y que no haya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puntuado según la id que proveyó o 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c36618a8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c36618a8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Obtener la cantidad de películas, por género, que han puntuado usuarios mayores a 40 años y ordenarlas por esa cantidad.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Obtener los datos de los directores que hayan dirigido una película con más de 4.5 de valoración promedio.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Obtener los usuarios y la cantidad de películas puntuadas que pertenezcan a las 10 mejores películas según su puntaje promedio.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abb3b7ff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abb3b7ff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36618a8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c36618a8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c36618a8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c36618a8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c36618a8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c36618a8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c36618a8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c36618a8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c36618a8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c36618a8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c36618a8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c36618a8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36618a8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c36618a8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nasimtaleb@hot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264225" y="855151"/>
            <a:ext cx="85206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“MovieLens”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40132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Salim Taleb, Nasim A</a:t>
            </a:r>
            <a:endParaRPr sz="2600"/>
          </a:p>
        </p:txBody>
      </p:sp>
      <p:pic>
        <p:nvPicPr>
          <p:cNvPr descr="Algunas líneas de trabajo de la FIUNER en el marco de la pandemia de  covid-19&amp;quot; - ExpoMedical" id="84" name="Google Shape;84;p15"/>
          <p:cNvPicPr preferRelativeResize="0"/>
          <p:nvPr/>
        </p:nvPicPr>
        <p:blipFill rotWithShape="1">
          <a:blip r:embed="rId3">
            <a:alphaModFix/>
          </a:blip>
          <a:srcRect b="36715" l="5269" r="4338" t="37170"/>
          <a:stretch/>
        </p:blipFill>
        <p:spPr>
          <a:xfrm>
            <a:off x="6400387" y="0"/>
            <a:ext cx="2743613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de la BD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1378804"/>
            <a:ext cx="3930150" cy="20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300" y="2139120"/>
            <a:ext cx="314325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800475" y="3641100"/>
            <a:ext cx="3771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Código abierto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Gran performance en BD grandes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4716300" y="3596450"/>
            <a:ext cx="377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SELECT		&gt;	INSERT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Sentencias DDL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1871" l="9311" r="43182" t="12291"/>
          <a:stretch/>
        </p:blipFill>
        <p:spPr>
          <a:xfrm>
            <a:off x="786150" y="1183825"/>
            <a:ext cx="3232901" cy="32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 b="1538" l="19152" r="42099" t="16635"/>
          <a:stretch/>
        </p:blipFill>
        <p:spPr>
          <a:xfrm>
            <a:off x="4918675" y="1010725"/>
            <a:ext cx="3232901" cy="38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Sentencias DDL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23589" l="20174" r="26802" t="33238"/>
          <a:stretch/>
        </p:blipFill>
        <p:spPr>
          <a:xfrm>
            <a:off x="567475" y="1174050"/>
            <a:ext cx="4419648" cy="20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 rotWithShape="1">
          <a:blip r:embed="rId4">
            <a:alphaModFix/>
          </a:blip>
          <a:srcRect b="1535" l="19708" r="28208" t="12213"/>
          <a:stretch/>
        </p:blipFill>
        <p:spPr>
          <a:xfrm>
            <a:off x="4987125" y="1174050"/>
            <a:ext cx="3803851" cy="375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Algunos INSERT</a:t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786150" y="1010725"/>
            <a:ext cx="81111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`actors`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566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580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636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69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797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808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817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851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888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894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923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962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978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989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1143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1276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1304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1348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1391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1535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1554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1556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`directors`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67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284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708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746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836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947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1756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1836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1851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3134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3707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4164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4451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4621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4637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4930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4997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5049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5088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5185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5201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5308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5425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5442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57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5798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6057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6301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6429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6458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6523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6981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7117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7212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7309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7335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`movies`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1672052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'other'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1672111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'other'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1672580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</a:t>
            </a:r>
            <a:endParaRPr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1672716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'USA'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1672946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'USA'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1673647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France'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1673658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'USA'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1673848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'USA'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1674388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'USA'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1674737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'USA'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1677011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'USA'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1677258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'France'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1677346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'USA'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1677472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'USA'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7516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'USA'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1677631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'USA'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1678036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'USA'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678591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'UK'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1679029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'USA'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1679461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'USA'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Algunos INSERT</a:t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786150" y="1010725"/>
            <a:ext cx="8111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`movies2actors`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1672580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981535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1672946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1094968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1673647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149985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1673647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261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595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1673647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781357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1673647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893869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1673647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1806262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1673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647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1944214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1673647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2464501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1673658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573391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1673658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601871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2211336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1826900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2211336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1941919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2211336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1950861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221133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2191576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2211336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2516171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2211336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2680475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2211336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2719749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`movies2directors`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1672111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54934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'Action'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1672946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188940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'Action'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1679461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179783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'Ac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tion'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1691387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291700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'Action'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1693305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14663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'Action'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1698667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986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'Action'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1704645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98630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'Action'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1705417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19141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'Action'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170688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221541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'Action'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1707277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52953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'Action'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1709238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108073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'Action'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1711133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260603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'Action'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1711175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213822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'Action'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1711393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128558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'A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ction'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1711398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256455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'Action'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1715380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`u2base`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1964242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2219779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1856939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2273044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1655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1695219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1915498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5758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2253332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5758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2371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786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5758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2457464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5758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2462958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5758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2462959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575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2558138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2820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2407502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2820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2408078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2820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2409105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2820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2411035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2820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2412502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2820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2414225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5777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17815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5777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1792713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5777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2006702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básicas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786150" y="1261700"/>
            <a:ext cx="41619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actors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directors					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actorid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M2A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actors A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movies2actors M2A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actorid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a_gender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endParaRPr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5192475" y="1261700"/>
            <a:ext cx="35790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Producto cartesiano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Proyección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Selección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JOIN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Renombrar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básicas (conjuntos)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248400" y="1010725"/>
            <a:ext cx="2647200" cy="4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Unión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Intersección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Diferencia</a:t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909400" y="1010725"/>
            <a:ext cx="21612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users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sz="9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users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u_gender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users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INTERSECT</a:t>
            </a:r>
            <a:endParaRPr sz="9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users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u_gender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users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endParaRPr sz="9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users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u_gender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endParaRPr sz="9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básicas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520350" y="1232725"/>
            <a:ext cx="3060600" cy="3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División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Agrupamiento</a:t>
            </a:r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786150" y="1232725"/>
            <a:ext cx="2734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users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userid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userid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u2base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movieid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1711384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genre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cantidadDePeliculas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movies2directors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genre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Investigación (problema e hipótesis)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625" y="1408375"/>
            <a:ext cx="2127925" cy="26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225" y="1360957"/>
            <a:ext cx="5269975" cy="274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</a:t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786150" y="1124500"/>
            <a:ext cx="365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avg_rating_movies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rating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avg_rating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u2base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movieid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786150" y="2327275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directores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movies2actors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movies2directors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actorid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directores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solidFill>
                <a:srgbClr val="FF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025" y="1924900"/>
            <a:ext cx="2448228" cy="30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/>
        </p:nvSpPr>
        <p:spPr>
          <a:xfrm>
            <a:off x="4938225" y="1203400"/>
            <a:ext cx="34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Vista valoraciones promedio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3125"/>
            <a:ext cx="3835924" cy="32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425" y="1163125"/>
            <a:ext cx="4829176" cy="32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748925" y="4408100"/>
            <a:ext cx="61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DER									Tablas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</a:t>
            </a:r>
            <a:endParaRPr/>
          </a:p>
        </p:txBody>
      </p:sp>
      <p:sp>
        <p:nvSpPr>
          <p:cNvPr id="213" name="Google Shape;213;p34"/>
          <p:cNvSpPr txBox="1"/>
          <p:nvPr/>
        </p:nvSpPr>
        <p:spPr>
          <a:xfrm>
            <a:off x="508475" y="1010725"/>
            <a:ext cx="4148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a_quality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actors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actorid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actorid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movies2actors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movies2directors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actorid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175" y="528900"/>
            <a:ext cx="4486825" cy="226174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508475" y="2790650"/>
            <a:ext cx="4077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actorid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a_quality 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actors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actorid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actorid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actorid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movies2actors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movies2directors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actorid 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directorid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575" y="2116875"/>
            <a:ext cx="3072450" cy="30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</a:t>
            </a:r>
            <a:endParaRPr/>
          </a:p>
        </p:txBody>
      </p:sp>
      <p:sp>
        <p:nvSpPr>
          <p:cNvPr id="222" name="Google Shape;222;p35"/>
          <p:cNvSpPr txBox="1"/>
          <p:nvPr/>
        </p:nvSpPr>
        <p:spPr>
          <a:xfrm>
            <a:off x="561300" y="1010713"/>
            <a:ext cx="438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actores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movies2directors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movies2actors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actores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solidFill>
                <a:srgbClr val="FF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225" y="263712"/>
            <a:ext cx="2034775" cy="26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5"/>
          <p:cNvSpPr txBox="1"/>
          <p:nvPr/>
        </p:nvSpPr>
        <p:spPr>
          <a:xfrm>
            <a:off x="561300" y="2118925"/>
            <a:ext cx="4836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movies2actors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movies2directors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4">
            <a:alphaModFix/>
          </a:blip>
          <a:srcRect b="0" l="0" r="33377" t="0"/>
          <a:stretch/>
        </p:blipFill>
        <p:spPr>
          <a:xfrm>
            <a:off x="5241375" y="1824400"/>
            <a:ext cx="3863576" cy="33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</a:t>
            </a:r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786150" y="1095200"/>
            <a:ext cx="4396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top10dir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movies2directors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movies2actors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solidFill>
                <a:srgbClr val="FF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/////////////////////</a:t>
            </a:r>
            <a:endParaRPr sz="1000">
              <a:solidFill>
                <a:srgbClr val="FF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directors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top10dir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786150" y="3588800"/>
            <a:ext cx="3721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directors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5185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156165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151963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260322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121794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264160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70986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246973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158572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209221</a:t>
            </a:r>
            <a:endParaRPr sz="1000">
              <a:solidFill>
                <a:srgbClr val="FF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71225"/>
            <a:ext cx="4267199" cy="23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003" y="932000"/>
            <a:ext cx="2958225" cy="21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</a:t>
            </a:r>
            <a:endParaRPr/>
          </a:p>
        </p:txBody>
      </p:sp>
      <p:sp>
        <p:nvSpPr>
          <p:cNvPr id="240" name="Google Shape;240;p37"/>
          <p:cNvSpPr txBox="1"/>
          <p:nvPr/>
        </p:nvSpPr>
        <p:spPr>
          <a:xfrm>
            <a:off x="586700" y="1010725"/>
            <a:ext cx="6013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notaPromedio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promedioNotas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STDDEV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notaPromedio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desvioEstandar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avg_rating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notaPromedio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avg_rating_movies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movies2actors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actorid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actorid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actorid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movies2actors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movies2directors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actorid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actorid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675" y="2155325"/>
            <a:ext cx="32575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</a:t>
            </a:r>
            <a:endParaRPr/>
          </a:p>
        </p:txBody>
      </p:sp>
      <p:sp>
        <p:nvSpPr>
          <p:cNvPr id="247" name="Google Shape;247;p38"/>
          <p:cNvSpPr txBox="1"/>
          <p:nvPr/>
        </p:nvSpPr>
        <p:spPr>
          <a:xfrm>
            <a:off x="786150" y="1555800"/>
            <a:ext cx="6391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notaPromedio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promedioNotas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STDDEV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notaPromedio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desvioEstandar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avg_rating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notaPromedio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movies2directors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avg_rating_movies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5185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156165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151963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260322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121794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264160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70986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246973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158572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directorid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209221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directorid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900" y="3710750"/>
            <a:ext cx="33813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25" y="1101200"/>
            <a:ext cx="6007975" cy="395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de usuario</a:t>
            </a:r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1186725"/>
            <a:ext cx="1687100" cy="16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50" y="3120973"/>
            <a:ext cx="2619948" cy="16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0"/>
          <p:cNvPicPr preferRelativeResize="0"/>
          <p:nvPr/>
        </p:nvPicPr>
        <p:blipFill rotWithShape="1">
          <a:blip r:embed="rId5">
            <a:alphaModFix/>
          </a:blip>
          <a:srcRect b="51965" l="0" r="75505" t="9001"/>
          <a:stretch/>
        </p:blipFill>
        <p:spPr>
          <a:xfrm>
            <a:off x="4184325" y="1389175"/>
            <a:ext cx="3638573" cy="326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adicionales</a:t>
            </a:r>
            <a:endParaRPr/>
          </a:p>
        </p:txBody>
      </p:sp>
      <p:sp>
        <p:nvSpPr>
          <p:cNvPr id="268" name="Google Shape;268;p41"/>
          <p:cNvSpPr txBox="1"/>
          <p:nvPr/>
        </p:nvSpPr>
        <p:spPr>
          <a:xfrm>
            <a:off x="498800" y="1114750"/>
            <a:ext cx="4801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genre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cantidadPeliculas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u2base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movies2directors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genre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cantidadPeliculas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directors D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movies2directors M2D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avg_rating_movies ARM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ARM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M2D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avg_rating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4.5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directorid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M2D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directorid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5652150" y="1183850"/>
            <a:ext cx="3451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pelisPuntuadas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u2base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movieid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movieid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avg_rating_movies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avg_rating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userid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pelisPuntuadas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786150" y="1871875"/>
            <a:ext cx="7571700" cy="16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</a:rPr>
              <a:t>Gracias por su atención</a:t>
            </a:r>
            <a:endParaRPr sz="5500">
              <a:solidFill>
                <a:srgbClr val="FFFFFF"/>
              </a:solidFill>
            </a:endParaRPr>
          </a:p>
        </p:txBody>
      </p:sp>
      <p:sp>
        <p:nvSpPr>
          <p:cNvPr id="275" name="Google Shape;275;p42"/>
          <p:cNvSpPr txBox="1"/>
          <p:nvPr/>
        </p:nvSpPr>
        <p:spPr>
          <a:xfrm>
            <a:off x="2224950" y="3695900"/>
            <a:ext cx="46941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Nasim Salim: </a:t>
            </a:r>
            <a:r>
              <a:rPr lang="en" sz="2000" u="sng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nasimtaleb@hotmail.com</a:t>
            </a:r>
            <a:endParaRPr sz="2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Diccionario de datos (actors)</a:t>
            </a:r>
            <a:endParaRPr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372075" y="15758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{CCD937D4-3A71-4EAF-94FE-FC96D54D53D1}</a:tableStyleId>
              </a:tblPr>
              <a:tblGrid>
                <a:gridCol w="1322400"/>
                <a:gridCol w="975975"/>
                <a:gridCol w="729900"/>
                <a:gridCol w="1083350"/>
                <a:gridCol w="883625"/>
                <a:gridCol w="3404575"/>
              </a:tblGrid>
              <a:tr h="67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Columna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Tipo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Nulo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Predeterminado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Enlaces a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Comentarios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</a:tr>
              <a:tr h="50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actorid </a:t>
                      </a:r>
                      <a:r>
                        <a:rPr i="1" lang="en" sz="1100">
                          <a:highlight>
                            <a:srgbClr val="FFFFFF"/>
                          </a:highlight>
                        </a:rPr>
                        <a:t>(Primaria)</a:t>
                      </a:r>
                      <a:endParaRPr i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mediumint(8)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ID única de actor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a_gender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Enum('M', 'F')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género del actor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a_quality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int(2)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(0-5) Dato que representa simbólicamente la calidad del actor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Diccionario de datos (directors)</a:t>
            </a:r>
            <a:endParaRPr/>
          </a:p>
        </p:txBody>
      </p:sp>
      <p:graphicFrame>
        <p:nvGraphicFramePr>
          <p:cNvPr id="104" name="Google Shape;104;p18"/>
          <p:cNvGraphicFramePr/>
          <p:nvPr/>
        </p:nvGraphicFramePr>
        <p:xfrm>
          <a:off x="190500" y="16856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{CCD937D4-3A71-4EAF-94FE-FC96D54D53D1}</a:tableStyleId>
              </a:tblPr>
              <a:tblGrid>
                <a:gridCol w="1381125"/>
                <a:gridCol w="914400"/>
                <a:gridCol w="400050"/>
                <a:gridCol w="1133475"/>
                <a:gridCol w="734425"/>
                <a:gridCol w="4199525"/>
              </a:tblGrid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Columna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Tipo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Nulo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Predeterminado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Enlaces a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Comentarios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directorid </a:t>
                      </a:r>
                      <a:r>
                        <a:rPr i="1" lang="en" sz="1100">
                          <a:highlight>
                            <a:srgbClr val="FFFFFF"/>
                          </a:highlight>
                        </a:rPr>
                        <a:t>(Primaria)</a:t>
                      </a:r>
                      <a:endParaRPr i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mediumint(8)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ID única de director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d_quality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int(2)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(0-5) Dato simbólico que representa la calidad del director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avg_revenue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int(11)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(0-4) Dato simbólico que representa el nivel de ingresos del director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Diccionario de datos (movies)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Contiene datos acerca de directores que participan en películas</a:t>
            </a:r>
            <a:endParaRPr i="1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343363" y="10910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{CCD937D4-3A71-4EAF-94FE-FC96D54D53D1}</a:tableStyleId>
              </a:tblPr>
              <a:tblGrid>
                <a:gridCol w="1278550"/>
                <a:gridCol w="949950"/>
                <a:gridCol w="408675"/>
                <a:gridCol w="1208525"/>
                <a:gridCol w="783100"/>
                <a:gridCol w="3828475"/>
              </a:tblGrid>
              <a:tr h="604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Columna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Tipo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Nulo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Predeterminado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Enlaces a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Comentarios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</a:tr>
              <a:tr h="604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movieid </a:t>
                      </a:r>
                      <a:r>
                        <a:rPr i="1" lang="en" sz="1100">
                          <a:highlight>
                            <a:srgbClr val="FFFFFF"/>
                          </a:highlight>
                        </a:rPr>
                        <a:t>(Primaria)</a:t>
                      </a:r>
                      <a:endParaRPr i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mediumint(8)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ID única de cada película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year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int(11)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(1-4) Dato simbólico que representa que tan antigua es la película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isEnglish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enum('T', 'F')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Indica si la película está en inglés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country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varchar(50)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Indica de que país es la película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runningtime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int(11)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(0-3) Dato simbólico que expresa la duración de la película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Diccionario de datos (users)</a:t>
            </a:r>
            <a:endParaRPr/>
          </a:p>
        </p:txBody>
      </p:sp>
      <p:graphicFrame>
        <p:nvGraphicFramePr>
          <p:cNvPr id="117" name="Google Shape;117;p20"/>
          <p:cNvGraphicFramePr/>
          <p:nvPr/>
        </p:nvGraphicFramePr>
        <p:xfrm>
          <a:off x="601525" y="12195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{CCD937D4-3A71-4EAF-94FE-FC96D54D53D1}</a:tableStyleId>
              </a:tblPr>
              <a:tblGrid>
                <a:gridCol w="1606625"/>
                <a:gridCol w="1093000"/>
                <a:gridCol w="553125"/>
                <a:gridCol w="1659350"/>
                <a:gridCol w="987675"/>
                <a:gridCol w="2041175"/>
              </a:tblGrid>
              <a:tr h="51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Columna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Tipo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Nulo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Predeterminado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Enlaces a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Comentarios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</a:tr>
              <a:tr h="5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userid </a:t>
                      </a:r>
                      <a:r>
                        <a:rPr i="1" lang="en" sz="1100">
                          <a:highlight>
                            <a:srgbClr val="FFFFFF"/>
                          </a:highlight>
                        </a:rPr>
                        <a:t>(Primaria)</a:t>
                      </a:r>
                      <a:endParaRPr i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int(11)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ID única de cada usuario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age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varchar(5)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Edad aproximada del usuario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u_gender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varchar(5)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('M','F') género del usuario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0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occupation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varchar(45)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(1-5) Dato simbólico que representa la ocupación de los usuarios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Diccionario de datos (movies2actors)</a:t>
            </a:r>
            <a:endParaRPr/>
          </a:p>
        </p:txBody>
      </p:sp>
      <p:graphicFrame>
        <p:nvGraphicFramePr>
          <p:cNvPr id="123" name="Google Shape;123;p21"/>
          <p:cNvGraphicFramePr/>
          <p:nvPr/>
        </p:nvGraphicFramePr>
        <p:xfrm>
          <a:off x="308675" y="19027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{CCD937D4-3A71-4EAF-94FE-FC96D54D53D1}</a:tableStyleId>
              </a:tblPr>
              <a:tblGrid>
                <a:gridCol w="1285875"/>
                <a:gridCol w="914400"/>
                <a:gridCol w="390525"/>
                <a:gridCol w="1133475"/>
                <a:gridCol w="1238250"/>
                <a:gridCol w="3564125"/>
              </a:tblGrid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Columna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Tipo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Nulo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Predeterminado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Enlaces a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Comentarios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movieid </a:t>
                      </a:r>
                      <a:r>
                        <a:rPr i="1" lang="en" sz="1100">
                          <a:highlight>
                            <a:srgbClr val="FFFFFF"/>
                          </a:highlight>
                        </a:rPr>
                        <a:t>(Primaria)</a:t>
                      </a:r>
                      <a:endParaRPr i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mediumint(8)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movies -&gt; movieid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ID de película a vincular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actorid </a:t>
                      </a:r>
                      <a:r>
                        <a:rPr i="1" lang="en" sz="1100">
                          <a:highlight>
                            <a:srgbClr val="FFFFFF"/>
                          </a:highlight>
                        </a:rPr>
                        <a:t>(Primaria)</a:t>
                      </a:r>
                      <a:endParaRPr i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mediumint(8)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actors -&gt; actorid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ID de actor a vincular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cast_num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int(11)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Representa la división de reparto del actor en la película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Diccionario de datos (movies2directors)</a:t>
            </a:r>
            <a:endParaRPr/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1162050" y="18929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{CCD937D4-3A71-4EAF-94FE-FC96D54D53D1}</a:tableStyleId>
              </a:tblPr>
              <a:tblGrid>
                <a:gridCol w="1381125"/>
                <a:gridCol w="914400"/>
                <a:gridCol w="400050"/>
                <a:gridCol w="1133475"/>
                <a:gridCol w="1419225"/>
                <a:gridCol w="1571625"/>
              </a:tblGrid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Columna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Tipo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Nulo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Predeterminado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Enlaces a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Comentarios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movieid </a:t>
                      </a:r>
                      <a:r>
                        <a:rPr i="1" lang="en" sz="1100">
                          <a:highlight>
                            <a:srgbClr val="FFFFFF"/>
                          </a:highlight>
                        </a:rPr>
                        <a:t>(Primaria)</a:t>
                      </a:r>
                      <a:endParaRPr i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mediumint(8)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movies -&gt; movieid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Id de película a vincular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directorid </a:t>
                      </a:r>
                      <a:r>
                        <a:rPr i="1" lang="en" sz="1100">
                          <a:highlight>
                            <a:srgbClr val="FFFFFF"/>
                          </a:highlight>
                        </a:rPr>
                        <a:t>(Primaria)</a:t>
                      </a:r>
                      <a:endParaRPr i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mediumint(8)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directors -&gt; directorid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ID de director a vincular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genre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varchar(15)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Género de película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Diccionario de datos (u2base)</a:t>
            </a:r>
            <a:endParaRPr/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828675" y="18538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{CCD937D4-3A71-4EAF-94FE-FC96D54D53D1}</a:tableStyleId>
              </a:tblPr>
              <a:tblGrid>
                <a:gridCol w="1285875"/>
                <a:gridCol w="914400"/>
                <a:gridCol w="390525"/>
                <a:gridCol w="1133475"/>
                <a:gridCol w="1238250"/>
                <a:gridCol w="2524125"/>
              </a:tblGrid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Columna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Tipo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Nulo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Predeterminado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Enlaces a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Comentarios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userid </a:t>
                      </a:r>
                      <a:r>
                        <a:rPr i="1" lang="en" sz="1100">
                          <a:highlight>
                            <a:srgbClr val="FFFFFF"/>
                          </a:highlight>
                        </a:rPr>
                        <a:t>(Primaria)</a:t>
                      </a:r>
                      <a:endParaRPr i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int(11)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users -&gt; userid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ID de usuario a vincular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movieid </a:t>
                      </a:r>
                      <a:r>
                        <a:rPr i="1" lang="en" sz="1100">
                          <a:highlight>
                            <a:srgbClr val="FFFFFF"/>
                          </a:highlight>
                        </a:rPr>
                        <a:t>(Primaria)</a:t>
                      </a:r>
                      <a:endParaRPr i="1"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mediumint(8)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movies -&gt; movieid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ID de la película a vincular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rating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varchar(45)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(1-5)Valoración del usuario a la película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0475" marB="30475" marR="30475" marL="30475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