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89mWgcdI+Tn8cHvwK24JFK+gH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Slab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f4e8b474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4f4e8b474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f4e8b474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4f4e8b474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f4e8b474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4f4e8b474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f4e8b474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4f4e8b474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f4e8b474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4f4e8b474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f4e8b474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4f4e8b474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f4e8b474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4f4e8b474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" name="Google Shape;7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9" name="Google Shape;19;p1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6" name="Google Shape;36;p1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40" name="Google Shape;40;p1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41" name="Google Shape;41;p1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" name="Google Shape;44;p14"/>
          <p:cNvCxnSpPr>
            <a:endCxn id="42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1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1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nasimtaleb@hot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type="ctrTitle"/>
          </p:nvPr>
        </p:nvSpPr>
        <p:spPr>
          <a:xfrm>
            <a:off x="264225" y="855151"/>
            <a:ext cx="85206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Informe de E-commerce en Reino Unido</a:t>
            </a:r>
            <a:endParaRPr/>
          </a:p>
        </p:txBody>
      </p:sp>
      <p:sp>
        <p:nvSpPr>
          <p:cNvPr id="83" name="Google Shape;83;p1"/>
          <p:cNvSpPr txBox="1"/>
          <p:nvPr>
            <p:ph idx="1" type="subTitle"/>
          </p:nvPr>
        </p:nvSpPr>
        <p:spPr>
          <a:xfrm>
            <a:off x="311700" y="40132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Salim Taleb, Nasim A</a:t>
            </a:r>
            <a:endParaRPr sz="2600"/>
          </a:p>
        </p:txBody>
      </p:sp>
      <p:pic>
        <p:nvPicPr>
          <p:cNvPr descr="Algunas líneas de trabajo de la FIUNER en el marco de la pandemia de  covid-19&amp;quot; - ExpoMedical" id="84" name="Google Shape;84;p1"/>
          <p:cNvPicPr preferRelativeResize="0"/>
          <p:nvPr/>
        </p:nvPicPr>
        <p:blipFill rotWithShape="1">
          <a:blip r:embed="rId3">
            <a:alphaModFix/>
          </a:blip>
          <a:srcRect b="36715" l="5269" r="4338" t="37169"/>
          <a:stretch/>
        </p:blipFill>
        <p:spPr>
          <a:xfrm>
            <a:off x="6400387" y="0"/>
            <a:ext cx="2743613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f4e8b4745_0_5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Exploración (Country)</a:t>
            </a:r>
            <a:endParaRPr/>
          </a:p>
        </p:txBody>
      </p:sp>
      <p:pic>
        <p:nvPicPr>
          <p:cNvPr id="149" name="Google Shape;149;g24f4e8b4745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575" y="1185876"/>
            <a:ext cx="7199025" cy="3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f4e8b4745_0_6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Minado de secuencias</a:t>
            </a:r>
            <a:endParaRPr/>
          </a:p>
        </p:txBody>
      </p:sp>
      <p:pic>
        <p:nvPicPr>
          <p:cNvPr id="155" name="Google Shape;155;g24f4e8b4745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1132"/>
            <a:ext cx="8839201" cy="2561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f4e8b4745_0_7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Asociaciones en Reino Unido</a:t>
            </a:r>
            <a:endParaRPr/>
          </a:p>
        </p:txBody>
      </p:sp>
      <p:pic>
        <p:nvPicPr>
          <p:cNvPr id="161" name="Google Shape;161;g24f4e8b4745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5770"/>
            <a:ext cx="8839200" cy="18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f4e8b4745_0_9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167" name="Google Shape;167;g24f4e8b4745_0_9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La gente suele comprar productos para probarlos, y luego comprarlo nuevamente, pero en otra versión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Hacer “bundles” de objetos similares u ofrecer descuentos en productos similares al comprar uno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La mayoría de ventas son al por menor, una estrategia de negocio podría ser vender </a:t>
            </a:r>
            <a:r>
              <a:rPr lang="en"/>
              <a:t>más</a:t>
            </a:r>
            <a:r>
              <a:rPr lang="en"/>
              <a:t> a mayoristas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786150" y="1871875"/>
            <a:ext cx="75717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5500">
                <a:solidFill>
                  <a:srgbClr val="FFFFFF"/>
                </a:solidFill>
              </a:rPr>
              <a:t>Gracias por su atención</a:t>
            </a:r>
            <a:endParaRPr sz="5500">
              <a:solidFill>
                <a:srgbClr val="FFFFFF"/>
              </a:solidFill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2224950" y="3695900"/>
            <a:ext cx="46941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Nasim Salim: </a:t>
            </a:r>
            <a:r>
              <a:rPr b="0" i="0" lang="en" sz="2000" u="sng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nasimtaleb@hotmail.com</a:t>
            </a:r>
            <a:endParaRPr b="0" i="0" sz="2300" u="none" cap="none" strike="noStrik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Analizar datos de ventas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Entender los patrones de compra del negocio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Sugerir como potenciar el negocio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Limpieza</a:t>
            </a:r>
            <a:endParaRPr/>
          </a:p>
        </p:txBody>
      </p:sp>
      <p:pic>
        <p:nvPicPr>
          <p:cNvPr id="96" name="Google Shape;9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500" y="75275"/>
            <a:ext cx="4199475" cy="10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0" y="1191200"/>
            <a:ext cx="7185729" cy="37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Exploración (BillNo)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53022" t="0"/>
          <a:stretch/>
        </p:blipFill>
        <p:spPr>
          <a:xfrm>
            <a:off x="937175" y="1163125"/>
            <a:ext cx="2770600" cy="36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49708" r="-2764" t="0"/>
          <a:stretch/>
        </p:blipFill>
        <p:spPr>
          <a:xfrm>
            <a:off x="4572000" y="1049775"/>
            <a:ext cx="3129150" cy="36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3373475" y="646100"/>
            <a:ext cx="5707800" cy="4296600"/>
          </a:xfrm>
          <a:prstGeom prst="wedgeEllipseCallout">
            <a:avLst>
              <a:gd fmla="val -78113" name="adj1"/>
              <a:gd fmla="val 2810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Exploración (Itemname)</a:t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975" y="1125495"/>
            <a:ext cx="307657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5"/>
          <p:cNvPicPr preferRelativeResize="0"/>
          <p:nvPr/>
        </p:nvPicPr>
        <p:blipFill rotWithShape="1">
          <a:blip r:embed="rId4">
            <a:alphaModFix/>
          </a:blip>
          <a:srcRect b="8458" l="0" r="0" t="0"/>
          <a:stretch/>
        </p:blipFill>
        <p:spPr>
          <a:xfrm>
            <a:off x="4328050" y="2458850"/>
            <a:ext cx="4211899" cy="26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7525" y="119075"/>
            <a:ext cx="3662250" cy="23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f4e8b4745_0_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Exploración (Quantity)</a:t>
            </a:r>
            <a:endParaRPr/>
          </a:p>
        </p:txBody>
      </p:sp>
      <p:pic>
        <p:nvPicPr>
          <p:cNvPr id="119" name="Google Shape;119;g24f4e8b4745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1090901"/>
            <a:ext cx="3410425" cy="39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4f4e8b4745_0_13"/>
          <p:cNvSpPr txBox="1"/>
          <p:nvPr>
            <p:ph idx="1" type="body"/>
          </p:nvPr>
        </p:nvSpPr>
        <p:spPr>
          <a:xfrm>
            <a:off x="4196575" y="519200"/>
            <a:ext cx="41613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Dispersión alta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Valor máximo: 80995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12537 datos por encima</a:t>
            </a:r>
            <a:endParaRPr/>
          </a:p>
        </p:txBody>
      </p:sp>
      <p:pic>
        <p:nvPicPr>
          <p:cNvPr id="121" name="Google Shape;121;g24f4e8b4745_0_13"/>
          <p:cNvPicPr preferRelativeResize="0"/>
          <p:nvPr/>
        </p:nvPicPr>
        <p:blipFill rotWithShape="1">
          <a:blip r:embed="rId4">
            <a:alphaModFix/>
          </a:blip>
          <a:srcRect b="22912" l="0" r="0" t="19300"/>
          <a:stretch/>
        </p:blipFill>
        <p:spPr>
          <a:xfrm>
            <a:off x="4882950" y="2471400"/>
            <a:ext cx="3114675" cy="22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Exploración (Date)</a:t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950" y="1083975"/>
            <a:ext cx="57150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f4e8b4745_0_3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Exploración (Price)</a:t>
            </a:r>
            <a:endParaRPr/>
          </a:p>
        </p:txBody>
      </p:sp>
      <p:sp>
        <p:nvSpPr>
          <p:cNvPr id="133" name="Google Shape;133;g24f4e8b4745_0_35"/>
          <p:cNvSpPr txBox="1"/>
          <p:nvPr>
            <p:ph idx="1" type="body"/>
          </p:nvPr>
        </p:nvSpPr>
        <p:spPr>
          <a:xfrm>
            <a:off x="4196575" y="519200"/>
            <a:ext cx="41613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Dispersión alta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Valor máximo: </a:t>
            </a:r>
            <a:r>
              <a:rPr lang="en"/>
              <a:t>649.5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2612 datos por encima</a:t>
            </a:r>
            <a:endParaRPr/>
          </a:p>
        </p:txBody>
      </p:sp>
      <p:pic>
        <p:nvPicPr>
          <p:cNvPr id="134" name="Google Shape;134;g24f4e8b4745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125" y="1136170"/>
            <a:ext cx="3068014" cy="382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4f4e8b4745_0_35"/>
          <p:cNvPicPr preferRelativeResize="0"/>
          <p:nvPr/>
        </p:nvPicPr>
        <p:blipFill rotWithShape="1">
          <a:blip r:embed="rId4">
            <a:alphaModFix/>
          </a:blip>
          <a:srcRect b="23917" l="0" r="0" t="21125"/>
          <a:stretch/>
        </p:blipFill>
        <p:spPr>
          <a:xfrm>
            <a:off x="4659825" y="2659575"/>
            <a:ext cx="3114675" cy="21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4f4e8b4745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675" y="1363845"/>
            <a:ext cx="290512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4f4e8b4745_0_46"/>
          <p:cNvSpPr/>
          <p:nvPr/>
        </p:nvSpPr>
        <p:spPr>
          <a:xfrm>
            <a:off x="3373475" y="646100"/>
            <a:ext cx="5707800" cy="4296600"/>
          </a:xfrm>
          <a:prstGeom prst="wedgeEllipseCallout">
            <a:avLst>
              <a:gd fmla="val -79871" name="adj1"/>
              <a:gd fmla="val 2956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4f4e8b4745_0_4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Exploración (CustomerID)</a:t>
            </a:r>
            <a:endParaRPr/>
          </a:p>
        </p:txBody>
      </p:sp>
      <p:pic>
        <p:nvPicPr>
          <p:cNvPr id="143" name="Google Shape;143;g24f4e8b4745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263" y="1118000"/>
            <a:ext cx="29432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