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ZG2RwB1ajzYn3YywFqmVK+j9u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ed2f82e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4ed2f82e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d2f82e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ed2f82e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d2f82e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ed2f82e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d2f82e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ed2f82e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ed2f82e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4ed2f82e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ed2f82e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4ed2f82e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ed2f82e1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4ed2f82e1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ed2f82e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4ed2f82e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ed2f82e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4ed2f82e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9" name="Google Shape;19;p1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6" name="Google Shape;36;p1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40" name="Google Shape;40;p1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1" name="Google Shape;41;p1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14"/>
          <p:cNvCxnSpPr>
            <a:endCxn id="42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1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nasimtaleb@hotmail.com" TargetMode="External"/><Relationship Id="rId4" Type="http://schemas.openxmlformats.org/officeDocument/2006/relationships/hyperlink" Target="mailto:nasimtaleb@hotmail.com" TargetMode="External"/><Relationship Id="rId5" Type="http://schemas.openxmlformats.org/officeDocument/2006/relationships/hyperlink" Target="https://github.com/STNasim/Univers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0" y="855150"/>
            <a:ext cx="91440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700"/>
              <a:t>Análisis de expresión diferencial en el cromosoma 1 de Saccharomyces cerevisiae en fermentación y quimiostasto</a:t>
            </a:r>
            <a:endParaRPr sz="4700"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311700" y="39370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Salim Taleb, Nasim A</a:t>
            </a:r>
            <a:endParaRPr sz="2600"/>
          </a:p>
        </p:txBody>
      </p:sp>
      <p:pic>
        <p:nvPicPr>
          <p:cNvPr descr="Algunas líneas de trabajo de la FIUNER en el marco de la pandemia de  covid-19&amp;quot; - ExpoMedical" id="84" name="Google Shape;84;p1"/>
          <p:cNvPicPr preferRelativeResize="0"/>
          <p:nvPr/>
        </p:nvPicPr>
        <p:blipFill rotWithShape="1">
          <a:blip r:embed="rId3">
            <a:alphaModFix/>
          </a:blip>
          <a:srcRect b="36715" l="5269" r="4338" t="37169"/>
          <a:stretch/>
        </p:blipFill>
        <p:spPr>
          <a:xfrm>
            <a:off x="6400387" y="0"/>
            <a:ext cx="274361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d2f82e12_0_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Enriquecimiento GO</a:t>
            </a:r>
            <a:endParaRPr/>
          </a:p>
        </p:txBody>
      </p:sp>
      <p:sp>
        <p:nvSpPr>
          <p:cNvPr id="152" name="Google Shape;152;g24ed2f82e12_0_4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3" name="Google Shape;153;g24ed2f82e1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0" y="934525"/>
            <a:ext cx="4294625" cy="20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4ed2f82e12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075" y="878151"/>
            <a:ext cx="4410325" cy="214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4ed2f82e12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50" y="3015204"/>
            <a:ext cx="4294625" cy="209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4ed2f82e12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075" y="3015205"/>
            <a:ext cx="4294625" cy="209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d2f82e12_0_6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Enriquecimiento GO</a:t>
            </a:r>
            <a:endParaRPr/>
          </a:p>
        </p:txBody>
      </p:sp>
      <p:sp>
        <p:nvSpPr>
          <p:cNvPr id="162" name="Google Shape;162;g24ed2f82e12_0_6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3" name="Google Shape;163;g24ed2f82e12_0_61"/>
          <p:cNvPicPr preferRelativeResize="0"/>
          <p:nvPr/>
        </p:nvPicPr>
        <p:blipFill rotWithShape="1">
          <a:blip r:embed="rId3">
            <a:alphaModFix/>
          </a:blip>
          <a:srcRect b="855" l="0" r="0" t="855"/>
          <a:stretch/>
        </p:blipFill>
        <p:spPr>
          <a:xfrm>
            <a:off x="309450" y="934525"/>
            <a:ext cx="4294625" cy="20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4ed2f82e12_0_61"/>
          <p:cNvPicPr preferRelativeResize="0"/>
          <p:nvPr/>
        </p:nvPicPr>
        <p:blipFill rotWithShape="1">
          <a:blip r:embed="rId4">
            <a:alphaModFix/>
          </a:blip>
          <a:srcRect b="0" l="729" r="719" t="0"/>
          <a:stretch/>
        </p:blipFill>
        <p:spPr>
          <a:xfrm>
            <a:off x="4604075" y="865625"/>
            <a:ext cx="4410325" cy="21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4ed2f82e12_0_61"/>
          <p:cNvPicPr preferRelativeResize="0"/>
          <p:nvPr/>
        </p:nvPicPr>
        <p:blipFill rotWithShape="1">
          <a:blip r:embed="rId5">
            <a:alphaModFix/>
          </a:blip>
          <a:srcRect b="1950" l="0" r="0" t="1950"/>
          <a:stretch/>
        </p:blipFill>
        <p:spPr>
          <a:xfrm>
            <a:off x="309450" y="3015204"/>
            <a:ext cx="4294625" cy="209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4ed2f82e12_0_61"/>
          <p:cNvPicPr preferRelativeResize="0"/>
          <p:nvPr/>
        </p:nvPicPr>
        <p:blipFill rotWithShape="1">
          <a:blip r:embed="rId6">
            <a:alphaModFix/>
          </a:blip>
          <a:srcRect b="3497" l="0" r="0" t="3488"/>
          <a:stretch/>
        </p:blipFill>
        <p:spPr>
          <a:xfrm>
            <a:off x="4604075" y="3027250"/>
            <a:ext cx="4294625" cy="1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ed2f82e12_0_5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Discusión (quimiostato)</a:t>
            </a:r>
            <a:endParaRPr/>
          </a:p>
        </p:txBody>
      </p:sp>
      <p:sp>
        <p:nvSpPr>
          <p:cNvPr id="172" name="Google Shape;172;g24ed2f82e12_0_52"/>
          <p:cNvSpPr txBox="1"/>
          <p:nvPr>
            <p:ph idx="1" type="body"/>
          </p:nvPr>
        </p:nvSpPr>
        <p:spPr>
          <a:xfrm>
            <a:off x="786150" y="1261700"/>
            <a:ext cx="25551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24ed2f82e12_0_52"/>
          <p:cNvPicPr preferRelativeResize="0"/>
          <p:nvPr/>
        </p:nvPicPr>
        <p:blipFill rotWithShape="1">
          <a:blip r:embed="rId3">
            <a:alphaModFix/>
          </a:blip>
          <a:srcRect b="0" l="23965" r="0" t="0"/>
          <a:stretch/>
        </p:blipFill>
        <p:spPr>
          <a:xfrm>
            <a:off x="786150" y="2418625"/>
            <a:ext cx="5328926" cy="25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4ed2f82e1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625" y="203975"/>
            <a:ext cx="5134225" cy="30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4ed2f82e12_0_52"/>
          <p:cNvSpPr/>
          <p:nvPr/>
        </p:nvSpPr>
        <p:spPr>
          <a:xfrm>
            <a:off x="6247475" y="1629925"/>
            <a:ext cx="489300" cy="35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4ed2f82e12_0_52"/>
          <p:cNvSpPr/>
          <p:nvPr/>
        </p:nvSpPr>
        <p:spPr>
          <a:xfrm>
            <a:off x="4810325" y="4090625"/>
            <a:ext cx="489300" cy="35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d2f82e12_0_9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Discusión (quimiostato)</a:t>
            </a:r>
            <a:endParaRPr/>
          </a:p>
        </p:txBody>
      </p:sp>
      <p:sp>
        <p:nvSpPr>
          <p:cNvPr id="182" name="Google Shape;182;g24ed2f82e12_0_97"/>
          <p:cNvSpPr txBox="1"/>
          <p:nvPr>
            <p:ph idx="1" type="body"/>
          </p:nvPr>
        </p:nvSpPr>
        <p:spPr>
          <a:xfrm>
            <a:off x="786150" y="1261700"/>
            <a:ext cx="78951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24ed2f82e12_0_97"/>
          <p:cNvPicPr preferRelativeResize="0"/>
          <p:nvPr/>
        </p:nvPicPr>
        <p:blipFill rotWithShape="1">
          <a:blip r:embed="rId3">
            <a:alphaModFix/>
          </a:blip>
          <a:srcRect b="53852" l="0" r="0" t="856"/>
          <a:stretch/>
        </p:blipFill>
        <p:spPr>
          <a:xfrm>
            <a:off x="915325" y="1145000"/>
            <a:ext cx="5335851" cy="11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4ed2f82e12_0_97"/>
          <p:cNvPicPr preferRelativeResize="0"/>
          <p:nvPr/>
        </p:nvPicPr>
        <p:blipFill rotWithShape="1">
          <a:blip r:embed="rId4">
            <a:alphaModFix/>
          </a:blip>
          <a:srcRect b="59146" l="729" r="719" t="0"/>
          <a:stretch/>
        </p:blipFill>
        <p:spPr>
          <a:xfrm>
            <a:off x="1021275" y="2665700"/>
            <a:ext cx="5060963" cy="10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4ed2f82e12_0_97"/>
          <p:cNvPicPr preferRelativeResize="0"/>
          <p:nvPr/>
        </p:nvPicPr>
        <p:blipFill rotWithShape="1">
          <a:blip r:embed="rId5">
            <a:alphaModFix/>
          </a:blip>
          <a:srcRect b="60804" l="0" r="0" t="1951"/>
          <a:stretch/>
        </p:blipFill>
        <p:spPr>
          <a:xfrm>
            <a:off x="945075" y="3827612"/>
            <a:ext cx="5335851" cy="1007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4ed2f82e12_0_97"/>
          <p:cNvSpPr/>
          <p:nvPr/>
        </p:nvSpPr>
        <p:spPr>
          <a:xfrm>
            <a:off x="786150" y="42248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ed2f82e12_0_97"/>
          <p:cNvSpPr/>
          <p:nvPr/>
        </p:nvSpPr>
        <p:spPr>
          <a:xfrm>
            <a:off x="786150" y="34628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4ed2f82e12_0_97"/>
          <p:cNvSpPr/>
          <p:nvPr/>
        </p:nvSpPr>
        <p:spPr>
          <a:xfrm>
            <a:off x="786150" y="30056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4ed2f82e12_0_97"/>
          <p:cNvSpPr/>
          <p:nvPr/>
        </p:nvSpPr>
        <p:spPr>
          <a:xfrm>
            <a:off x="786150" y="32342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ed2f82e12_0_97"/>
          <p:cNvSpPr/>
          <p:nvPr/>
        </p:nvSpPr>
        <p:spPr>
          <a:xfrm>
            <a:off x="786150" y="17102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ed2f82e12_0_97"/>
          <p:cNvSpPr/>
          <p:nvPr/>
        </p:nvSpPr>
        <p:spPr>
          <a:xfrm>
            <a:off x="786150" y="14816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4ed2f82e12_0_97"/>
          <p:cNvSpPr/>
          <p:nvPr/>
        </p:nvSpPr>
        <p:spPr>
          <a:xfrm>
            <a:off x="786150" y="46058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ed2f82e12_0_1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Discusión (batch)</a:t>
            </a:r>
            <a:endParaRPr/>
          </a:p>
        </p:txBody>
      </p:sp>
      <p:sp>
        <p:nvSpPr>
          <p:cNvPr id="198" name="Google Shape;198;g24ed2f82e12_0_112"/>
          <p:cNvSpPr txBox="1"/>
          <p:nvPr>
            <p:ph idx="1" type="body"/>
          </p:nvPr>
        </p:nvSpPr>
        <p:spPr>
          <a:xfrm>
            <a:off x="786150" y="1261700"/>
            <a:ext cx="25551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g24ed2f82e12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" y="2571745"/>
            <a:ext cx="37528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4ed2f82e12_0_112"/>
          <p:cNvSpPr/>
          <p:nvPr/>
        </p:nvSpPr>
        <p:spPr>
          <a:xfrm>
            <a:off x="3500075" y="3437850"/>
            <a:ext cx="501900" cy="40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24ed2f82e12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525" y="166476"/>
            <a:ext cx="4814001" cy="269266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4ed2f82e12_0_112"/>
          <p:cNvSpPr/>
          <p:nvPr/>
        </p:nvSpPr>
        <p:spPr>
          <a:xfrm>
            <a:off x="6357925" y="802900"/>
            <a:ext cx="303600" cy="207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24ed2f82e12_0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050" y="3301778"/>
            <a:ext cx="4181475" cy="15335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g24ed2f82e12_0_112"/>
          <p:cNvSpPr/>
          <p:nvPr/>
        </p:nvSpPr>
        <p:spPr>
          <a:xfrm>
            <a:off x="5845425" y="4066475"/>
            <a:ext cx="403200" cy="28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ed2f82e12_0_7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Discusión (batch)</a:t>
            </a:r>
            <a:endParaRPr/>
          </a:p>
        </p:txBody>
      </p:sp>
      <p:sp>
        <p:nvSpPr>
          <p:cNvPr id="210" name="Google Shape;210;g24ed2f82e12_0_77"/>
          <p:cNvSpPr txBox="1"/>
          <p:nvPr>
            <p:ph idx="1" type="body"/>
          </p:nvPr>
        </p:nvSpPr>
        <p:spPr>
          <a:xfrm>
            <a:off x="786150" y="1261700"/>
            <a:ext cx="78951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24ed2f82e12_0_77"/>
          <p:cNvPicPr preferRelativeResize="0"/>
          <p:nvPr/>
        </p:nvPicPr>
        <p:blipFill rotWithShape="1">
          <a:blip r:embed="rId3">
            <a:alphaModFix/>
          </a:blip>
          <a:srcRect b="62826" l="0" r="0" t="0"/>
          <a:stretch/>
        </p:blipFill>
        <p:spPr>
          <a:xfrm>
            <a:off x="999450" y="1261701"/>
            <a:ext cx="5481833" cy="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4ed2f82e12_0_77"/>
          <p:cNvPicPr preferRelativeResize="0"/>
          <p:nvPr/>
        </p:nvPicPr>
        <p:blipFill rotWithShape="1">
          <a:blip r:embed="rId4">
            <a:alphaModFix/>
          </a:blip>
          <a:srcRect b="60595" l="0" r="0" t="0"/>
          <a:stretch/>
        </p:blipFill>
        <p:spPr>
          <a:xfrm>
            <a:off x="999450" y="2436310"/>
            <a:ext cx="5481825" cy="105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4ed2f82e12_0_77"/>
          <p:cNvPicPr preferRelativeResize="0"/>
          <p:nvPr/>
        </p:nvPicPr>
        <p:blipFill rotWithShape="1">
          <a:blip r:embed="rId5">
            <a:alphaModFix/>
          </a:blip>
          <a:srcRect b="52550" l="0" r="0" t="0"/>
          <a:stretch/>
        </p:blipFill>
        <p:spPr>
          <a:xfrm>
            <a:off x="999450" y="3676055"/>
            <a:ext cx="5481825" cy="1267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4ed2f82e12_0_77"/>
          <p:cNvSpPr/>
          <p:nvPr/>
        </p:nvSpPr>
        <p:spPr>
          <a:xfrm>
            <a:off x="786150" y="16340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4ed2f82e12_0_77"/>
          <p:cNvSpPr/>
          <p:nvPr/>
        </p:nvSpPr>
        <p:spPr>
          <a:xfrm>
            <a:off x="786150" y="4758200"/>
            <a:ext cx="213300" cy="18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d2f82e12_0_1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21" name="Google Shape;221;g24ed2f82e12_0_135"/>
          <p:cNvSpPr txBox="1"/>
          <p:nvPr>
            <p:ph idx="1" type="body"/>
          </p:nvPr>
        </p:nvSpPr>
        <p:spPr>
          <a:xfrm>
            <a:off x="786150" y="1261700"/>
            <a:ext cx="78951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 observaron genes del cromosoma I en dos estados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Procesos respirativos (ADE1)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Síntesis</a:t>
            </a:r>
            <a:r>
              <a:rPr lang="en"/>
              <a:t> de aminoácidos</a:t>
            </a:r>
            <a:r>
              <a:rPr lang="en"/>
              <a:t> (CYS3)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Modificaciones de proteínas </a:t>
            </a:r>
            <a:r>
              <a:rPr lang="en"/>
              <a:t>(PMT3)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786150" y="1871875"/>
            <a:ext cx="75717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5500">
                <a:solidFill>
                  <a:srgbClr val="FFFFFF"/>
                </a:solidFill>
              </a:rPr>
              <a:t>Gracias por su atención</a:t>
            </a:r>
            <a:endParaRPr sz="5500">
              <a:solidFill>
                <a:srgbClr val="FFFFFF"/>
              </a:solidFill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2224950" y="3695900"/>
            <a:ext cx="46941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</a:t>
            </a:r>
            <a:r>
              <a:rPr b="0" i="0" lang="en" sz="2000" u="sng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asimtaleb@hotmail.com</a:t>
            </a:r>
            <a:endParaRPr sz="23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https://github.com/STNasim/University</a:t>
            </a:r>
            <a:endParaRPr b="0" i="0" sz="23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Relevancia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Producción</a:t>
            </a:r>
            <a:r>
              <a:rPr lang="en"/>
              <a:t> de pan y cerveza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Organismo modelo para ciclo celular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Producción de bioetanol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Producción de proteínas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675" y="1143000"/>
            <a:ext cx="2847726" cy="284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449" y="2891799"/>
            <a:ext cx="2647025" cy="19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550" y="308125"/>
            <a:ext cx="1837025" cy="18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75" y="1261700"/>
            <a:ext cx="6086450" cy="322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328500"/>
            <a:ext cx="76676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Obtención de datos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38" y="1122013"/>
            <a:ext cx="7914126" cy="38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Control de calidad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060070"/>
            <a:ext cx="7571700" cy="408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ed2f82e12_0_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Control de calidad</a:t>
            </a:r>
            <a:endParaRPr/>
          </a:p>
        </p:txBody>
      </p:sp>
      <p:sp>
        <p:nvSpPr>
          <p:cNvPr id="127" name="Google Shape;127;g24ed2f82e12_0_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8" name="Google Shape;128;g24ed2f82e1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50" y="1059988"/>
            <a:ext cx="7127124" cy="39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Alineamiento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50" y="991950"/>
            <a:ext cx="33528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150" y="586075"/>
            <a:ext cx="3667125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625" y="2908300"/>
            <a:ext cx="4899072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ed2f82e12_0_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Análisis</a:t>
            </a:r>
            <a:r>
              <a:rPr lang="en"/>
              <a:t> de expresión</a:t>
            </a:r>
            <a:endParaRPr/>
          </a:p>
        </p:txBody>
      </p:sp>
      <p:sp>
        <p:nvSpPr>
          <p:cNvPr id="143" name="Google Shape;143;g24ed2f82e12_0_2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4" name="Google Shape;144;g24ed2f82e1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388" y="3427850"/>
            <a:ext cx="35909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4ed2f82e12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675" y="163075"/>
            <a:ext cx="2857200" cy="36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4ed2f82e12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0" y="1408725"/>
            <a:ext cx="5409550" cy="32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