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16" r:id="rId2"/>
    <p:sldId id="346" r:id="rId3"/>
    <p:sldId id="337" r:id="rId4"/>
    <p:sldId id="326" r:id="rId5"/>
    <p:sldId id="338" r:id="rId6"/>
    <p:sldId id="340" r:id="rId7"/>
    <p:sldId id="339" r:id="rId8"/>
    <p:sldId id="342" r:id="rId9"/>
    <p:sldId id="341" r:id="rId10"/>
    <p:sldId id="344" r:id="rId11"/>
    <p:sldId id="343" r:id="rId12"/>
    <p:sldId id="345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 xmlns="">
        <p14:section name="课时1" id="{9359586E-A46A-2441-8D4F-4630A70B68E2}">
          <p14:sldIdLst>
            <p14:sldId id="316"/>
            <p14:sldId id="346"/>
            <p14:sldId id="337"/>
            <p14:sldId id="326"/>
            <p14:sldId id="338"/>
            <p14:sldId id="340"/>
            <p14:sldId id="339"/>
            <p14:sldId id="342"/>
            <p14:sldId id="341"/>
            <p14:sldId id="344"/>
            <p14:sldId id="343"/>
            <p14:sldId id="345"/>
          </p14:sldIdLst>
        </p14:section>
        <p14:section name="课时2" id="{F076E603-14FF-492F-AB6A-143084AC17A7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  <p14:section name="课时3" id="{E166BF77-BB62-4C8E-AF05-447546FF8B0B}">
          <p14:sldIdLst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B558"/>
    <a:srgbClr val="535353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42" d="100"/>
          <a:sy n="42" d="100"/>
        </p:scale>
        <p:origin x="-389" y="-101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560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61769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582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145602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56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38604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134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362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0055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前端性能优化基本规则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158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3860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Tree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6329" y="2897560"/>
            <a:ext cx="18143158" cy="957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DOM Tree + CSS Rules = Render Tree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666666"/>
                </a:solidFill>
              </a:rPr>
              <a:t>每个节点为一个</a:t>
            </a:r>
            <a:r>
              <a:rPr lang="en-US" altLang="zh-CN" dirty="0" smtClean="0">
                <a:solidFill>
                  <a:srgbClr val="666666"/>
                </a:solidFill>
              </a:rPr>
              <a:t>Render Object</a:t>
            </a:r>
            <a:r>
              <a:rPr lang="zh-CN" altLang="en-US" dirty="0" smtClean="0">
                <a:solidFill>
                  <a:srgbClr val="666666"/>
                </a:solidFill>
              </a:rPr>
              <a:t>对象，</a:t>
            </a:r>
            <a:r>
              <a:rPr lang="zh-CN" altLang="en-US" dirty="0" smtClean="0"/>
              <a:t>包含宽高、位置、背景色等样式信息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宽高和位置是通过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（重排）计算出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Render Tree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DOM Tree</a:t>
            </a:r>
            <a:r>
              <a:rPr lang="zh-CN" altLang="en-US" dirty="0" smtClean="0"/>
              <a:t>不完全对应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display: none</a:t>
            </a:r>
            <a:r>
              <a:rPr lang="zh-CN" altLang="en-US" dirty="0" smtClean="0"/>
              <a:t>的元素不在</a:t>
            </a:r>
            <a:r>
              <a:rPr lang="en-US" altLang="zh-CN" dirty="0" smtClean="0"/>
              <a:t>Render Tree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visibility: hidden</a:t>
            </a:r>
            <a:r>
              <a:rPr lang="zh-CN" altLang="en-US" dirty="0" smtClean="0"/>
              <a:t>的元素在</a:t>
            </a:r>
            <a:r>
              <a:rPr lang="en-US" altLang="zh-CN" dirty="0" smtClean="0"/>
              <a:t>Render Tree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float</a:t>
            </a:r>
            <a:r>
              <a:rPr lang="zh-CN" altLang="en-US" dirty="0" smtClean="0"/>
              <a:t>元素、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元素、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元素会发生位置偏移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常说的脱离文档流，就是脱离</a:t>
            </a:r>
            <a:r>
              <a:rPr lang="en-US" altLang="zh-CN" dirty="0" smtClean="0"/>
              <a:t>Render Tree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9600" y="1976400"/>
            <a:ext cx="3860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Tree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89756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当修改元素的位置、大小时，引起浏览器的重排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对一个元素的重排，可能影响到其父级</a:t>
            </a:r>
            <a:r>
              <a:rPr lang="zh-CN" altLang="en-US" smtClean="0"/>
              <a:t>元素和相邻元素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如何避免重排？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用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做形变和位移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通过绝对定位，脱离当前层叠上下文（即形成新的</a:t>
            </a:r>
            <a:r>
              <a:rPr lang="en-US" altLang="zh-CN" dirty="0" smtClean="0"/>
              <a:t>Render Layer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94933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重排（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Layout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）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/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回流（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reflow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前端性能优化基本规则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浏览器渲染过程与原理（下）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158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</a:t>
            </a:r>
            <a:r>
              <a:rPr kumimoji="1" lang="zh-CN" altLang="en-US" smtClean="0"/>
              <a:t>理（下）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5" name="图片 4" descr="整体流程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9352" y="428400"/>
            <a:ext cx="12441266" cy="129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776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sz="4000" dirty="0" smtClean="0"/>
          </a:p>
          <a:p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54312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5136" y="3155381"/>
            <a:ext cx="15900001" cy="950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9120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54312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Render Tree</a:t>
            </a:r>
            <a:r>
              <a:rPr lang="zh-CN" altLang="en-US" dirty="0" smtClean="0"/>
              <a:t>上的某些节点提升到同一个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pPr fontAlgn="base"/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处理定位、裁剪、页内滚动、</a:t>
            </a:r>
            <a:r>
              <a:rPr lang="en-US" altLang="zh-CN" dirty="0" smtClean="0"/>
              <a:t>CSS Transform/Opacity/Animation/Filter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排序等</a:t>
            </a:r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所有</a:t>
            </a:r>
            <a:r>
              <a:rPr lang="en-US" altLang="zh-CN" dirty="0" smtClean="0"/>
              <a:t>Render Layer</a:t>
            </a:r>
            <a:r>
              <a:rPr lang="zh-CN" altLang="en-US" dirty="0" smtClean="0"/>
              <a:t>组合成一棵</a:t>
            </a:r>
            <a:r>
              <a:rPr lang="en-US" altLang="zh-CN" dirty="0" smtClean="0"/>
              <a:t>Layer Tree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浏览器基于</a:t>
            </a:r>
            <a:r>
              <a:rPr lang="en-US" altLang="zh-CN" dirty="0" smtClean="0"/>
              <a:t>Layer Tree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Paint</a:t>
            </a:r>
          </a:p>
          <a:p>
            <a:pPr fontAlgn="base"/>
            <a:endParaRPr lang="zh-CN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91213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浏览器渲染过程与原理（下）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9600" y="1976400"/>
            <a:ext cx="73260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Layer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的条件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根元素（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有明确的定位属性（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sticky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透明的（</a:t>
            </a:r>
            <a:r>
              <a:rPr lang="en-US" altLang="zh-CN" dirty="0" smtClean="0"/>
              <a:t>opacity </a:t>
            </a:r>
            <a:r>
              <a:rPr lang="zh-CN" altLang="en-US" dirty="0" smtClean="0"/>
              <a:t>小于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滤镜（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mask </a:t>
            </a:r>
            <a:r>
              <a:rPr lang="zh-CN" altLang="en-US" dirty="0" smtClean="0"/>
              <a:t>属性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mix-blend-mode </a:t>
            </a:r>
            <a:r>
              <a:rPr lang="zh-CN" altLang="en-US" dirty="0" smtClean="0"/>
              <a:t>属性（不为 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transform </a:t>
            </a:r>
            <a:r>
              <a:rPr lang="zh-CN" altLang="en-US" dirty="0" smtClean="0"/>
              <a:t>属性（不为 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75025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en-US" altLang="zh-CN" dirty="0" err="1" smtClean="0"/>
              <a:t>backface</a:t>
            </a:r>
            <a:r>
              <a:rPr lang="en-US" altLang="zh-CN" dirty="0" smtClean="0"/>
              <a:t>-visibility </a:t>
            </a:r>
            <a:r>
              <a:rPr lang="zh-CN" altLang="en-US" dirty="0" smtClean="0"/>
              <a:t>属性为 </a:t>
            </a:r>
            <a:r>
              <a:rPr lang="en-US" altLang="zh-CN" dirty="0" smtClean="0"/>
              <a:t>hidden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reflection </a:t>
            </a:r>
            <a:r>
              <a:rPr lang="zh-CN" altLang="en-US" dirty="0" smtClean="0"/>
              <a:t>属性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有 </a:t>
            </a:r>
            <a:r>
              <a:rPr lang="en-US" altLang="zh-CN" dirty="0" smtClean="0"/>
              <a:t>CSS column-count </a:t>
            </a:r>
            <a:r>
              <a:rPr lang="zh-CN" altLang="en-US" dirty="0" smtClean="0"/>
              <a:t>属性（不为 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）或者 有 </a:t>
            </a:r>
            <a:r>
              <a:rPr lang="en-US" altLang="zh-CN" dirty="0" smtClean="0"/>
              <a:t>CSS column-width </a:t>
            </a:r>
            <a:r>
              <a:rPr lang="zh-CN" altLang="en-US" dirty="0" smtClean="0"/>
              <a:t>属性（不为 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）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当前有对于 </a:t>
            </a:r>
            <a:r>
              <a:rPr lang="en-US" altLang="zh-CN" dirty="0" smtClean="0"/>
              <a:t>opacity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backdrop-filter </a:t>
            </a:r>
            <a:r>
              <a:rPr lang="zh-CN" altLang="en-US" dirty="0" smtClean="0"/>
              <a:t>应用动画</a:t>
            </a:r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en-US" altLang="zh-CN" dirty="0" smtClean="0"/>
              <a:t>overflow </a:t>
            </a:r>
            <a:r>
              <a:rPr lang="zh-CN" altLang="en-US" dirty="0" smtClean="0"/>
              <a:t>不为 </a:t>
            </a:r>
            <a:r>
              <a:rPr lang="en-US" altLang="zh-CN" dirty="0" smtClean="0"/>
              <a:t>visible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不需要 </a:t>
            </a:r>
            <a:r>
              <a:rPr lang="en-US" altLang="zh-CN" dirty="0" smtClean="0"/>
              <a:t>paint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PaintLayer</a:t>
            </a:r>
            <a:r>
              <a:rPr lang="zh-CN" altLang="en-US" dirty="0" smtClean="0"/>
              <a:t>，比如一个没有视觉属性（背景、颜色、阴影等）的空 </a:t>
            </a:r>
            <a:r>
              <a:rPr lang="en-US" altLang="zh-CN" dirty="0" smtClean="0"/>
              <a:t>div</a:t>
            </a:r>
            <a:endParaRPr lang="zh-CN" altLang="en-US" dirty="0" smtClean="0"/>
          </a:p>
          <a:p>
            <a:pPr fontAlgn="base"/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73260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 Layer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的条件</a:t>
            </a:r>
          </a:p>
        </p:txBody>
      </p:sp>
    </p:spTree>
    <p:extLst>
      <p:ext uri="{BB962C8B-B14F-4D97-AF65-F5344CB8AC3E}">
        <p14:creationId xmlns:p14="http://schemas.microsoft.com/office/powerpoint/2010/main" xmlns="" val="51513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浏览器渲染过程与原理（下）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5931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Graphics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128" y="5273824"/>
            <a:ext cx="15338864" cy="486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7423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pic>
        <p:nvPicPr>
          <p:cNvPr id="4" name="图片 3" descr="浏览器流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3746" y="428400"/>
            <a:ext cx="6040662" cy="13295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Layer Tree</a:t>
            </a:r>
            <a:r>
              <a:rPr lang="zh-CN" altLang="en-US" dirty="0" smtClean="0"/>
              <a:t>上的某些节点进一步提升与合并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en-US" altLang="zh-CN" dirty="0" smtClean="0"/>
              <a:t>GPU</a:t>
            </a:r>
            <a:r>
              <a:rPr lang="zh-CN" altLang="en-US" dirty="0" smtClean="0"/>
              <a:t>直接渲染，快于</a:t>
            </a:r>
            <a:r>
              <a:rPr lang="en-US" altLang="zh-CN" dirty="0" smtClean="0"/>
              <a:t>CPU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当需要 </a:t>
            </a:r>
            <a:r>
              <a:rPr lang="en-US" altLang="zh-CN" dirty="0" smtClean="0"/>
              <a:t>repaint </a:t>
            </a:r>
            <a:r>
              <a:rPr lang="zh-CN" altLang="en-US" dirty="0" smtClean="0"/>
              <a:t>时，只需要 </a:t>
            </a:r>
            <a:r>
              <a:rPr lang="en-US" altLang="zh-CN" dirty="0" smtClean="0"/>
              <a:t>repaint </a:t>
            </a:r>
            <a:r>
              <a:rPr lang="zh-CN" altLang="en-US" dirty="0" smtClean="0"/>
              <a:t>本身，不会影响到其他的层</a:t>
            </a:r>
          </a:p>
          <a:p>
            <a:pPr fontAlgn="base">
              <a:buFont typeface="Arial" pitchFamily="34" charset="0"/>
              <a:buChar char="•"/>
            </a:pPr>
            <a:r>
              <a:rPr lang="zh-CN" altLang="en-US" dirty="0" smtClean="0"/>
              <a:t>对于 </a:t>
            </a:r>
            <a:r>
              <a:rPr lang="en-US" altLang="zh-CN" dirty="0" smtClean="0"/>
              <a:t>transform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opacity </a:t>
            </a:r>
            <a:r>
              <a:rPr lang="zh-CN" altLang="en-US" dirty="0" smtClean="0"/>
              <a:t>效果，不会触发 </a:t>
            </a:r>
            <a:r>
              <a:rPr lang="en-US" altLang="zh-CN" dirty="0" smtClean="0"/>
              <a:t>layout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paint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5931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Graphics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050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video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元素，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拥有</a:t>
            </a:r>
            <a:r>
              <a:rPr lang="en-US" altLang="zh-CN" dirty="0" smtClean="0"/>
              <a:t>perspective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CSS3D</a:t>
            </a:r>
            <a:r>
              <a:rPr lang="zh-CN" altLang="en-US" dirty="0" smtClean="0"/>
              <a:t>变形的元素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backface</a:t>
            </a:r>
            <a:r>
              <a:rPr lang="en-US" altLang="zh-CN" dirty="0" smtClean="0"/>
              <a:t>-visibility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hidden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对 </a:t>
            </a:r>
            <a:r>
              <a:rPr lang="en-US" altLang="zh-CN" dirty="0" smtClean="0"/>
              <a:t>opacity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backdropfilter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应用了 </a:t>
            </a:r>
            <a:r>
              <a:rPr lang="en-US" altLang="zh-CN" dirty="0" smtClean="0"/>
              <a:t>animation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transition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设置了</a:t>
            </a:r>
            <a:r>
              <a:rPr lang="en-US" altLang="zh-CN" dirty="0" smtClean="0"/>
              <a:t>will-change</a:t>
            </a:r>
            <a:r>
              <a:rPr lang="zh-CN" altLang="en-US" dirty="0" smtClean="0"/>
              <a:t>属性的元素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层之间的层叠遮盖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5931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生成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Graphics Layer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21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没有</a:t>
            </a:r>
            <a:r>
              <a:rPr lang="en-US" altLang="zh-CN" dirty="0" smtClean="0"/>
              <a:t>Graphics Layer</a:t>
            </a:r>
            <a:r>
              <a:rPr lang="zh-CN" altLang="en-US" dirty="0" smtClean="0"/>
              <a:t>的元素与父元素共属同一个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过多的合成层会造成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传输的压力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860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前端性能优化基本规则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基本的前端优化手段（上）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0302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基本的前端优化手段（上）</a:t>
            </a:r>
            <a:endParaRPr kumimoji="1"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资源文件的引入位置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异步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标签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避免使用</a:t>
            </a:r>
            <a:r>
              <a:rPr lang="en-US" altLang="zh-CN" dirty="0" err="1" smtClean="0"/>
              <a:t>css@import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注意空的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href</a:t>
            </a: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956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465512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原则：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尽可能快的展示出页面内容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尽可能快的使功能可用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知识点：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文档从上到下依次解析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解析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的时候会阻塞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的执行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解析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的时候会阻塞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的解析和页面的渲染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39741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资源引入位置</a:t>
            </a:r>
          </a:p>
        </p:txBody>
      </p:sp>
    </p:spTree>
    <p:extLst>
      <p:ext uri="{BB962C8B-B14F-4D97-AF65-F5344CB8AC3E}">
        <p14:creationId xmlns:p14="http://schemas.microsoft.com/office/powerpoint/2010/main" xmlns="" val="256774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465512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en-US" altLang="zh-CN" dirty="0" err="1" smtClean="0"/>
              <a:t>css</a:t>
            </a:r>
            <a:r>
              <a:rPr lang="zh-CN" altLang="en-US" dirty="0" smtClean="0"/>
              <a:t>文件放在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中，先外链的，后本页的</a:t>
            </a:r>
            <a:endParaRPr lang="en-US" altLang="zh-CN" dirty="0" smtClean="0"/>
          </a:p>
          <a:p>
            <a:pPr fontAlgn="base">
              <a:buFont typeface="Arial" pitchFamily="34" charset="0"/>
              <a:buChar char="•"/>
            </a:pPr>
            <a:r>
              <a:rPr lang="en-US" altLang="zh-CN" dirty="0" err="1" smtClean="0"/>
              <a:t>js</a:t>
            </a:r>
            <a:r>
              <a:rPr lang="zh-CN" altLang="en-US" dirty="0" smtClean="0"/>
              <a:t>文件放在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底部，先外部库，后本页的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兼容处理的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文件应放在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中，如</a:t>
            </a:r>
            <a:r>
              <a:rPr lang="en-US" altLang="zh-CN" dirty="0" err="1" smtClean="0"/>
              <a:t>babel-polyfill.js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页面布局的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文件应放在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中，如</a:t>
            </a:r>
            <a:r>
              <a:rPr lang="en-US" altLang="zh-CN" dirty="0" err="1" smtClean="0"/>
              <a:t>flexible.js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body</a:t>
            </a:r>
            <a:r>
              <a:rPr lang="zh-CN" altLang="en-US" dirty="0" smtClean="0"/>
              <a:t>中间尽量不写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标签和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标签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39741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资源引入位置</a:t>
            </a:r>
          </a:p>
        </p:txBody>
      </p:sp>
    </p:spTree>
    <p:extLst>
      <p:ext uri="{BB962C8B-B14F-4D97-AF65-F5344CB8AC3E}">
        <p14:creationId xmlns:p14="http://schemas.microsoft.com/office/powerpoint/2010/main" xmlns="" val="401608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基本的前端优化手段（上）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44646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异步加载</a:t>
            </a:r>
            <a:r>
              <a:rPr lang="en-US" altLang="zh-CN" sz="4800" b="1" dirty="0" err="1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js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文件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 fontAlgn="base"/>
            <a:r>
              <a:rPr lang="zh-CN" altLang="en-US" dirty="0" smtClean="0"/>
              <a:t>资源需要在头部、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中间加载的时候怎么办？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defer</a:t>
            </a:r>
            <a:r>
              <a:rPr lang="zh-CN" altLang="en-US" dirty="0" smtClean="0"/>
              <a:t>：异步加载，最快在</a:t>
            </a:r>
            <a:r>
              <a:rPr lang="en-US" altLang="zh-CN" dirty="0" err="1" smtClean="0"/>
              <a:t>DOMContentLoaded</a:t>
            </a:r>
            <a:r>
              <a:rPr lang="zh-CN" altLang="en-US" dirty="0" smtClean="0"/>
              <a:t>事件之前执行</a:t>
            </a:r>
            <a:endParaRPr lang="en-US" altLang="zh-CN" dirty="0" smtClean="0"/>
          </a:p>
          <a:p>
            <a:pPr fontAlgn="base"/>
            <a:r>
              <a:rPr lang="en-US" altLang="zh-CN" dirty="0" err="1" smtClean="0"/>
              <a:t>async</a:t>
            </a:r>
            <a:r>
              <a:rPr lang="zh-CN" altLang="en-US" dirty="0" smtClean="0"/>
              <a:t>：异步加载，加载完毕立即执行</a:t>
            </a:r>
          </a:p>
          <a:p>
            <a:endParaRPr lang="en-US" altLang="zh-CN" dirty="0" smtClean="0"/>
          </a:p>
        </p:txBody>
      </p:sp>
      <p:pic>
        <p:nvPicPr>
          <p:cNvPr id="7" name="图片 6" descr="284aec5bb7f16b3ef4e7482110c5ddbb_articl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3200" y="7938120"/>
            <a:ext cx="22371308" cy="363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354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基本的前端优化手段（上）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44646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异步加载</a:t>
            </a:r>
            <a:r>
              <a:rPr lang="en-US" altLang="zh-CN" sz="4800" b="1" dirty="0" err="1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js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文件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使用建议：</a:t>
            </a:r>
            <a:endParaRPr lang="en-US" altLang="zh-CN" dirty="0" smtClean="0"/>
          </a:p>
          <a:p>
            <a:pPr marL="1094400" indent="-914400">
              <a:buFont typeface="Arial" pitchFamily="34" charset="0"/>
              <a:buChar char="•"/>
            </a:pPr>
            <a:r>
              <a:rPr lang="en-US" altLang="zh-CN" dirty="0" err="1" smtClean="0"/>
              <a:t>async</a:t>
            </a:r>
            <a:r>
              <a:rPr lang="zh-CN" altLang="en-US" dirty="0" smtClean="0"/>
              <a:t>执行时机不确定，不建议用于业务代码</a:t>
            </a:r>
            <a:endParaRPr lang="en-US" altLang="zh-CN" dirty="0" smtClean="0"/>
          </a:p>
          <a:p>
            <a:pPr marL="1094400" indent="-914400">
              <a:buFont typeface="Arial" pitchFamily="34" charset="0"/>
              <a:buChar char="•"/>
            </a:pPr>
            <a:r>
              <a:rPr lang="en-US" altLang="zh-CN" dirty="0" err="1" smtClean="0"/>
              <a:t>async</a:t>
            </a:r>
            <a:r>
              <a:rPr lang="zh-CN" altLang="en-US" dirty="0" smtClean="0"/>
              <a:t>可用于单独的代码，如第三方统计代码</a:t>
            </a:r>
            <a:endParaRPr lang="en-US" altLang="zh-CN" dirty="0" smtClean="0"/>
          </a:p>
          <a:p>
            <a:pPr marL="1094400" indent="-914400">
              <a:buFont typeface="Arial" pitchFamily="34" charset="0"/>
              <a:buChar char="•"/>
            </a:pPr>
            <a:r>
              <a:rPr lang="en-US" altLang="zh-CN" dirty="0" smtClean="0"/>
              <a:t>defer</a:t>
            </a:r>
            <a:r>
              <a:rPr lang="zh-CN" altLang="en-US" dirty="0" smtClean="0"/>
              <a:t>的实际效果与将代码放在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底部一样</a:t>
            </a:r>
            <a:endParaRPr lang="en-US" altLang="zh-CN" dirty="0" smtClean="0"/>
          </a:p>
          <a:p>
            <a:pPr marL="1094400" indent="-914400">
              <a:buFont typeface="Arial" pitchFamily="34" charset="0"/>
              <a:buChar char="•"/>
            </a:pPr>
            <a:r>
              <a:rPr lang="zh-CN" altLang="en-US" dirty="0" smtClean="0"/>
              <a:t>多个加了</a:t>
            </a:r>
            <a:r>
              <a:rPr lang="en-US" altLang="zh-CN" dirty="0" smtClean="0"/>
              <a:t>defer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文件也可能出现执行顺序错乱的现象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60026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基本的前端优化手段（上）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6312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避免使用</a:t>
            </a:r>
            <a:r>
              <a:rPr lang="en-US" altLang="zh-CN" sz="4800" b="1" dirty="0" err="1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css@import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造成额外的请求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17353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3434400"/>
            <a:ext cx="22201200" cy="10281600"/>
          </a:xfrm>
        </p:spPr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Trident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Chrome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Firefox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Gecko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Opera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Safari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微信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X5/Blink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0760" y="1978005"/>
            <a:ext cx="10225136" cy="830997"/>
          </a:xfrm>
          <a:prstGeom prst="rect">
            <a:avLst/>
          </a:prstGeom>
          <a:noFill/>
          <a:ln w="50800">
            <a:noFill/>
            <a:miter lim="800000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浏览器渲染引擎</a:t>
            </a:r>
          </a:p>
        </p:txBody>
      </p:sp>
    </p:spTree>
    <p:extLst>
      <p:ext uri="{BB962C8B-B14F-4D97-AF65-F5344CB8AC3E}">
        <p14:creationId xmlns:p14="http://schemas.microsoft.com/office/powerpoint/2010/main" xmlns="" val="358125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基本的前端优化手段（上）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66511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使用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sass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中的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@import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sass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会将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文件进行合并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多次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同一个文件会造成代码重复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sass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引用“抽象”的内容，如：变量、占位符、函数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42776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基本的前端优化手段（上）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8608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避免在页面出现空的</a:t>
            </a:r>
            <a:r>
              <a:rPr lang="en-US" altLang="zh-CN" sz="4800" b="1" dirty="0" err="1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href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和</a:t>
            </a:r>
            <a:r>
              <a:rPr lang="en-US" altLang="zh-CN" sz="4800" b="1" dirty="0" err="1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src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pPr marL="1094400" indent="-914400">
              <a:buFont typeface="Arial" pitchFamily="34" charset="0"/>
              <a:buChar char="•"/>
            </a:pPr>
            <a:r>
              <a:rPr lang="en-US" altLang="zh-CN" strike="sngStrike" dirty="0" err="1" smtClean="0"/>
              <a:t>img</a:t>
            </a:r>
            <a:r>
              <a:rPr lang="zh-CN" altLang="en-US" strike="sngStrike" dirty="0" smtClean="0"/>
              <a:t>标签给空的</a:t>
            </a:r>
            <a:r>
              <a:rPr lang="en-US" altLang="zh-CN" strike="sngStrike" dirty="0" err="1" smtClean="0"/>
              <a:t>src</a:t>
            </a:r>
            <a:r>
              <a:rPr lang="zh-CN" altLang="en-US" strike="sngStrike" dirty="0" smtClean="0"/>
              <a:t>会请求向当前页面地址</a:t>
            </a:r>
            <a:endParaRPr lang="en-US" altLang="zh-CN" strike="sngStrike" dirty="0" smtClean="0"/>
          </a:p>
          <a:p>
            <a:pPr marL="1094400" indent="-914400">
              <a:buFont typeface="Arial" pitchFamily="34" charset="0"/>
              <a:buChar char="•"/>
            </a:pPr>
            <a:r>
              <a:rPr lang="en-US" altLang="zh-CN" strike="sngStrike" dirty="0" smtClean="0"/>
              <a:t>script</a:t>
            </a:r>
            <a:r>
              <a:rPr lang="zh-CN" altLang="en-US" strike="sngStrike" dirty="0" smtClean="0"/>
              <a:t>标签给空的</a:t>
            </a:r>
            <a:r>
              <a:rPr lang="en-US" altLang="zh-CN" strike="sngStrike" dirty="0" err="1" smtClean="0"/>
              <a:t>src</a:t>
            </a:r>
            <a:r>
              <a:rPr lang="zh-CN" altLang="en-US" strike="sngStrike" dirty="0" smtClean="0"/>
              <a:t>会请求想当前页面地址</a:t>
            </a:r>
            <a:endParaRPr lang="en-US" altLang="zh-CN" strike="sngStrike" dirty="0" smtClean="0"/>
          </a:p>
          <a:p>
            <a:pPr marL="1094400" indent="-914400">
              <a:buFont typeface="Arial" pitchFamily="34" charset="0"/>
              <a:buChar char="•"/>
            </a:pPr>
            <a:r>
              <a:rPr lang="en-US" altLang="zh-CN" dirty="0" smtClean="0"/>
              <a:t>a</a:t>
            </a:r>
            <a:r>
              <a:rPr lang="zh-CN" altLang="en-US" dirty="0" smtClean="0"/>
              <a:t>标签给空的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，会重定向到当前页面地址</a:t>
            </a:r>
            <a:endParaRPr lang="en-US" altLang="zh-CN" dirty="0" smtClean="0"/>
          </a:p>
          <a:p>
            <a:pPr marL="1094400" indent="-914400">
              <a:buFont typeface="Arial" pitchFamily="34" charset="0"/>
              <a:buChar char="•"/>
            </a:pPr>
            <a:r>
              <a:rPr lang="en-US" altLang="zh-CN" dirty="0" smtClean="0"/>
              <a:t>Form</a:t>
            </a:r>
            <a:r>
              <a:rPr lang="zh-CN" altLang="en-US" dirty="0" smtClean="0"/>
              <a:t>给空的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，会提交表单到当前页面地址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9878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前端性能优化基本规则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</a:t>
            </a:r>
            <a:r>
              <a:rPr kumimoji="1" lang="zh-CN" altLang="en-US" dirty="0" smtClean="0"/>
              <a:t>（</a:t>
            </a:r>
            <a:r>
              <a:rPr kumimoji="1" lang="zh-CN" altLang="en-US" dirty="0" smtClean="0"/>
              <a:t>下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158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</a:t>
            </a:r>
            <a:r>
              <a:rPr kumimoji="1" lang="zh-CN" altLang="en-US" dirty="0" smtClean="0"/>
              <a:t>（下）</a:t>
            </a:r>
            <a:endParaRPr kumimoji="1"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缓存</a:t>
            </a:r>
            <a:r>
              <a:rPr lang="en-US" altLang="zh-CN" dirty="0" smtClean="0"/>
              <a:t>DOM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批</a:t>
            </a:r>
            <a:r>
              <a:rPr lang="zh-CN" altLang="en-US" dirty="0" smtClean="0"/>
              <a:t>量操作</a:t>
            </a:r>
            <a:r>
              <a:rPr lang="en-US" altLang="zh-CN" dirty="0" smtClean="0"/>
              <a:t>DOM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在内存中操作</a:t>
            </a:r>
            <a:r>
              <a:rPr lang="en-US" altLang="zh-CN" dirty="0" smtClean="0"/>
              <a:t>DOM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DOM</a:t>
            </a:r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事</a:t>
            </a:r>
            <a:r>
              <a:rPr lang="zh-CN" altLang="en-US" dirty="0" smtClean="0"/>
              <a:t>件代理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最小化全局影响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465512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</a:t>
            </a:r>
            <a:r>
              <a:rPr lang="zh-CN" altLang="en-US" dirty="0" smtClean="0"/>
              <a:t>因：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同一个节点，无需多次查询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查询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耗时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28761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缓存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DOM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8792" y="4661576"/>
            <a:ext cx="21842448" cy="162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465512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HTMLCollection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NodeList</a:t>
            </a:r>
            <a:r>
              <a:rPr lang="zh-CN" altLang="en-US" dirty="0" smtClean="0"/>
              <a:t>的区别：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HTMLCollection</a:t>
            </a:r>
            <a:r>
              <a:rPr lang="zh-CN" altLang="en-US" dirty="0" smtClean="0"/>
              <a:t>是动态的，页面节点发生变化后，引用随之更新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querySelecorAll</a:t>
            </a:r>
            <a:r>
              <a:rPr lang="zh-CN" altLang="en-US" dirty="0" smtClean="0"/>
              <a:t>取到的</a:t>
            </a:r>
            <a:r>
              <a:rPr lang="en-US" altLang="zh-CN" dirty="0" err="1" smtClean="0"/>
              <a:t>NodeList</a:t>
            </a:r>
            <a:r>
              <a:rPr lang="zh-CN" altLang="en-US" dirty="0" smtClean="0"/>
              <a:t>为静态的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所以缓存为哪种类型需要额外注意！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28761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缓存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DOM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41392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批量操作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DOM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zh-CN" altLang="en-US" dirty="0" smtClean="0"/>
              <a:t>先用字符串拼接完毕，再用</a:t>
            </a:r>
            <a:r>
              <a:rPr lang="en-US" altLang="zh-CN" dirty="0" err="1" smtClean="0"/>
              <a:t>innerHTML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DOM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原因：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避</a:t>
            </a:r>
            <a:r>
              <a:rPr lang="zh-CN" altLang="en-US" dirty="0" smtClean="0"/>
              <a:t>免频繁操作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操作是耗时的）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避</a:t>
            </a:r>
            <a:r>
              <a:rPr lang="zh-CN" altLang="en-US" dirty="0" smtClean="0"/>
              <a:t>免发生重复渲染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5402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在内存中操作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DOM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DocumentFragment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原因：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让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操作发生在内存中，而不是页面上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避</a:t>
            </a:r>
            <a:r>
              <a:rPr lang="zh-CN" altLang="en-US" dirty="0" smtClean="0"/>
              <a:t>免频繁访问</a:t>
            </a:r>
            <a:r>
              <a:rPr lang="en-US" altLang="zh-CN" dirty="0" smtClean="0"/>
              <a:t>DOM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41392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DOM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读写分离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方</a:t>
            </a:r>
            <a:r>
              <a:rPr lang="zh-CN" altLang="en-US" dirty="0" smtClean="0"/>
              <a:t>法：</a:t>
            </a:r>
            <a:endParaRPr lang="en-US" altLang="zh-CN" dirty="0" smtClean="0"/>
          </a:p>
          <a:p>
            <a:r>
              <a:rPr lang="zh-CN" altLang="en-US" dirty="0" smtClean="0"/>
              <a:t>修</a:t>
            </a:r>
            <a:r>
              <a:rPr lang="zh-CN" altLang="en-US" dirty="0" smtClean="0"/>
              <a:t>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动作与访问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分开批量进行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原因：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浏览</a:t>
            </a:r>
            <a:r>
              <a:rPr lang="zh-CN" altLang="en-US" dirty="0" smtClean="0"/>
              <a:t>器的“惰性渲染”机制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读</a:t>
            </a:r>
            <a:r>
              <a:rPr lang="zh-CN" altLang="en-US" dirty="0" smtClean="0"/>
              <a:t>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会触发浏览器的一次渲染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39741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使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用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事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件代理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方</a:t>
            </a:r>
            <a:r>
              <a:rPr lang="zh-CN" altLang="en-US" dirty="0" smtClean="0"/>
              <a:t>法：</a:t>
            </a:r>
            <a:endParaRPr lang="en-US" altLang="zh-CN" dirty="0" smtClean="0"/>
          </a:p>
          <a:p>
            <a:r>
              <a:rPr lang="zh-CN" altLang="en-US" dirty="0" smtClean="0"/>
              <a:t>将事件监听器注册在父级元素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原因：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减</a:t>
            </a:r>
            <a:r>
              <a:rPr lang="zh-CN" altLang="en-US" dirty="0" smtClean="0"/>
              <a:t>少内存占用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能捕获到动态添加的节点事件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5" name="图片 4" descr="整体流程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9352" y="428400"/>
            <a:ext cx="12441266" cy="129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89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</a:t>
            </a:r>
            <a:r>
              <a:rPr kumimoji="1"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46057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最小化全局影响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清</a:t>
            </a:r>
            <a:r>
              <a:rPr lang="zh-CN" altLang="en-US" dirty="0" smtClean="0"/>
              <a:t>除对象引用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清</a:t>
            </a:r>
            <a:r>
              <a:rPr lang="zh-CN" altLang="en-US" dirty="0" smtClean="0"/>
              <a:t>除定时器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清除</a:t>
            </a:r>
            <a:r>
              <a:rPr lang="zh-CN" altLang="en-US" dirty="0" smtClean="0"/>
              <a:t>事件监听器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创建最小作用域变量（及时回收）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文档解析为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树的过程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遇到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scirpt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标签则停止解析，先执行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DOM</a:t>
            </a:r>
            <a:r>
              <a:rPr lang="zh-CN" altLang="en-US" dirty="0" smtClean="0"/>
              <a:t>解析完成后触发</a:t>
            </a:r>
            <a:r>
              <a:rPr lang="en-US" altLang="zh-CN" dirty="0" err="1" smtClean="0"/>
              <a:t>DOMContentLoaded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此时图片资源并未加载完成</a:t>
            </a:r>
            <a:endParaRPr lang="en-US" altLang="zh-CN" dirty="0" smtClean="0"/>
          </a:p>
          <a:p>
            <a:endParaRPr lang="en-US" altLang="zh-CN" sz="4000" dirty="0" smtClean="0"/>
          </a:p>
          <a:p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28761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DOM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解析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9600" y="1976400"/>
            <a:ext cx="3121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DOM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Tree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7341" y="6355740"/>
            <a:ext cx="14750853" cy="694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5376" y="1713580"/>
            <a:ext cx="10174950" cy="46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树结构与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标签一一对应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display: none</a:t>
            </a:r>
            <a:r>
              <a:rPr lang="zh-CN" altLang="en-US" dirty="0" smtClean="0"/>
              <a:t>的元素也在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树中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scirpt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标签也在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树中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注释也在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树中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3121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DOM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Tree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304" y="2850704"/>
            <a:ext cx="12092052" cy="98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29600" y="1976400"/>
            <a:ext cx="2626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CSS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解析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浏览器渲染过程与原理（上）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代码解析为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规则树的过程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解析同步进行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的执行互斥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Webkit</a:t>
            </a:r>
            <a:r>
              <a:rPr lang="zh-CN" altLang="en-US" dirty="0" smtClean="0"/>
              <a:t>内核进行了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执行优化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2626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CSS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解析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marL="0" indent="0" algn="l">
          <a:buNone/>
          <a:defRPr sz="4800" b="1" dirty="0" smtClean="0">
            <a:solidFill>
              <a:srgbClr val="35B558"/>
            </a:solidFill>
            <a:latin typeface="Noto Sans CJK SC Regular" pitchFamily="34" charset="-122"/>
            <a:ea typeface="Noto Sans CJK SC Regular" pitchFamily="34" charset="-122"/>
          </a:defRPr>
        </a:defPPr>
      </a:lst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2293</TotalTime>
  <Words>2182</Words>
  <Application>Microsoft Office PowerPoint</Application>
  <PresentationFormat>自定义</PresentationFormat>
  <Paragraphs>247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Black</vt:lpstr>
      <vt:lpstr>前端性能优化基本规则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浏览器渲染过程与原理（上）</vt:lpstr>
      <vt:lpstr>前端性能优化基本规则</vt:lpstr>
      <vt:lpstr>浏览器渲染过程与原理（下）</vt:lpstr>
      <vt:lpstr>浏览器渲染过程与原理（下）</vt:lpstr>
      <vt:lpstr>浏览器渲染过程与原理（下）</vt:lpstr>
      <vt:lpstr>浏览器渲染过程与原理（下）</vt:lpstr>
      <vt:lpstr>浏览器渲染过程与原理（下）</vt:lpstr>
      <vt:lpstr>浏览器渲染过程与原理（下）</vt:lpstr>
      <vt:lpstr>浏览器渲染过程与原理（下）</vt:lpstr>
      <vt:lpstr>浏览器渲染过程与原理（下）</vt:lpstr>
      <vt:lpstr>浏览器渲染过程与原理（下）</vt:lpstr>
      <vt:lpstr>前端性能优化基本规则</vt:lpstr>
      <vt:lpstr>基本的前端优化手段（上）</vt:lpstr>
      <vt:lpstr>基本的前端优化手段（上）</vt:lpstr>
      <vt:lpstr>基本的前端优化手段（上）</vt:lpstr>
      <vt:lpstr>基本的前端优化手段（上）</vt:lpstr>
      <vt:lpstr>基本的前端优化手段（上）</vt:lpstr>
      <vt:lpstr>基本的前端优化手段（上）</vt:lpstr>
      <vt:lpstr>基本的前端优化手段（上）</vt:lpstr>
      <vt:lpstr>基本的前端优化手段（上）</vt:lpstr>
      <vt:lpstr>前端性能优化基本规则</vt:lpstr>
      <vt:lpstr>基本的前端优化手段（下）</vt:lpstr>
      <vt:lpstr>基本的前端优化手段（下）</vt:lpstr>
      <vt:lpstr>基本的前端优化手段（下）</vt:lpstr>
      <vt:lpstr>基本的前端优化手段（下）</vt:lpstr>
      <vt:lpstr>基本的前端优化手段（下）</vt:lpstr>
      <vt:lpstr>基本的前端优化手段（下）</vt:lpstr>
      <vt:lpstr>基本的前端优化手段（下）</vt:lpstr>
      <vt:lpstr>基本的前端优化手段（下）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200</cp:revision>
  <dcterms:created xsi:type="dcterms:W3CDTF">2015-03-23T11:35:35Z</dcterms:created>
  <dcterms:modified xsi:type="dcterms:W3CDTF">2017-09-13T15:14:19Z</dcterms:modified>
</cp:coreProperties>
</file>