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8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57C11-4D4C-465E-BC28-A7D63D76132E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DE7B-2312-4DA3-BF88-21BFFC9F85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BDE7B-2312-4DA3-BF88-21BFFC9F855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05F-8E3E-4981-B473-B8E42C063694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C3DC-5FC0-42B4-AFF0-482F60FACD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galax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8774" y="1265464"/>
            <a:ext cx="6224640" cy="1300637"/>
          </a:xfrm>
        </p:spPr>
        <p:txBody>
          <a:bodyPr>
            <a:no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STRaM Analysis Workflow in Galaxy</a:t>
            </a:r>
            <a:b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(STRaM Loci Ver. 18)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1360" y="3483389"/>
            <a:ext cx="1244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Binglin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2025.05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98" y="164994"/>
            <a:ext cx="501233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Apply for a web or lab Galaxy platform account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8973" y="5083803"/>
            <a:ext cx="4211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Galaxy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Web Platform (https://usegalaxy.org/)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969" y="1059711"/>
            <a:ext cx="8725911" cy="3356026"/>
            <a:chOff x="114298" y="922060"/>
            <a:chExt cx="8725911" cy="335602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b="33760"/>
            <a:stretch>
              <a:fillRect/>
            </a:stretch>
          </p:blipFill>
          <p:spPr>
            <a:xfrm>
              <a:off x="114298" y="922060"/>
              <a:ext cx="8725911" cy="250694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3959" y="1229212"/>
              <a:ext cx="2321715" cy="304887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8" name="直接箭头连接符 7"/>
            <p:cNvCxnSpPr>
              <a:endCxn id="6" idx="1"/>
            </p:cNvCxnSpPr>
            <p:nvPr/>
          </p:nvCxnSpPr>
          <p:spPr>
            <a:xfrm>
              <a:off x="4347482" y="2608489"/>
              <a:ext cx="1216477" cy="14516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065845" y="2815966"/>
              <a:ext cx="995465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to register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083573" y="1481900"/>
              <a:ext cx="441394" cy="25736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ogin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98" y="164994"/>
            <a:ext cx="3712619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Import STRaM analysis workflow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49435" y="567272"/>
            <a:ext cx="8173699" cy="6212072"/>
            <a:chOff x="449435" y="567272"/>
            <a:chExt cx="8173699" cy="6212072"/>
          </a:xfrm>
        </p:grpSpPr>
        <p:grpSp>
          <p:nvGrpSpPr>
            <p:cNvPr id="30" name="组合 29"/>
            <p:cNvGrpSpPr/>
            <p:nvPr/>
          </p:nvGrpSpPr>
          <p:grpSpPr>
            <a:xfrm>
              <a:off x="449435" y="567272"/>
              <a:ext cx="7742670" cy="3819913"/>
              <a:chOff x="478120" y="659511"/>
              <a:chExt cx="7742670" cy="381991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120" y="659511"/>
                <a:ext cx="7742670" cy="3819913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>
                <a:off x="874259" y="1852213"/>
                <a:ext cx="285136" cy="245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1556332" y="2419868"/>
                <a:ext cx="1897955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2.2 Click the "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button.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H="1">
                <a:off x="3632041" y="1138375"/>
                <a:ext cx="4339525" cy="148783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195317" y="2108315"/>
                <a:ext cx="2086661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2.1 Click the "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Workflow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button.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4166" y="2552864"/>
              <a:ext cx="6478131" cy="214695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>
            <a:xfrm>
              <a:off x="2473465" y="4520287"/>
              <a:ext cx="614966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2.3 Browse and select the latest STRaM workflow file and then click "</a:t>
              </a:r>
              <a:r>
                <a:rPr lang="en-US" altLang="zh-CN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workflow</a:t>
              </a:r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rcRect r="49586"/>
            <a:stretch>
              <a:fillRect/>
            </a:stretch>
          </p:blipFill>
          <p:spPr>
            <a:xfrm>
              <a:off x="2625213" y="4777226"/>
              <a:ext cx="2989007" cy="200211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33" name="矩形 32"/>
            <p:cNvSpPr/>
            <p:nvPr/>
          </p:nvSpPr>
          <p:spPr>
            <a:xfrm>
              <a:off x="5722374" y="5538533"/>
              <a:ext cx="24482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2.4 Workflow file will be uploaded successfully and displayed.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974367" y="4671072"/>
              <a:ext cx="582853" cy="37362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98" y="164994"/>
            <a:ext cx="5685531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Upload all datasets into a new history in Galaxy Server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8953" y="741574"/>
            <a:ext cx="8842342" cy="5566822"/>
            <a:chOff x="110894" y="998052"/>
            <a:chExt cx="8842342" cy="5566822"/>
          </a:xfrm>
        </p:grpSpPr>
        <p:grpSp>
          <p:nvGrpSpPr>
            <p:cNvPr id="56" name="组合 55"/>
            <p:cNvGrpSpPr/>
            <p:nvPr/>
          </p:nvGrpSpPr>
          <p:grpSpPr>
            <a:xfrm>
              <a:off x="110894" y="998052"/>
              <a:ext cx="8842342" cy="4526950"/>
              <a:chOff x="110894" y="565433"/>
              <a:chExt cx="8842342" cy="4526950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894" y="565433"/>
                <a:ext cx="8842342" cy="3621720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4838070" y="829254"/>
                <a:ext cx="26302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 Create a new analysis history and assign a name, such as "STRaM analysis"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7523019" y="948766"/>
                <a:ext cx="773683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rcRect l="7546" b="41907"/>
              <a:stretch>
                <a:fillRect/>
              </a:stretch>
            </p:blipFill>
            <p:spPr>
              <a:xfrm>
                <a:off x="6761618" y="1426875"/>
                <a:ext cx="1809213" cy="1490893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532015" y="1080655"/>
                <a:ext cx="332509" cy="257694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/>
              <a:srcRect t="1447" b="-2461"/>
              <a:stretch>
                <a:fillRect/>
              </a:stretch>
            </p:blipFill>
            <p:spPr>
              <a:xfrm>
                <a:off x="648392" y="1587728"/>
                <a:ext cx="5403273" cy="3283529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</p:pic>
          <p:sp>
            <p:nvSpPr>
              <p:cNvPr id="10" name="矩形 9"/>
              <p:cNvSpPr/>
              <p:nvPr/>
            </p:nvSpPr>
            <p:spPr>
              <a:xfrm>
                <a:off x="728009" y="1419144"/>
                <a:ext cx="5082587" cy="1841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3.2 Click "</a:t>
                </a:r>
                <a:r>
                  <a:rPr lang="en-US" altLang="zh-CN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Upload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" button in the left menu bar..  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55469" y="4256053"/>
                <a:ext cx="4274185" cy="1841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3.3 Select "Local files", upload datasets from your local drives file.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3962096" y="4907717"/>
                <a:ext cx="235795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3.4 Click "Start"  to begin the upload.</a:t>
                </a:r>
                <a:endPara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1521231" y="4472248"/>
                <a:ext cx="266007" cy="58189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4746568" y="4746567"/>
                <a:ext cx="166255" cy="116379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3281450" y="2244437"/>
                <a:ext cx="2736204" cy="1694812"/>
                <a:chOff x="5027123" y="2227811"/>
                <a:chExt cx="2736204" cy="1694812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5324944" y="2443941"/>
                  <a:ext cx="19148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data: Paired-end read 1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324944" y="2702744"/>
                  <a:ext cx="204661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data: Paired-end read 2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324945" y="2961547"/>
                  <a:ext cx="216205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Reference human genome hg38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324945" y="3220350"/>
                  <a:ext cx="243838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3’ reference flanking sequences of loci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324945" y="3479153"/>
                  <a:ext cx="243194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5’ reference flanking sequences of loci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5324944" y="3737957"/>
                  <a:ext cx="2341791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Marker name and genomic locations </a:t>
                  </a:r>
                  <a:endParaRPr lang="zh-CN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左大括号 32"/>
                <p:cNvSpPr/>
                <p:nvPr/>
              </p:nvSpPr>
              <p:spPr>
                <a:xfrm>
                  <a:off x="5237018" y="2527069"/>
                  <a:ext cx="99753" cy="1363287"/>
                </a:xfrm>
                <a:prstGeom prst="leftBrac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5027123" y="2227811"/>
                  <a:ext cx="1024543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36000" tIns="0" rIns="0" bIns="0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Uploaded files</a:t>
                  </a:r>
                </a:p>
              </p:txBody>
            </p:sp>
          </p:grpSp>
        </p:grp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7964" y="3215147"/>
              <a:ext cx="1928981" cy="334972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40799" y="5877483"/>
              <a:ext cx="2540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3.5 Files will upload successfully and appear in your "STRaM analysis" history.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91" y="6633358"/>
            <a:ext cx="5196348" cy="1689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Raw data file shoule be uploaded before the reference genome file.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10FECF-DBDD-D32D-5ED6-069A65EA5125}"/>
              </a:ext>
            </a:extLst>
          </p:cNvPr>
          <p:cNvCxnSpPr>
            <a:cxnSpLocks/>
          </p:cNvCxnSpPr>
          <p:nvPr/>
        </p:nvCxnSpPr>
        <p:spPr>
          <a:xfrm flipV="1">
            <a:off x="5377734" y="5449078"/>
            <a:ext cx="1060388" cy="164661"/>
          </a:xfrm>
          <a:prstGeom prst="straightConnector1">
            <a:avLst/>
          </a:prstGeom>
          <a:ln w="95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48" y="140056"/>
            <a:ext cx="337278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Run STRaM analysis workflow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6326" y="440161"/>
            <a:ext cx="8591609" cy="6302618"/>
            <a:chOff x="286326" y="440161"/>
            <a:chExt cx="8591609" cy="63026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326" y="440161"/>
              <a:ext cx="7905600" cy="4114019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8258503" y="2183653"/>
              <a:ext cx="6194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 page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44982" y="1925034"/>
              <a:ext cx="7263941" cy="77131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35971" y="1941287"/>
              <a:ext cx="43261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4.1 Click “workflow” and run the uploaded STRaM workflow file.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6890922" y="2144323"/>
              <a:ext cx="1014205" cy="23092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34" y="2756227"/>
              <a:ext cx="7804727" cy="398655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cxnSp>
          <p:nvCxnSpPr>
            <p:cNvPr id="22" name="直接箭头连接符 21"/>
            <p:cNvCxnSpPr/>
            <p:nvPr/>
          </p:nvCxnSpPr>
          <p:spPr>
            <a:xfrm>
              <a:off x="721180" y="1834607"/>
              <a:ext cx="260555" cy="83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>
              <a:off x="7961178" y="2322410"/>
              <a:ext cx="444808" cy="411849"/>
            </a:xfrm>
            <a:custGeom>
              <a:avLst/>
              <a:gdLst>
                <a:gd name="connsiteX0" fmla="*/ 27139 w 334296"/>
                <a:gd name="connsiteY0" fmla="*/ 145002 h 639097"/>
                <a:gd name="connsiteX1" fmla="*/ 280138 w 334296"/>
                <a:gd name="connsiteY1" fmla="*/ 84068 h 639097"/>
                <a:gd name="connsiteX2" fmla="*/ 334296 w 334296"/>
                <a:gd name="connsiteY2" fmla="*/ 319548 h 639097"/>
                <a:gd name="connsiteX3" fmla="*/ 167148 w 334296"/>
                <a:gd name="connsiteY3" fmla="*/ 319549 h 639097"/>
                <a:gd name="connsiteX4" fmla="*/ 27139 w 334296"/>
                <a:gd name="connsiteY4" fmla="*/ 145002 h 639097"/>
                <a:gd name="connsiteX0-1" fmla="*/ 27139 w 334296"/>
                <a:gd name="connsiteY0-2" fmla="*/ 145002 h 639097"/>
                <a:gd name="connsiteX1-3" fmla="*/ 280138 w 334296"/>
                <a:gd name="connsiteY1-4" fmla="*/ 84068 h 639097"/>
                <a:gd name="connsiteX2-5" fmla="*/ 334296 w 334296"/>
                <a:gd name="connsiteY2-6" fmla="*/ 319548 h 639097"/>
                <a:gd name="connsiteX0-7" fmla="*/ 108155 w 415312"/>
                <a:gd name="connsiteY0-8" fmla="*/ 183226 h 357773"/>
                <a:gd name="connsiteX1-9" fmla="*/ 361154 w 415312"/>
                <a:gd name="connsiteY1-10" fmla="*/ 122292 h 357773"/>
                <a:gd name="connsiteX2-11" fmla="*/ 415312 w 415312"/>
                <a:gd name="connsiteY2-12" fmla="*/ 357772 h 357773"/>
                <a:gd name="connsiteX3-13" fmla="*/ 248164 w 415312"/>
                <a:gd name="connsiteY3-14" fmla="*/ 357773 h 357773"/>
                <a:gd name="connsiteX4-15" fmla="*/ 108155 w 415312"/>
                <a:gd name="connsiteY4-16" fmla="*/ 183226 h 357773"/>
                <a:gd name="connsiteX0-17" fmla="*/ 0 w 415312"/>
                <a:gd name="connsiteY0-18" fmla="*/ 104568 h 357773"/>
                <a:gd name="connsiteX1-19" fmla="*/ 361154 w 415312"/>
                <a:gd name="connsiteY1-20" fmla="*/ 122292 h 357773"/>
                <a:gd name="connsiteX2-21" fmla="*/ 415312 w 415312"/>
                <a:gd name="connsiteY2-22" fmla="*/ 357772 h 3577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5312" h="357773" stroke="0" extrusionOk="0">
                  <a:moveTo>
                    <a:pt x="108155" y="183226"/>
                  </a:moveTo>
                  <a:cubicBezTo>
                    <a:pt x="164547" y="17901"/>
                    <a:pt x="285075" y="-11128"/>
                    <a:pt x="361154" y="122292"/>
                  </a:cubicBezTo>
                  <a:cubicBezTo>
                    <a:pt x="395665" y="182815"/>
                    <a:pt x="415312" y="268240"/>
                    <a:pt x="415312" y="357772"/>
                  </a:cubicBezTo>
                  <a:lnTo>
                    <a:pt x="248164" y="357773"/>
                  </a:lnTo>
                  <a:lnTo>
                    <a:pt x="108155" y="183226"/>
                  </a:lnTo>
                  <a:close/>
                </a:path>
                <a:path w="415312" h="357773" fill="none">
                  <a:moveTo>
                    <a:pt x="0" y="104568"/>
                  </a:moveTo>
                  <a:cubicBezTo>
                    <a:pt x="56392" y="-60757"/>
                    <a:pt x="285075" y="-11128"/>
                    <a:pt x="361154" y="122292"/>
                  </a:cubicBezTo>
                  <a:cubicBezTo>
                    <a:pt x="395665" y="182815"/>
                    <a:pt x="415312" y="268240"/>
                    <a:pt x="415312" y="357772"/>
                  </a:cubicBezTo>
                </a:path>
              </a:pathLst>
            </a:cu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24546" y="3859638"/>
              <a:ext cx="181314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data: Paired-end read 1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24547" y="4379697"/>
              <a:ext cx="220834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data: Paired-end read 2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324547" y="4893227"/>
              <a:ext cx="43858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human genome hg38 (</a:t>
              </a:r>
              <a:r>
                <a:rPr lang="en-US" altLang="zh-CN" sz="1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GRCh38_no_alt_analysis_set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324547" y="5321846"/>
              <a:ext cx="502129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3’ reference flanking sequences of loci (</a:t>
              </a:r>
              <a:r>
                <a:rPr lang="sv-SE" altLang="zh-CN" sz="1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STRaM_v18XY_flank3_v1.fasta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324547" y="5848438"/>
              <a:ext cx="460283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5’ reference flanking sequences of loci (</a:t>
              </a:r>
              <a:r>
                <a:rPr lang="sv-SE" altLang="zh-CN" sz="1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STRaM_v18XY_flank5_v1.fasta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24547" y="6361968"/>
              <a:ext cx="49902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name and genomic locations (</a:t>
              </a:r>
              <a:r>
                <a:rPr lang="en-US" altLang="zh-CN" sz="1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STRaM_markers_v18_list_v21.tabular</a:t>
              </a:r>
              <a:r>
                <a:rPr lang="en-US" altLang="zh-CN" sz="12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7555345" y="3251200"/>
              <a:ext cx="267855" cy="13854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570056" y="3310617"/>
              <a:ext cx="4959457" cy="3689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4.2 Select the uploaded datasets one by one, and then click “</a:t>
              </a:r>
              <a:r>
                <a:rPr lang="en-US" altLang="zh-CN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Run Workflow</a:t>
              </a:r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to analyze the sequencing data.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198176" y="3781349"/>
              <a:ext cx="1071966" cy="1265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2194106" y="4294672"/>
              <a:ext cx="1071966" cy="1265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365792" y="4803533"/>
              <a:ext cx="1071966" cy="12657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2479805" y="5214942"/>
              <a:ext cx="893737" cy="10332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452801" y="5761062"/>
              <a:ext cx="893737" cy="103323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2655844" y="6302094"/>
              <a:ext cx="650774" cy="10794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48" y="140056"/>
            <a:ext cx="109004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Running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6851" y="6373134"/>
            <a:ext cx="4366488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Since the web platform is updated regularly, some tools may encounter errors. Troubleshooting is required for these tools according to error reports.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1883" y="618673"/>
            <a:ext cx="8514478" cy="5510299"/>
            <a:chOff x="211883" y="618673"/>
            <a:chExt cx="8514478" cy="551029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83" y="618673"/>
              <a:ext cx="8486047" cy="31590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4673" y="900153"/>
              <a:ext cx="2231688" cy="420504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662939" y="3953162"/>
              <a:ext cx="1532844" cy="110744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Grey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Pending;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Running;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Success;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Error.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0011" y="3923289"/>
              <a:ext cx="2390775" cy="220568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64601" y="729673"/>
              <a:ext cx="84739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5.1 Running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67546" y="1981200"/>
              <a:ext cx="149856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5.3 Running Completed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61059" y="5550488"/>
              <a:ext cx="128150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 Troubleshooting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E5F441C-DB33-DB36-84F2-7E047CFCC945}"/>
              </a:ext>
            </a:extLst>
          </p:cNvPr>
          <p:cNvCxnSpPr>
            <a:cxnSpLocks/>
          </p:cNvCxnSpPr>
          <p:nvPr/>
        </p:nvCxnSpPr>
        <p:spPr>
          <a:xfrm>
            <a:off x="5477070" y="5766318"/>
            <a:ext cx="447869" cy="111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48" y="140056"/>
            <a:ext cx="1570943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Result output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52A712-2F2D-81ED-ABE3-E4BC8F0E954F}"/>
              </a:ext>
            </a:extLst>
          </p:cNvPr>
          <p:cNvGrpSpPr/>
          <p:nvPr/>
        </p:nvGrpSpPr>
        <p:grpSpPr>
          <a:xfrm>
            <a:off x="655713" y="659129"/>
            <a:ext cx="7595762" cy="4648905"/>
            <a:chOff x="655713" y="659129"/>
            <a:chExt cx="7595762" cy="464890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082" y="659129"/>
              <a:ext cx="7594393" cy="449273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655713" y="2779060"/>
              <a:ext cx="4396448" cy="24886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1 = reads count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2 = length of STR (bp)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3= repeat motif (bp)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4 = hamming distance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5 = chromosome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6 = left flanking region stop 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7 = Marker name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8 = Marker name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9 = STR length of STR flank analysis</a:t>
              </a:r>
              <a:endParaRPr lang="zh-CN" altLang="zh-CN" sz="1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10 = the start coordinates of the STR sequence in the genome</a:t>
              </a: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11 = repeat motif</a:t>
              </a: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11 = The difference in the STR start positions</a:t>
              </a:r>
            </a:p>
            <a:p>
              <a:pPr>
                <a:lnSpc>
                  <a:spcPts val="1500"/>
                </a:lnSpc>
                <a:buNone/>
              </a:pPr>
              <a:r>
                <a:rPr lang="en-US" altLang="zh-CN" sz="12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Column 11 = STR length comparison of the STR length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624800" y="5123368"/>
              <a:ext cx="35105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6.3 STRaM profiles collection and sample assessment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1659" y="3561629"/>
              <a:ext cx="199076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6.2 Perform subsequent analysis to distinguish between allele and stutter signals.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80030" y="2882900"/>
              <a:ext cx="2109470" cy="18415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6.1 Download the output tabular.</a:t>
              </a:r>
              <a:endParaRPr lang="zh-CN" alt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529</Words>
  <Application>Microsoft Office PowerPoint</Application>
  <PresentationFormat>全屏显示(4:3)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主题​​</vt:lpstr>
      <vt:lpstr>Introduction to STRaM Analysis Workflow in Galaxy  (STRaM Loci Ver. 18)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STRaM Analysis Workflow in Galaxy  (Ver. 18)</dc:title>
  <dc:creator>Ye, Liyuan</dc:creator>
  <cp:lastModifiedBy>Li Binglin</cp:lastModifiedBy>
  <cp:revision>24</cp:revision>
  <dcterms:created xsi:type="dcterms:W3CDTF">2025-05-07T17:44:00Z</dcterms:created>
  <dcterms:modified xsi:type="dcterms:W3CDTF">2025-05-09T16:04:44Z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B4E7BA563AB44973AAD70DBC932895D2_13</vt:lpwstr>
  </property>
  <property fmtid="{D5CDD505-2E9C-101B-9397-08002B2CF9AE}" pid="3" name="KSOProductBuildVer">
    <vt:lpwstr>2052-12.1.0.20784</vt:lpwstr>
  </property>
</Properties>
</file>