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0" r:id="rId3"/>
    <p:sldId id="261" r:id="rId4"/>
    <p:sldId id="265" r:id="rId5"/>
    <p:sldId id="257" r:id="rId6"/>
    <p:sldId id="258" r:id="rId7"/>
    <p:sldId id="259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537"/>
    <p:restoredTop sz="94694"/>
  </p:normalViewPr>
  <p:slideViewPr>
    <p:cSldViewPr>
      <p:cViewPr varScale="1">
        <p:scale>
          <a:sx n="77" d="100"/>
          <a:sy n="77" d="100"/>
        </p:scale>
        <p:origin x="184" y="11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909CBD-37A9-F140-8407-A908AF2119DA}" type="doc">
      <dgm:prSet loTypeId="urn:microsoft.com/office/officeart/2005/8/layout/chevron1" loCatId="" qsTypeId="urn:microsoft.com/office/officeart/2005/8/quickstyle/simple1" qsCatId="simple" csTypeId="urn:microsoft.com/office/officeart/2005/8/colors/accent1_5" csCatId="accent1" phldr="1"/>
      <dgm:spPr/>
    </dgm:pt>
    <dgm:pt modelId="{F013CCA1-C671-E341-9A04-A2343D3EC231}">
      <dgm:prSet phldrT="[Text]" custT="1"/>
      <dgm:spPr/>
      <dgm:t>
        <a:bodyPr/>
        <a:lstStyle/>
        <a:p>
          <a:r>
            <a:rPr lang="en-US" sz="1800" dirty="0"/>
            <a:t>Stage 1: </a:t>
          </a:r>
          <a:br>
            <a:rPr lang="en-US" sz="1800" dirty="0"/>
          </a:br>
          <a:r>
            <a:rPr lang="en-US" sz="1800" dirty="0"/>
            <a:t>Feature Identification</a:t>
          </a:r>
        </a:p>
      </dgm:t>
    </dgm:pt>
    <dgm:pt modelId="{D2ABD2AE-B4C7-1D4D-86F2-52D267688245}" type="parTrans" cxnId="{7FE87F42-697E-6248-85D3-40DB8C5FFF48}">
      <dgm:prSet/>
      <dgm:spPr/>
      <dgm:t>
        <a:bodyPr/>
        <a:lstStyle/>
        <a:p>
          <a:endParaRPr lang="en-US"/>
        </a:p>
      </dgm:t>
    </dgm:pt>
    <dgm:pt modelId="{3CD568A5-B6F9-9946-9B8A-266B731514C5}" type="sibTrans" cxnId="{7FE87F42-697E-6248-85D3-40DB8C5FFF48}">
      <dgm:prSet/>
      <dgm:spPr/>
      <dgm:t>
        <a:bodyPr/>
        <a:lstStyle/>
        <a:p>
          <a:endParaRPr lang="en-US"/>
        </a:p>
      </dgm:t>
    </dgm:pt>
    <dgm:pt modelId="{13CB6743-35D6-0743-8D45-0532E298EA97}">
      <dgm:prSet phldrT="[Text]" custT="1"/>
      <dgm:spPr/>
      <dgm:t>
        <a:bodyPr/>
        <a:lstStyle/>
        <a:p>
          <a:r>
            <a:rPr lang="en-US" sz="1800" dirty="0"/>
            <a:t>Stage 2: </a:t>
          </a:r>
          <a:br>
            <a:rPr lang="en-US" sz="1800" dirty="0"/>
          </a:br>
          <a:r>
            <a:rPr lang="en-US" sz="1800" dirty="0"/>
            <a:t>Data Processing</a:t>
          </a:r>
        </a:p>
      </dgm:t>
    </dgm:pt>
    <dgm:pt modelId="{720CB134-18AD-FB43-B52C-AD7B04EBF6FC}" type="parTrans" cxnId="{D370E702-34D9-CE48-AA84-A7FF22C36FB4}">
      <dgm:prSet/>
      <dgm:spPr/>
      <dgm:t>
        <a:bodyPr/>
        <a:lstStyle/>
        <a:p>
          <a:endParaRPr lang="en-US"/>
        </a:p>
      </dgm:t>
    </dgm:pt>
    <dgm:pt modelId="{0A2D4ADF-228E-0843-B549-BF1BC3141FDE}" type="sibTrans" cxnId="{D370E702-34D9-CE48-AA84-A7FF22C36FB4}">
      <dgm:prSet/>
      <dgm:spPr/>
      <dgm:t>
        <a:bodyPr/>
        <a:lstStyle/>
        <a:p>
          <a:endParaRPr lang="en-US"/>
        </a:p>
      </dgm:t>
    </dgm:pt>
    <dgm:pt modelId="{6043AAA6-9289-CB49-9DCC-0A23FA65C382}">
      <dgm:prSet phldrT="[Text]" custT="1"/>
      <dgm:spPr/>
      <dgm:t>
        <a:bodyPr/>
        <a:lstStyle/>
        <a:p>
          <a:r>
            <a:rPr lang="en-US" sz="1800" dirty="0"/>
            <a:t>Stage 3: Modeling</a:t>
          </a:r>
        </a:p>
      </dgm:t>
    </dgm:pt>
    <dgm:pt modelId="{9DA59ECC-EF37-5642-862A-746782AC21E9}" type="parTrans" cxnId="{9A7950AA-8DCA-F245-9AB7-18B4436DB679}">
      <dgm:prSet/>
      <dgm:spPr/>
      <dgm:t>
        <a:bodyPr/>
        <a:lstStyle/>
        <a:p>
          <a:endParaRPr lang="en-US"/>
        </a:p>
      </dgm:t>
    </dgm:pt>
    <dgm:pt modelId="{4B83E1AD-1681-D745-B00B-5890749FFFE8}" type="sibTrans" cxnId="{9A7950AA-8DCA-F245-9AB7-18B4436DB679}">
      <dgm:prSet/>
      <dgm:spPr/>
      <dgm:t>
        <a:bodyPr/>
        <a:lstStyle/>
        <a:p>
          <a:endParaRPr lang="en-US"/>
        </a:p>
      </dgm:t>
    </dgm:pt>
    <dgm:pt modelId="{3C659454-92C6-2443-AC4D-17394C921025}">
      <dgm:prSet custT="1"/>
      <dgm:spPr/>
      <dgm:t>
        <a:bodyPr/>
        <a:lstStyle/>
        <a:p>
          <a:r>
            <a:rPr lang="en-US" sz="1800" dirty="0"/>
            <a:t>Demographics</a:t>
          </a:r>
        </a:p>
      </dgm:t>
    </dgm:pt>
    <dgm:pt modelId="{B3EF1354-46B9-0F43-964D-DB94CD3208EF}" type="parTrans" cxnId="{AD921D6E-6366-AE40-B945-D02E6F49BB53}">
      <dgm:prSet/>
      <dgm:spPr/>
      <dgm:t>
        <a:bodyPr/>
        <a:lstStyle/>
        <a:p>
          <a:endParaRPr lang="en-US"/>
        </a:p>
      </dgm:t>
    </dgm:pt>
    <dgm:pt modelId="{D83AF730-344A-144F-A519-0969AC3A3578}" type="sibTrans" cxnId="{AD921D6E-6366-AE40-B945-D02E6F49BB53}">
      <dgm:prSet/>
      <dgm:spPr/>
      <dgm:t>
        <a:bodyPr/>
        <a:lstStyle/>
        <a:p>
          <a:endParaRPr lang="en-US"/>
        </a:p>
      </dgm:t>
    </dgm:pt>
    <dgm:pt modelId="{B5266A10-D8F2-0540-AF0D-E23E4CC8CBCF}">
      <dgm:prSet custT="1"/>
      <dgm:spPr/>
      <dgm:t>
        <a:bodyPr/>
        <a:lstStyle/>
        <a:p>
          <a:r>
            <a:rPr lang="en-US" sz="1800" dirty="0"/>
            <a:t>Comorbidities</a:t>
          </a:r>
        </a:p>
      </dgm:t>
    </dgm:pt>
    <dgm:pt modelId="{FCFE9E67-3518-064C-AB76-9BDBB0D7CD69}" type="parTrans" cxnId="{8AEE8A24-C174-714C-AF26-FAB46AE475D2}">
      <dgm:prSet/>
      <dgm:spPr/>
      <dgm:t>
        <a:bodyPr/>
        <a:lstStyle/>
        <a:p>
          <a:endParaRPr lang="en-US"/>
        </a:p>
      </dgm:t>
    </dgm:pt>
    <dgm:pt modelId="{A564A83F-33C8-FF4C-85F1-1877CF07EEA7}" type="sibTrans" cxnId="{8AEE8A24-C174-714C-AF26-FAB46AE475D2}">
      <dgm:prSet/>
      <dgm:spPr/>
      <dgm:t>
        <a:bodyPr/>
        <a:lstStyle/>
        <a:p>
          <a:endParaRPr lang="en-US"/>
        </a:p>
      </dgm:t>
    </dgm:pt>
    <dgm:pt modelId="{90034C5F-8C52-5E46-AF9C-4268EC6EEFA2}">
      <dgm:prSet custT="1"/>
      <dgm:spPr/>
      <dgm:t>
        <a:bodyPr/>
        <a:lstStyle/>
        <a:p>
          <a:r>
            <a:rPr lang="en-US" sz="1800" dirty="0"/>
            <a:t>Social Determinants</a:t>
          </a:r>
          <a:endParaRPr lang="en-US" sz="2400" dirty="0"/>
        </a:p>
      </dgm:t>
    </dgm:pt>
    <dgm:pt modelId="{8E36E486-717E-E748-92FD-0F0175333B99}" type="parTrans" cxnId="{206050B3-AA38-A14A-A72E-0B56A3A78BAC}">
      <dgm:prSet/>
      <dgm:spPr/>
      <dgm:t>
        <a:bodyPr/>
        <a:lstStyle/>
        <a:p>
          <a:endParaRPr lang="en-US"/>
        </a:p>
      </dgm:t>
    </dgm:pt>
    <dgm:pt modelId="{596DC820-437C-8448-B366-AAF625572CA5}" type="sibTrans" cxnId="{206050B3-AA38-A14A-A72E-0B56A3A78BAC}">
      <dgm:prSet/>
      <dgm:spPr/>
      <dgm:t>
        <a:bodyPr/>
        <a:lstStyle/>
        <a:p>
          <a:endParaRPr lang="en-US"/>
        </a:p>
      </dgm:t>
    </dgm:pt>
    <dgm:pt modelId="{3F547B88-AB7A-E74B-8452-CD29465D89B0}">
      <dgm:prSet custT="1"/>
      <dgm:spPr/>
      <dgm:t>
        <a:bodyPr/>
        <a:lstStyle/>
        <a:p>
          <a:r>
            <a:rPr lang="en-US" sz="1800" dirty="0"/>
            <a:t>Normalization</a:t>
          </a:r>
        </a:p>
      </dgm:t>
    </dgm:pt>
    <dgm:pt modelId="{C89BC6E2-90ED-AA43-88D3-A5FCDEDA39BD}" type="parTrans" cxnId="{4F1E4866-2902-D847-B626-DC6504E24D7B}">
      <dgm:prSet/>
      <dgm:spPr/>
      <dgm:t>
        <a:bodyPr/>
        <a:lstStyle/>
        <a:p>
          <a:endParaRPr lang="en-US"/>
        </a:p>
      </dgm:t>
    </dgm:pt>
    <dgm:pt modelId="{6466CAE9-2E68-474F-9A73-FC667907656E}" type="sibTrans" cxnId="{4F1E4866-2902-D847-B626-DC6504E24D7B}">
      <dgm:prSet/>
      <dgm:spPr/>
      <dgm:t>
        <a:bodyPr/>
        <a:lstStyle/>
        <a:p>
          <a:endParaRPr lang="en-US"/>
        </a:p>
      </dgm:t>
    </dgm:pt>
    <dgm:pt modelId="{5C1BACDD-7556-E544-A7D7-18884FA2760F}">
      <dgm:prSet custT="1"/>
      <dgm:spPr/>
      <dgm:t>
        <a:bodyPr/>
        <a:lstStyle/>
        <a:p>
          <a:r>
            <a:rPr lang="en-US" sz="1800" dirty="0"/>
            <a:t>Analysis</a:t>
          </a:r>
        </a:p>
      </dgm:t>
    </dgm:pt>
    <dgm:pt modelId="{FBB81515-BFC2-C14C-8E1E-92BF9B3E480D}" type="parTrans" cxnId="{A797BFB4-F547-3C47-83D9-488D7CD547AD}">
      <dgm:prSet/>
      <dgm:spPr/>
      <dgm:t>
        <a:bodyPr/>
        <a:lstStyle/>
        <a:p>
          <a:endParaRPr lang="en-US"/>
        </a:p>
      </dgm:t>
    </dgm:pt>
    <dgm:pt modelId="{0E23C969-9EA6-6F49-A98D-FE5B17C20E1D}" type="sibTrans" cxnId="{A797BFB4-F547-3C47-83D9-488D7CD547AD}">
      <dgm:prSet/>
      <dgm:spPr/>
      <dgm:t>
        <a:bodyPr/>
        <a:lstStyle/>
        <a:p>
          <a:endParaRPr lang="en-US"/>
        </a:p>
      </dgm:t>
    </dgm:pt>
    <dgm:pt modelId="{3062B66E-583F-484E-887B-5F40834C9816}">
      <dgm:prSet custT="1"/>
      <dgm:spPr/>
      <dgm:t>
        <a:bodyPr/>
        <a:lstStyle/>
        <a:p>
          <a:r>
            <a:rPr lang="en-US" sz="1800" dirty="0"/>
            <a:t>Testing</a:t>
          </a:r>
        </a:p>
      </dgm:t>
    </dgm:pt>
    <dgm:pt modelId="{5892DFD8-CB74-CA4B-9622-96E01B9C7CA0}" type="parTrans" cxnId="{B9A0E06A-56E1-8F4B-80D4-F479A162FEBA}">
      <dgm:prSet/>
      <dgm:spPr/>
      <dgm:t>
        <a:bodyPr/>
        <a:lstStyle/>
        <a:p>
          <a:endParaRPr lang="en-US"/>
        </a:p>
      </dgm:t>
    </dgm:pt>
    <dgm:pt modelId="{11408F56-3C94-4143-9C26-B371D6510A9E}" type="sibTrans" cxnId="{B9A0E06A-56E1-8F4B-80D4-F479A162FEBA}">
      <dgm:prSet/>
      <dgm:spPr/>
      <dgm:t>
        <a:bodyPr/>
        <a:lstStyle/>
        <a:p>
          <a:endParaRPr lang="en-US"/>
        </a:p>
      </dgm:t>
    </dgm:pt>
    <dgm:pt modelId="{37796CCD-1086-214C-ADCA-4BA27D70A88E}" type="pres">
      <dgm:prSet presAssocID="{7C909CBD-37A9-F140-8407-A908AF2119DA}" presName="Name0" presStyleCnt="0">
        <dgm:presLayoutVars>
          <dgm:dir/>
          <dgm:animLvl val="lvl"/>
          <dgm:resizeHandles val="exact"/>
        </dgm:presLayoutVars>
      </dgm:prSet>
      <dgm:spPr/>
    </dgm:pt>
    <dgm:pt modelId="{0851AD8A-F486-C348-94B9-8E5790D266D3}" type="pres">
      <dgm:prSet presAssocID="{F013CCA1-C671-E341-9A04-A2343D3EC231}" presName="composite" presStyleCnt="0"/>
      <dgm:spPr/>
    </dgm:pt>
    <dgm:pt modelId="{DEFD5A13-D794-0C4E-9828-6393CFC9B967}" type="pres">
      <dgm:prSet presAssocID="{F013CCA1-C671-E341-9A04-A2343D3EC231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96CFB715-A8C5-F34B-A701-966F5F81F52C}" type="pres">
      <dgm:prSet presAssocID="{F013CCA1-C671-E341-9A04-A2343D3EC231}" presName="desTx" presStyleLbl="revTx" presStyleIdx="0" presStyleCnt="3">
        <dgm:presLayoutVars>
          <dgm:bulletEnabled val="1"/>
        </dgm:presLayoutVars>
      </dgm:prSet>
      <dgm:spPr/>
    </dgm:pt>
    <dgm:pt modelId="{89A50399-1318-6A46-9647-E70FA535B86B}" type="pres">
      <dgm:prSet presAssocID="{3CD568A5-B6F9-9946-9B8A-266B731514C5}" presName="space" presStyleCnt="0"/>
      <dgm:spPr/>
    </dgm:pt>
    <dgm:pt modelId="{EA343F27-EE91-664E-897D-D15E991E290A}" type="pres">
      <dgm:prSet presAssocID="{13CB6743-35D6-0743-8D45-0532E298EA97}" presName="composite" presStyleCnt="0"/>
      <dgm:spPr/>
    </dgm:pt>
    <dgm:pt modelId="{5F896DC2-4978-4541-AE84-295C6B2BDD84}" type="pres">
      <dgm:prSet presAssocID="{13CB6743-35D6-0743-8D45-0532E298EA97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07299F26-CA19-DB40-96D6-12FF2348247A}" type="pres">
      <dgm:prSet presAssocID="{13CB6743-35D6-0743-8D45-0532E298EA97}" presName="desTx" presStyleLbl="revTx" presStyleIdx="1" presStyleCnt="3">
        <dgm:presLayoutVars>
          <dgm:bulletEnabled val="1"/>
        </dgm:presLayoutVars>
      </dgm:prSet>
      <dgm:spPr/>
    </dgm:pt>
    <dgm:pt modelId="{13487BBC-3B59-5C42-9691-45E80AB95EF5}" type="pres">
      <dgm:prSet presAssocID="{0A2D4ADF-228E-0843-B549-BF1BC3141FDE}" presName="space" presStyleCnt="0"/>
      <dgm:spPr/>
    </dgm:pt>
    <dgm:pt modelId="{95A355A2-0264-084F-8A37-BB6797C9B23F}" type="pres">
      <dgm:prSet presAssocID="{6043AAA6-9289-CB49-9DCC-0A23FA65C382}" presName="composite" presStyleCnt="0"/>
      <dgm:spPr/>
    </dgm:pt>
    <dgm:pt modelId="{58265948-E365-4A40-8644-D0B9083770C4}" type="pres">
      <dgm:prSet presAssocID="{6043AAA6-9289-CB49-9DCC-0A23FA65C382}" presName="parTx" presStyleLbl="node1" presStyleIdx="2" presStyleCnt="3">
        <dgm:presLayoutVars>
          <dgm:chMax val="0"/>
          <dgm:chPref val="0"/>
          <dgm:bulletEnabled val="1"/>
        </dgm:presLayoutVars>
      </dgm:prSet>
      <dgm:spPr/>
    </dgm:pt>
    <dgm:pt modelId="{D390C0D4-1AC4-2B43-9335-5AD01BC27685}" type="pres">
      <dgm:prSet presAssocID="{6043AAA6-9289-CB49-9DCC-0A23FA65C382}" presName="desTx" presStyleLbl="revTx" presStyleIdx="2" presStyleCnt="3">
        <dgm:presLayoutVars>
          <dgm:bulletEnabled val="1"/>
        </dgm:presLayoutVars>
      </dgm:prSet>
      <dgm:spPr/>
    </dgm:pt>
  </dgm:ptLst>
  <dgm:cxnLst>
    <dgm:cxn modelId="{D0D71400-53FA-46E2-B606-EF359F9260C7}" type="presOf" srcId="{13CB6743-35D6-0743-8D45-0532E298EA97}" destId="{5F896DC2-4978-4541-AE84-295C6B2BDD84}" srcOrd="0" destOrd="0" presId="urn:microsoft.com/office/officeart/2005/8/layout/chevron1"/>
    <dgm:cxn modelId="{D370E702-34D9-CE48-AA84-A7FF22C36FB4}" srcId="{7C909CBD-37A9-F140-8407-A908AF2119DA}" destId="{13CB6743-35D6-0743-8D45-0532E298EA97}" srcOrd="1" destOrd="0" parTransId="{720CB134-18AD-FB43-B52C-AD7B04EBF6FC}" sibTransId="{0A2D4ADF-228E-0843-B549-BF1BC3141FDE}"/>
    <dgm:cxn modelId="{060EF41A-FD0E-4110-8898-07A10E602AD5}" type="presOf" srcId="{5C1BACDD-7556-E544-A7D7-18884FA2760F}" destId="{07299F26-CA19-DB40-96D6-12FF2348247A}" srcOrd="0" destOrd="1" presId="urn:microsoft.com/office/officeart/2005/8/layout/chevron1"/>
    <dgm:cxn modelId="{8AEE8A24-C174-714C-AF26-FAB46AE475D2}" srcId="{F013CCA1-C671-E341-9A04-A2343D3EC231}" destId="{B5266A10-D8F2-0540-AF0D-E23E4CC8CBCF}" srcOrd="1" destOrd="0" parTransId="{FCFE9E67-3518-064C-AB76-9BDBB0D7CD69}" sibTransId="{A564A83F-33C8-FF4C-85F1-1877CF07EEA7}"/>
    <dgm:cxn modelId="{F0ADAB34-3153-4221-9FCB-40FCED5BBE39}" type="presOf" srcId="{B5266A10-D8F2-0540-AF0D-E23E4CC8CBCF}" destId="{96CFB715-A8C5-F34B-A701-966F5F81F52C}" srcOrd="0" destOrd="1" presId="urn:microsoft.com/office/officeart/2005/8/layout/chevron1"/>
    <dgm:cxn modelId="{7FE87F42-697E-6248-85D3-40DB8C5FFF48}" srcId="{7C909CBD-37A9-F140-8407-A908AF2119DA}" destId="{F013CCA1-C671-E341-9A04-A2343D3EC231}" srcOrd="0" destOrd="0" parTransId="{D2ABD2AE-B4C7-1D4D-86F2-52D267688245}" sibTransId="{3CD568A5-B6F9-9946-9B8A-266B731514C5}"/>
    <dgm:cxn modelId="{D55D8C45-48EA-4A49-B7D9-C65AEC1CB050}" type="presOf" srcId="{3062B66E-583F-484E-887B-5F40834C9816}" destId="{D390C0D4-1AC4-2B43-9335-5AD01BC27685}" srcOrd="0" destOrd="0" presId="urn:microsoft.com/office/officeart/2005/8/layout/chevron1"/>
    <dgm:cxn modelId="{AF51DD4D-6BF0-43FE-8462-820F257145B8}" type="presOf" srcId="{90034C5F-8C52-5E46-AF9C-4268EC6EEFA2}" destId="{96CFB715-A8C5-F34B-A701-966F5F81F52C}" srcOrd="0" destOrd="2" presId="urn:microsoft.com/office/officeart/2005/8/layout/chevron1"/>
    <dgm:cxn modelId="{46E65C51-4C8B-4090-8BC3-75D6D7EBA22E}" type="presOf" srcId="{F013CCA1-C671-E341-9A04-A2343D3EC231}" destId="{DEFD5A13-D794-0C4E-9828-6393CFC9B967}" srcOrd="0" destOrd="0" presId="urn:microsoft.com/office/officeart/2005/8/layout/chevron1"/>
    <dgm:cxn modelId="{7DBB845A-9F11-40BC-85BD-E60516FF2F19}" type="presOf" srcId="{3C659454-92C6-2443-AC4D-17394C921025}" destId="{96CFB715-A8C5-F34B-A701-966F5F81F52C}" srcOrd="0" destOrd="0" presId="urn:microsoft.com/office/officeart/2005/8/layout/chevron1"/>
    <dgm:cxn modelId="{4F1E4866-2902-D847-B626-DC6504E24D7B}" srcId="{13CB6743-35D6-0743-8D45-0532E298EA97}" destId="{3F547B88-AB7A-E74B-8452-CD29465D89B0}" srcOrd="0" destOrd="0" parTransId="{C89BC6E2-90ED-AA43-88D3-A5FCDEDA39BD}" sibTransId="{6466CAE9-2E68-474F-9A73-FC667907656E}"/>
    <dgm:cxn modelId="{634D7569-D7E6-4302-879B-858709C579B3}" type="presOf" srcId="{6043AAA6-9289-CB49-9DCC-0A23FA65C382}" destId="{58265948-E365-4A40-8644-D0B9083770C4}" srcOrd="0" destOrd="0" presId="urn:microsoft.com/office/officeart/2005/8/layout/chevron1"/>
    <dgm:cxn modelId="{B9A0E06A-56E1-8F4B-80D4-F479A162FEBA}" srcId="{6043AAA6-9289-CB49-9DCC-0A23FA65C382}" destId="{3062B66E-583F-484E-887B-5F40834C9816}" srcOrd="0" destOrd="0" parTransId="{5892DFD8-CB74-CA4B-9622-96E01B9C7CA0}" sibTransId="{11408F56-3C94-4143-9C26-B371D6510A9E}"/>
    <dgm:cxn modelId="{AD921D6E-6366-AE40-B945-D02E6F49BB53}" srcId="{F013CCA1-C671-E341-9A04-A2343D3EC231}" destId="{3C659454-92C6-2443-AC4D-17394C921025}" srcOrd="0" destOrd="0" parTransId="{B3EF1354-46B9-0F43-964D-DB94CD3208EF}" sibTransId="{D83AF730-344A-144F-A519-0969AC3A3578}"/>
    <dgm:cxn modelId="{1362BA9F-E9DE-45C1-87EE-FDC4DB7EFDA6}" type="presOf" srcId="{7C909CBD-37A9-F140-8407-A908AF2119DA}" destId="{37796CCD-1086-214C-ADCA-4BA27D70A88E}" srcOrd="0" destOrd="0" presId="urn:microsoft.com/office/officeart/2005/8/layout/chevron1"/>
    <dgm:cxn modelId="{9A7950AA-8DCA-F245-9AB7-18B4436DB679}" srcId="{7C909CBD-37A9-F140-8407-A908AF2119DA}" destId="{6043AAA6-9289-CB49-9DCC-0A23FA65C382}" srcOrd="2" destOrd="0" parTransId="{9DA59ECC-EF37-5642-862A-746782AC21E9}" sibTransId="{4B83E1AD-1681-D745-B00B-5890749FFFE8}"/>
    <dgm:cxn modelId="{206050B3-AA38-A14A-A72E-0B56A3A78BAC}" srcId="{F013CCA1-C671-E341-9A04-A2343D3EC231}" destId="{90034C5F-8C52-5E46-AF9C-4268EC6EEFA2}" srcOrd="2" destOrd="0" parTransId="{8E36E486-717E-E748-92FD-0F0175333B99}" sibTransId="{596DC820-437C-8448-B366-AAF625572CA5}"/>
    <dgm:cxn modelId="{A797BFB4-F547-3C47-83D9-488D7CD547AD}" srcId="{13CB6743-35D6-0743-8D45-0532E298EA97}" destId="{5C1BACDD-7556-E544-A7D7-18884FA2760F}" srcOrd="1" destOrd="0" parTransId="{FBB81515-BFC2-C14C-8E1E-92BF9B3E480D}" sibTransId="{0E23C969-9EA6-6F49-A98D-FE5B17C20E1D}"/>
    <dgm:cxn modelId="{5B0C60E7-3863-4881-AECF-7334B95D07AF}" type="presOf" srcId="{3F547B88-AB7A-E74B-8452-CD29465D89B0}" destId="{07299F26-CA19-DB40-96D6-12FF2348247A}" srcOrd="0" destOrd="0" presId="urn:microsoft.com/office/officeart/2005/8/layout/chevron1"/>
    <dgm:cxn modelId="{C6A2C4C3-65F6-41CD-AEF0-E840F8B2E971}" type="presParOf" srcId="{37796CCD-1086-214C-ADCA-4BA27D70A88E}" destId="{0851AD8A-F486-C348-94B9-8E5790D266D3}" srcOrd="0" destOrd="0" presId="urn:microsoft.com/office/officeart/2005/8/layout/chevron1"/>
    <dgm:cxn modelId="{2E56B344-D0D1-4F72-A5E3-9F32C97E37FB}" type="presParOf" srcId="{0851AD8A-F486-C348-94B9-8E5790D266D3}" destId="{DEFD5A13-D794-0C4E-9828-6393CFC9B967}" srcOrd="0" destOrd="0" presId="urn:microsoft.com/office/officeart/2005/8/layout/chevron1"/>
    <dgm:cxn modelId="{1DE53396-3F10-4546-A786-E653D622F4C3}" type="presParOf" srcId="{0851AD8A-F486-C348-94B9-8E5790D266D3}" destId="{96CFB715-A8C5-F34B-A701-966F5F81F52C}" srcOrd="1" destOrd="0" presId="urn:microsoft.com/office/officeart/2005/8/layout/chevron1"/>
    <dgm:cxn modelId="{5FF088D6-199F-4B08-B949-99D80FC767C4}" type="presParOf" srcId="{37796CCD-1086-214C-ADCA-4BA27D70A88E}" destId="{89A50399-1318-6A46-9647-E70FA535B86B}" srcOrd="1" destOrd="0" presId="urn:microsoft.com/office/officeart/2005/8/layout/chevron1"/>
    <dgm:cxn modelId="{3D573DFA-0A0F-4D73-BE3F-B5C4EB9D76A6}" type="presParOf" srcId="{37796CCD-1086-214C-ADCA-4BA27D70A88E}" destId="{EA343F27-EE91-664E-897D-D15E991E290A}" srcOrd="2" destOrd="0" presId="urn:microsoft.com/office/officeart/2005/8/layout/chevron1"/>
    <dgm:cxn modelId="{2375AAA3-3D9C-412C-8D28-DD8DCB3D2510}" type="presParOf" srcId="{EA343F27-EE91-664E-897D-D15E991E290A}" destId="{5F896DC2-4978-4541-AE84-295C6B2BDD84}" srcOrd="0" destOrd="0" presId="urn:microsoft.com/office/officeart/2005/8/layout/chevron1"/>
    <dgm:cxn modelId="{412E5E56-AFA9-41BB-8B3F-8A581858FDC1}" type="presParOf" srcId="{EA343F27-EE91-664E-897D-D15E991E290A}" destId="{07299F26-CA19-DB40-96D6-12FF2348247A}" srcOrd="1" destOrd="0" presId="urn:microsoft.com/office/officeart/2005/8/layout/chevron1"/>
    <dgm:cxn modelId="{D0CDB94B-1408-435A-A26F-910376971CF0}" type="presParOf" srcId="{37796CCD-1086-214C-ADCA-4BA27D70A88E}" destId="{13487BBC-3B59-5C42-9691-45E80AB95EF5}" srcOrd="3" destOrd="0" presId="urn:microsoft.com/office/officeart/2005/8/layout/chevron1"/>
    <dgm:cxn modelId="{2D03B305-ED84-4484-B6D9-9334B375ED89}" type="presParOf" srcId="{37796CCD-1086-214C-ADCA-4BA27D70A88E}" destId="{95A355A2-0264-084F-8A37-BB6797C9B23F}" srcOrd="4" destOrd="0" presId="urn:microsoft.com/office/officeart/2005/8/layout/chevron1"/>
    <dgm:cxn modelId="{61FE28DF-A0E0-41D8-939A-A31E21528984}" type="presParOf" srcId="{95A355A2-0264-084F-8A37-BB6797C9B23F}" destId="{58265948-E365-4A40-8644-D0B9083770C4}" srcOrd="0" destOrd="0" presId="urn:microsoft.com/office/officeart/2005/8/layout/chevron1"/>
    <dgm:cxn modelId="{03B6F3EB-F9D8-4C8E-A8E1-F39AB77DFA96}" type="presParOf" srcId="{95A355A2-0264-084F-8A37-BB6797C9B23F}" destId="{D390C0D4-1AC4-2B43-9335-5AD01BC27685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FD5A13-D794-0C4E-9828-6393CFC9B967}">
      <dsp:nvSpPr>
        <dsp:cNvPr id="0" name=""/>
        <dsp:cNvSpPr/>
      </dsp:nvSpPr>
      <dsp:spPr>
        <a:xfrm>
          <a:off x="348" y="422901"/>
          <a:ext cx="2772667" cy="1109067"/>
        </a:xfrm>
        <a:prstGeom prst="chevron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Stage 1: </a:t>
          </a:r>
          <a:br>
            <a:rPr lang="en-US" sz="1800" kern="1200" dirty="0"/>
          </a:br>
          <a:r>
            <a:rPr lang="en-US" sz="1800" kern="1200" dirty="0"/>
            <a:t>Feature Identification</a:t>
          </a:r>
        </a:p>
      </dsp:txBody>
      <dsp:txXfrm>
        <a:off x="554882" y="422901"/>
        <a:ext cx="1663600" cy="1109067"/>
      </dsp:txXfrm>
    </dsp:sp>
    <dsp:sp modelId="{96CFB715-A8C5-F34B-A701-966F5F81F52C}">
      <dsp:nvSpPr>
        <dsp:cNvPr id="0" name=""/>
        <dsp:cNvSpPr/>
      </dsp:nvSpPr>
      <dsp:spPr>
        <a:xfrm>
          <a:off x="348" y="1670602"/>
          <a:ext cx="2218134" cy="117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Demographics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Comorbidities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Social Determinants</a:t>
          </a:r>
          <a:endParaRPr lang="en-US" sz="2400" kern="1200" dirty="0"/>
        </a:p>
      </dsp:txBody>
      <dsp:txXfrm>
        <a:off x="348" y="1670602"/>
        <a:ext cx="2218134" cy="1170000"/>
      </dsp:txXfrm>
    </dsp:sp>
    <dsp:sp modelId="{5F896DC2-4978-4541-AE84-295C6B2BDD84}">
      <dsp:nvSpPr>
        <dsp:cNvPr id="0" name=""/>
        <dsp:cNvSpPr/>
      </dsp:nvSpPr>
      <dsp:spPr>
        <a:xfrm>
          <a:off x="2557016" y="422901"/>
          <a:ext cx="2772667" cy="1109067"/>
        </a:xfrm>
        <a:prstGeom prst="chevron">
          <a:avLst/>
        </a:prstGeom>
        <a:solidFill>
          <a:schemeClr val="accent1">
            <a:alpha val="90000"/>
            <a:hueOff val="0"/>
            <a:satOff val="0"/>
            <a:lumOff val="0"/>
            <a:alphaOff val="-2000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Stage 2: </a:t>
          </a:r>
          <a:br>
            <a:rPr lang="en-US" sz="1800" kern="1200" dirty="0"/>
          </a:br>
          <a:r>
            <a:rPr lang="en-US" sz="1800" kern="1200" dirty="0"/>
            <a:t>Data Processing</a:t>
          </a:r>
        </a:p>
      </dsp:txBody>
      <dsp:txXfrm>
        <a:off x="3111550" y="422901"/>
        <a:ext cx="1663600" cy="1109067"/>
      </dsp:txXfrm>
    </dsp:sp>
    <dsp:sp modelId="{07299F26-CA19-DB40-96D6-12FF2348247A}">
      <dsp:nvSpPr>
        <dsp:cNvPr id="0" name=""/>
        <dsp:cNvSpPr/>
      </dsp:nvSpPr>
      <dsp:spPr>
        <a:xfrm>
          <a:off x="2557016" y="1670602"/>
          <a:ext cx="2218134" cy="117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Normalization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Analysis</a:t>
          </a:r>
        </a:p>
      </dsp:txBody>
      <dsp:txXfrm>
        <a:off x="2557016" y="1670602"/>
        <a:ext cx="2218134" cy="1170000"/>
      </dsp:txXfrm>
    </dsp:sp>
    <dsp:sp modelId="{58265948-E365-4A40-8644-D0B9083770C4}">
      <dsp:nvSpPr>
        <dsp:cNvPr id="0" name=""/>
        <dsp:cNvSpPr/>
      </dsp:nvSpPr>
      <dsp:spPr>
        <a:xfrm>
          <a:off x="5113683" y="422901"/>
          <a:ext cx="2772667" cy="1109067"/>
        </a:xfrm>
        <a:prstGeom prst="chevron">
          <a:avLst/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Stage 3: Modeling</a:t>
          </a:r>
        </a:p>
      </dsp:txBody>
      <dsp:txXfrm>
        <a:off x="5668217" y="422901"/>
        <a:ext cx="1663600" cy="1109067"/>
      </dsp:txXfrm>
    </dsp:sp>
    <dsp:sp modelId="{D390C0D4-1AC4-2B43-9335-5AD01BC27685}">
      <dsp:nvSpPr>
        <dsp:cNvPr id="0" name=""/>
        <dsp:cNvSpPr/>
      </dsp:nvSpPr>
      <dsp:spPr>
        <a:xfrm>
          <a:off x="5113683" y="1670602"/>
          <a:ext cx="2218134" cy="117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Testing</a:t>
          </a:r>
        </a:p>
      </dsp:txBody>
      <dsp:txXfrm>
        <a:off x="5113683" y="1670602"/>
        <a:ext cx="2218134" cy="117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45C0D-251B-4BA8-9511-82FAA70BA100}" type="datetimeFigureOut">
              <a:rPr lang="en-US" smtClean="0"/>
              <a:t>6/21/21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C155D-F1D2-4409-BEFF-12F4D91428D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45C0D-251B-4BA8-9511-82FAA70BA100}" type="datetimeFigureOut">
              <a:rPr lang="en-US" smtClean="0"/>
              <a:t>6/21/21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C155D-F1D2-4409-BEFF-12F4D91428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45C0D-251B-4BA8-9511-82FAA70BA100}" type="datetimeFigureOut">
              <a:rPr lang="en-US" smtClean="0"/>
              <a:t>6/21/21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C155D-F1D2-4409-BEFF-12F4D91428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45C0D-251B-4BA8-9511-82FAA70BA100}" type="datetimeFigureOut">
              <a:rPr lang="en-US" smtClean="0"/>
              <a:t>6/21/21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C155D-F1D2-4409-BEFF-12F4D91428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45C0D-251B-4BA8-9511-82FAA70BA100}" type="datetimeFigureOut">
              <a:rPr lang="en-US" smtClean="0"/>
              <a:t>6/21/21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C155D-F1D2-4409-BEFF-12F4D91428D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45C0D-251B-4BA8-9511-82FAA70BA100}" type="datetimeFigureOut">
              <a:rPr lang="en-US" smtClean="0"/>
              <a:t>6/21/21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C155D-F1D2-4409-BEFF-12F4D91428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45C0D-251B-4BA8-9511-82FAA70BA100}" type="datetimeFigureOut">
              <a:rPr lang="en-US" smtClean="0"/>
              <a:t>6/21/21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C155D-F1D2-4409-BEFF-12F4D91428D0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45C0D-251B-4BA8-9511-82FAA70BA100}" type="datetimeFigureOut">
              <a:rPr lang="en-US" smtClean="0"/>
              <a:t>6/21/21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C155D-F1D2-4409-BEFF-12F4D91428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45C0D-251B-4BA8-9511-82FAA70BA100}" type="datetimeFigureOut">
              <a:rPr lang="en-US" smtClean="0"/>
              <a:t>6/21/21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C155D-F1D2-4409-BEFF-12F4D91428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45C0D-251B-4BA8-9511-82FAA70BA100}" type="datetimeFigureOut">
              <a:rPr lang="en-US" smtClean="0"/>
              <a:t>6/21/21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C155D-F1D2-4409-BEFF-12F4D91428D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45C0D-251B-4BA8-9511-82FAA70BA100}" type="datetimeFigureOut">
              <a:rPr lang="en-US" smtClean="0"/>
              <a:t>6/21/21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C155D-F1D2-4409-BEFF-12F4D91428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EBA45C0D-251B-4BA8-9511-82FAA70BA100}" type="datetimeFigureOut">
              <a:rPr lang="en-US" smtClean="0"/>
              <a:t>6/21/21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4AFC155D-F1D2-4409-BEFF-12F4D91428D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" y="838200"/>
            <a:ext cx="9144000" cy="2286000"/>
          </a:xfrm>
        </p:spPr>
        <p:txBody>
          <a:bodyPr>
            <a:normAutofit/>
          </a:bodyPr>
          <a:lstStyle/>
          <a:p>
            <a:pPr algn="l"/>
            <a:r>
              <a:rPr lang="en-US" sz="3000" b="1" dirty="0"/>
              <a:t>A Way Out: </a:t>
            </a:r>
            <a:br>
              <a:rPr lang="en-US" sz="3000" b="1" dirty="0"/>
            </a:br>
            <a:r>
              <a:rPr lang="en-US" sz="3000" b="1" dirty="0"/>
              <a:t>Pandemic preparedness in context of health disparities to limit disproportionate morbidity and mortality</a:t>
            </a:r>
            <a:endParaRPr lang="en-US" sz="3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657600"/>
            <a:ext cx="2667000" cy="2286000"/>
          </a:xfrm>
        </p:spPr>
        <p:txBody>
          <a:bodyPr>
            <a:normAutofit fontScale="85000" lnSpcReduction="10000"/>
          </a:bodyPr>
          <a:lstStyle/>
          <a:p>
            <a:r>
              <a:rPr lang="en-US" dirty="0" err="1"/>
              <a:t>Udana</a:t>
            </a:r>
            <a:r>
              <a:rPr lang="en-US" dirty="0"/>
              <a:t> </a:t>
            </a:r>
            <a:r>
              <a:rPr lang="en-US" dirty="0" err="1"/>
              <a:t>Torian</a:t>
            </a:r>
            <a:endParaRPr lang="en-US" dirty="0"/>
          </a:p>
          <a:p>
            <a:r>
              <a:rPr lang="en-US" dirty="0"/>
              <a:t>Vincent La</a:t>
            </a:r>
          </a:p>
          <a:p>
            <a:r>
              <a:rPr lang="en-US" dirty="0" err="1"/>
              <a:t>Dinh</a:t>
            </a:r>
            <a:r>
              <a:rPr lang="en-US" dirty="0"/>
              <a:t> Nguyen</a:t>
            </a:r>
          </a:p>
          <a:p>
            <a:r>
              <a:rPr lang="en-US" dirty="0"/>
              <a:t>Ashley </a:t>
            </a:r>
            <a:r>
              <a:rPr lang="en-US" dirty="0" err="1"/>
              <a:t>Bamfo</a:t>
            </a:r>
            <a:endParaRPr lang="en-US" dirty="0"/>
          </a:p>
          <a:p>
            <a:r>
              <a:rPr lang="en-US" dirty="0"/>
              <a:t>Shreya Shah</a:t>
            </a:r>
          </a:p>
          <a:p>
            <a:r>
              <a:rPr lang="en-US" dirty="0"/>
              <a:t>Bryan Wilder (mentor)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011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Roles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Project Lead: </a:t>
            </a:r>
            <a:r>
              <a:rPr lang="en-US" dirty="0" err="1"/>
              <a:t>Udana</a:t>
            </a:r>
            <a:r>
              <a:rPr lang="en-US" dirty="0"/>
              <a:t> </a:t>
            </a:r>
            <a:r>
              <a:rPr lang="en-US" dirty="0" err="1"/>
              <a:t>Torian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Sysadmin</a:t>
            </a:r>
            <a:r>
              <a:rPr lang="en-US" dirty="0"/>
              <a:t>: Shreya Shah</a:t>
            </a:r>
          </a:p>
          <a:p>
            <a:endParaRPr lang="en-US" dirty="0"/>
          </a:p>
          <a:p>
            <a:r>
              <a:rPr lang="en-US" dirty="0"/>
              <a:t>Writers: Vincent La and </a:t>
            </a:r>
            <a:r>
              <a:rPr lang="en-US" dirty="0" err="1"/>
              <a:t>Dinh</a:t>
            </a:r>
            <a:r>
              <a:rPr lang="en-US" dirty="0"/>
              <a:t> Nguyen</a:t>
            </a:r>
          </a:p>
          <a:p>
            <a:endParaRPr lang="en-US" dirty="0"/>
          </a:p>
          <a:p>
            <a:r>
              <a:rPr lang="en-US" dirty="0"/>
              <a:t>Subject Matter Experts: Ashley </a:t>
            </a:r>
            <a:r>
              <a:rPr lang="en-US" dirty="0" err="1"/>
              <a:t>Bamfo</a:t>
            </a:r>
            <a:r>
              <a:rPr lang="en-US" dirty="0"/>
              <a:t> and Vincent La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366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3400"/>
            <a:ext cx="9144000" cy="4876800"/>
          </a:xfrm>
        </p:spPr>
      </p:pic>
      <p:sp>
        <p:nvSpPr>
          <p:cNvPr id="7" name="TextBox 6"/>
          <p:cNvSpPr txBox="1"/>
          <p:nvPr/>
        </p:nvSpPr>
        <p:spPr>
          <a:xfrm>
            <a:off x="609600" y="5562600"/>
            <a:ext cx="8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1: </a:t>
            </a:r>
            <a:r>
              <a:rPr lang="en-US" dirty="0" err="1"/>
              <a:t>Covid</a:t>
            </a:r>
            <a:r>
              <a:rPr lang="en-US" dirty="0"/>
              <a:t> rates affected by ethnicity, Black and American Indian/Alaska Native populations are affected significantly more than White populations. </a:t>
            </a:r>
          </a:p>
        </p:txBody>
      </p:sp>
    </p:spTree>
    <p:extLst>
      <p:ext uri="{BB962C8B-B14F-4D97-AF65-F5344CB8AC3E}">
        <p14:creationId xmlns:p14="http://schemas.microsoft.com/office/powerpoint/2010/main" val="393535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4238FA4-81B1-8546-8D5D-BEAA5901B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Flow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B88C72BE-84E0-264E-A592-CD81AE593D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2507393"/>
              </p:ext>
            </p:extLst>
          </p:nvPr>
        </p:nvGraphicFramePr>
        <p:xfrm>
          <a:off x="628650" y="2226469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87165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 1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Identifying a health disparity score per state</a:t>
            </a:r>
          </a:p>
          <a:p>
            <a:endParaRPr lang="en-US" dirty="0"/>
          </a:p>
          <a:p>
            <a:r>
              <a:rPr lang="en-US" dirty="0"/>
              <a:t>Features: </a:t>
            </a:r>
          </a:p>
          <a:p>
            <a:pPr lvl="1"/>
            <a:r>
              <a:rPr lang="en-US" dirty="0"/>
              <a:t>Population data with demographics </a:t>
            </a:r>
          </a:p>
          <a:p>
            <a:pPr lvl="1"/>
            <a:r>
              <a:rPr lang="en-US" dirty="0"/>
              <a:t>Comorbidity data per state (i.e. hypertension, diabetes, obesity)</a:t>
            </a:r>
          </a:p>
          <a:p>
            <a:pPr lvl="1"/>
            <a:r>
              <a:rPr lang="en-US" dirty="0"/>
              <a:t>Social determinants (i.e. employment, access to healthcare, access to grocery stores, social economic status)</a:t>
            </a:r>
          </a:p>
          <a:p>
            <a:pPr lvl="1"/>
            <a:endParaRPr lang="en-US" dirty="0"/>
          </a:p>
          <a:p>
            <a:r>
              <a:rPr lang="en-US" dirty="0"/>
              <a:t>Identifying datasets for each feature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088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Data normalization</a:t>
            </a:r>
          </a:p>
          <a:p>
            <a:pPr lvl="1"/>
            <a:r>
              <a:rPr lang="en-US" dirty="0"/>
              <a:t>Same time frame (~March 2020- ~April 2021)</a:t>
            </a:r>
          </a:p>
          <a:p>
            <a:pPr lvl="1"/>
            <a:endParaRPr lang="en-US" dirty="0"/>
          </a:p>
          <a:p>
            <a:r>
              <a:rPr lang="en-US" dirty="0"/>
              <a:t>Analysis</a:t>
            </a:r>
          </a:p>
          <a:p>
            <a:pPr lvl="1"/>
            <a:r>
              <a:rPr lang="en-US" dirty="0"/>
              <a:t>Culling datasets so that only useful data is present</a:t>
            </a:r>
          </a:p>
          <a:p>
            <a:pPr lvl="1"/>
            <a:endParaRPr lang="en-US" dirty="0"/>
          </a:p>
          <a:p>
            <a:r>
              <a:rPr lang="en-US" dirty="0"/>
              <a:t>Provide evidence for reliability of each feature with peer-reviewed articles </a:t>
            </a:r>
          </a:p>
          <a:p>
            <a:pPr lvl="1"/>
            <a:r>
              <a:rPr lang="en-US" dirty="0"/>
              <a:t>Reduce bias by cross-validating datasets (such as morbidity and mortality rates compared to </a:t>
            </a:r>
            <a:r>
              <a:rPr lang="en-US" dirty="0" err="1"/>
              <a:t>Covid</a:t>
            </a:r>
            <a:r>
              <a:rPr lang="en-US" dirty="0"/>
              <a:t> deaths)</a:t>
            </a:r>
          </a:p>
        </p:txBody>
      </p:sp>
    </p:spTree>
    <p:extLst>
      <p:ext uri="{BB962C8B-B14F-4D97-AF65-F5344CB8AC3E}">
        <p14:creationId xmlns:p14="http://schemas.microsoft.com/office/powerpoint/2010/main" val="1833760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Predictive model</a:t>
            </a:r>
          </a:p>
          <a:p>
            <a:pPr lvl="1"/>
            <a:r>
              <a:rPr lang="en-US" dirty="0"/>
              <a:t>Analyze what the population is and what resources need to be deployed in consideration to population vulnerabilities</a:t>
            </a:r>
          </a:p>
          <a:p>
            <a:endParaRPr lang="en-US" dirty="0"/>
          </a:p>
          <a:p>
            <a:r>
              <a:rPr lang="en-US" dirty="0"/>
              <a:t>Model testing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120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would like to accomplish: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Identify and assign crucial features necessary to create health disparity scores</a:t>
            </a:r>
          </a:p>
          <a:p>
            <a:endParaRPr lang="en-US" dirty="0"/>
          </a:p>
          <a:p>
            <a:r>
              <a:rPr lang="en-US" dirty="0"/>
              <a:t>Accurately establish health disparity scores for each state</a:t>
            </a:r>
          </a:p>
          <a:p>
            <a:endParaRPr lang="en-US" dirty="0"/>
          </a:p>
          <a:p>
            <a:r>
              <a:rPr lang="en-US" dirty="0"/>
              <a:t>Create a reliable model that can aid in reducing morbidity/mortality rates by providing resources to areas with greater vulnerabilities from pandemic impact</a:t>
            </a:r>
          </a:p>
        </p:txBody>
      </p:sp>
    </p:spTree>
    <p:extLst>
      <p:ext uri="{BB962C8B-B14F-4D97-AF65-F5344CB8AC3E}">
        <p14:creationId xmlns:p14="http://schemas.microsoft.com/office/powerpoint/2010/main" val="2341206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00" y="2971800"/>
            <a:ext cx="4419600" cy="1752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/>
              <a:t>Thank you for listening! </a:t>
            </a:r>
          </a:p>
        </p:txBody>
      </p:sp>
    </p:spTree>
    <p:extLst>
      <p:ext uri="{BB962C8B-B14F-4D97-AF65-F5344CB8AC3E}">
        <p14:creationId xmlns:p14="http://schemas.microsoft.com/office/powerpoint/2010/main" val="5265119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245</TotalTime>
  <Words>296</Words>
  <Application>Microsoft Macintosh PowerPoint</Application>
  <PresentationFormat>On-screen Show (4:3)</PresentationFormat>
  <Paragraphs>61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Arial</vt:lpstr>
      <vt:lpstr>Clarity</vt:lpstr>
      <vt:lpstr>A Way Out:  Pandemic preparedness in context of health disparities to limit disproportionate morbidity and mortality</vt:lpstr>
      <vt:lpstr>Team Roles</vt:lpstr>
      <vt:lpstr>PowerPoint Presentation</vt:lpstr>
      <vt:lpstr>Work Flow</vt:lpstr>
      <vt:lpstr>Stage 1 </vt:lpstr>
      <vt:lpstr>Stage 2</vt:lpstr>
      <vt:lpstr>Stage 3</vt:lpstr>
      <vt:lpstr>What we would like to accomplish: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binit</dc:creator>
  <cp:lastModifiedBy>Torian, Udana (NIH/NCI) [E]</cp:lastModifiedBy>
  <cp:revision>10</cp:revision>
  <dcterms:created xsi:type="dcterms:W3CDTF">2021-06-21T17:40:18Z</dcterms:created>
  <dcterms:modified xsi:type="dcterms:W3CDTF">2021-06-21T22:27:53Z</dcterms:modified>
</cp:coreProperties>
</file>