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4" r:id="rId3"/>
    <p:sldId id="260" r:id="rId4"/>
    <p:sldId id="259" r:id="rId5"/>
    <p:sldId id="258" r:id="rId6"/>
    <p:sldId id="270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278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6D2A9-7F7A-4BDB-8F13-1424A20C16D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114883-44A8-4F2F-ABF5-F629A58AEE19}">
      <dgm:prSet custT="1"/>
      <dgm:spPr/>
      <dgm:t>
        <a:bodyPr/>
        <a:lstStyle/>
        <a:p>
          <a:r>
            <a:rPr lang="en-US" sz="3200" dirty="0"/>
            <a:t>AIM 1:</a:t>
          </a:r>
        </a:p>
      </dgm:t>
    </dgm:pt>
    <dgm:pt modelId="{D8540804-08FF-4BE9-B5F8-D9A34B1413C3}" type="parTrans" cxnId="{A63E8554-FEF0-4DEE-89D8-CCEBDF3B0544}">
      <dgm:prSet/>
      <dgm:spPr/>
      <dgm:t>
        <a:bodyPr/>
        <a:lstStyle/>
        <a:p>
          <a:endParaRPr lang="en-US"/>
        </a:p>
      </dgm:t>
    </dgm:pt>
    <dgm:pt modelId="{69589A69-F76A-4140-A69C-EB93E486AB5E}" type="sibTrans" cxnId="{A63E8554-FEF0-4DEE-89D8-CCEBDF3B0544}">
      <dgm:prSet/>
      <dgm:spPr/>
      <dgm:t>
        <a:bodyPr/>
        <a:lstStyle/>
        <a:p>
          <a:endParaRPr lang="en-US"/>
        </a:p>
      </dgm:t>
    </dgm:pt>
    <dgm:pt modelId="{708FBDB7-7FDD-47BB-B616-F736696DF7EA}">
      <dgm:prSet custT="1"/>
      <dgm:spPr/>
      <dgm:t>
        <a:bodyPr/>
        <a:lstStyle/>
        <a:p>
          <a:r>
            <a:rPr lang="en-US" sz="2400" dirty="0"/>
            <a:t>Build a provider facing app that will allow the access, use, and analysis of data ingested through FHIR. Present EHR data in a way that’s useful and actionable </a:t>
          </a:r>
        </a:p>
      </dgm:t>
    </dgm:pt>
    <dgm:pt modelId="{BADBF621-0F3A-4A79-83D0-7D7701A4076C}" type="parTrans" cxnId="{E9DA3F3F-533A-499B-8A96-F307989190D3}">
      <dgm:prSet/>
      <dgm:spPr/>
      <dgm:t>
        <a:bodyPr/>
        <a:lstStyle/>
        <a:p>
          <a:endParaRPr lang="en-US"/>
        </a:p>
      </dgm:t>
    </dgm:pt>
    <dgm:pt modelId="{5807111B-EF89-4DA1-98D8-6D8C264BB8F7}" type="sibTrans" cxnId="{E9DA3F3F-533A-499B-8A96-F307989190D3}">
      <dgm:prSet/>
      <dgm:spPr/>
      <dgm:t>
        <a:bodyPr/>
        <a:lstStyle/>
        <a:p>
          <a:endParaRPr lang="en-US"/>
        </a:p>
      </dgm:t>
    </dgm:pt>
    <dgm:pt modelId="{5AB6FDF0-E703-4D88-AAF9-2094D6FA11BD}">
      <dgm:prSet custT="1"/>
      <dgm:spPr/>
      <dgm:t>
        <a:bodyPr/>
        <a:lstStyle/>
        <a:p>
          <a:r>
            <a:rPr lang="en-US" sz="3200" dirty="0"/>
            <a:t>AIM 2:</a:t>
          </a:r>
          <a:r>
            <a:rPr lang="en-US" sz="5200" dirty="0"/>
            <a:t> </a:t>
          </a:r>
        </a:p>
      </dgm:t>
    </dgm:pt>
    <dgm:pt modelId="{A1B958CF-3330-4C06-8D54-7DA021DA0D9E}" type="parTrans" cxnId="{B0F407A8-7049-4FFC-91E5-29CB2538B6B0}">
      <dgm:prSet/>
      <dgm:spPr/>
      <dgm:t>
        <a:bodyPr/>
        <a:lstStyle/>
        <a:p>
          <a:endParaRPr lang="en-US"/>
        </a:p>
      </dgm:t>
    </dgm:pt>
    <dgm:pt modelId="{95653DB5-3C93-47A0-B529-278C380AAD54}" type="sibTrans" cxnId="{B0F407A8-7049-4FFC-91E5-29CB2538B6B0}">
      <dgm:prSet/>
      <dgm:spPr/>
      <dgm:t>
        <a:bodyPr/>
        <a:lstStyle/>
        <a:p>
          <a:endParaRPr lang="en-US"/>
        </a:p>
      </dgm:t>
    </dgm:pt>
    <dgm:pt modelId="{75AD66A6-7770-4ADF-9BA4-2364114815CB}">
      <dgm:prSet custT="1"/>
      <dgm:spPr/>
      <dgm:t>
        <a:bodyPr/>
        <a:lstStyle/>
        <a:p>
          <a:r>
            <a:rPr lang="en-US" sz="2400" dirty="0"/>
            <a:t>Use EHR record output from aim 1 to define risk indicators for homelessness and substance abuse</a:t>
          </a:r>
          <a:r>
            <a:rPr lang="en-US" sz="3200" dirty="0"/>
            <a:t>.</a:t>
          </a:r>
        </a:p>
      </dgm:t>
    </dgm:pt>
    <dgm:pt modelId="{9D0618F5-D0DB-4C3A-A426-9F671D22CBD4}" type="parTrans" cxnId="{DBDDA332-E8A9-4D42-937F-76CDC723527D}">
      <dgm:prSet/>
      <dgm:spPr/>
      <dgm:t>
        <a:bodyPr/>
        <a:lstStyle/>
        <a:p>
          <a:endParaRPr lang="en-US"/>
        </a:p>
      </dgm:t>
    </dgm:pt>
    <dgm:pt modelId="{C8CF68A9-5F4B-45E5-A6EA-0F28E71D91E8}" type="sibTrans" cxnId="{DBDDA332-E8A9-4D42-937F-76CDC723527D}">
      <dgm:prSet/>
      <dgm:spPr/>
      <dgm:t>
        <a:bodyPr/>
        <a:lstStyle/>
        <a:p>
          <a:endParaRPr lang="en-US"/>
        </a:p>
      </dgm:t>
    </dgm:pt>
    <dgm:pt modelId="{576248D9-72B0-4BD8-A097-5A481D8C6758}" type="pres">
      <dgm:prSet presAssocID="{51D6D2A9-7F7A-4BDB-8F13-1424A20C16D3}" presName="linear" presStyleCnt="0">
        <dgm:presLayoutVars>
          <dgm:dir/>
          <dgm:animLvl val="lvl"/>
          <dgm:resizeHandles val="exact"/>
        </dgm:presLayoutVars>
      </dgm:prSet>
      <dgm:spPr/>
    </dgm:pt>
    <dgm:pt modelId="{EB9629A0-AFDB-48E8-8FE9-8483CF0EE6F1}" type="pres">
      <dgm:prSet presAssocID="{7C114883-44A8-4F2F-ABF5-F629A58AEE19}" presName="parentLin" presStyleCnt="0"/>
      <dgm:spPr/>
    </dgm:pt>
    <dgm:pt modelId="{44288B28-B69C-470B-84C6-7035A10B4447}" type="pres">
      <dgm:prSet presAssocID="{7C114883-44A8-4F2F-ABF5-F629A58AEE19}" presName="parentLeftMargin" presStyleLbl="node1" presStyleIdx="0" presStyleCnt="2"/>
      <dgm:spPr/>
    </dgm:pt>
    <dgm:pt modelId="{4BA3B601-2AAD-453E-AD9E-8C22C69E057A}" type="pres">
      <dgm:prSet presAssocID="{7C114883-44A8-4F2F-ABF5-F629A58AEE19}" presName="parentText" presStyleLbl="node1" presStyleIdx="0" presStyleCnt="2" custScaleY="27419" custLinFactNeighborX="42567" custLinFactNeighborY="-31267">
        <dgm:presLayoutVars>
          <dgm:chMax val="0"/>
          <dgm:bulletEnabled val="1"/>
        </dgm:presLayoutVars>
      </dgm:prSet>
      <dgm:spPr/>
    </dgm:pt>
    <dgm:pt modelId="{593F6181-A051-4ED6-AABF-6AED80B7449C}" type="pres">
      <dgm:prSet presAssocID="{7C114883-44A8-4F2F-ABF5-F629A58AEE19}" presName="negativeSpace" presStyleCnt="0"/>
      <dgm:spPr/>
    </dgm:pt>
    <dgm:pt modelId="{1A48AB82-EB12-4E00-87C4-A082A4AFE0E0}" type="pres">
      <dgm:prSet presAssocID="{7C114883-44A8-4F2F-ABF5-F629A58AEE19}" presName="childText" presStyleLbl="conFgAcc1" presStyleIdx="0" presStyleCnt="2" custScaleY="82429" custLinFactNeighborX="1680">
        <dgm:presLayoutVars>
          <dgm:bulletEnabled val="1"/>
        </dgm:presLayoutVars>
      </dgm:prSet>
      <dgm:spPr/>
    </dgm:pt>
    <dgm:pt modelId="{CF05919E-B825-4C9B-884D-80BC54552907}" type="pres">
      <dgm:prSet presAssocID="{69589A69-F76A-4140-A69C-EB93E486AB5E}" presName="spaceBetweenRectangles" presStyleCnt="0"/>
      <dgm:spPr/>
    </dgm:pt>
    <dgm:pt modelId="{F548338E-7621-4A69-83C7-AADE09B8B134}" type="pres">
      <dgm:prSet presAssocID="{5AB6FDF0-E703-4D88-AAF9-2094D6FA11BD}" presName="parentLin" presStyleCnt="0"/>
      <dgm:spPr/>
    </dgm:pt>
    <dgm:pt modelId="{A6648746-39BA-4F56-A0A7-EE63B315DB3C}" type="pres">
      <dgm:prSet presAssocID="{5AB6FDF0-E703-4D88-AAF9-2094D6FA11BD}" presName="parentLeftMargin" presStyleLbl="node1" presStyleIdx="0" presStyleCnt="2"/>
      <dgm:spPr/>
    </dgm:pt>
    <dgm:pt modelId="{FA06E5E2-21BF-4268-9039-E1EC74C5FEED}" type="pres">
      <dgm:prSet presAssocID="{5AB6FDF0-E703-4D88-AAF9-2094D6FA11BD}" presName="parentText" presStyleLbl="node1" presStyleIdx="1" presStyleCnt="2" custScaleX="100033" custScaleY="27588" custLinFactNeighborX="44143" custLinFactNeighborY="-7227">
        <dgm:presLayoutVars>
          <dgm:chMax val="0"/>
          <dgm:bulletEnabled val="1"/>
        </dgm:presLayoutVars>
      </dgm:prSet>
      <dgm:spPr/>
    </dgm:pt>
    <dgm:pt modelId="{53BFFC22-BE88-4B6E-8634-B0BD0ECEB097}" type="pres">
      <dgm:prSet presAssocID="{5AB6FDF0-E703-4D88-AAF9-2094D6FA11BD}" presName="negativeSpace" presStyleCnt="0"/>
      <dgm:spPr/>
    </dgm:pt>
    <dgm:pt modelId="{5EB92FBC-4E2A-4ED2-8F69-33404E833759}" type="pres">
      <dgm:prSet presAssocID="{5AB6FDF0-E703-4D88-AAF9-2094D6FA11BD}" presName="childText" presStyleLbl="conFgAcc1" presStyleIdx="1" presStyleCnt="2" custScaleY="68721" custLinFactNeighborY="50541">
        <dgm:presLayoutVars>
          <dgm:bulletEnabled val="1"/>
        </dgm:presLayoutVars>
      </dgm:prSet>
      <dgm:spPr/>
    </dgm:pt>
  </dgm:ptLst>
  <dgm:cxnLst>
    <dgm:cxn modelId="{EE21A915-6C50-4CE1-AD47-C936C7AF747E}" type="presOf" srcId="{7C114883-44A8-4F2F-ABF5-F629A58AEE19}" destId="{44288B28-B69C-470B-84C6-7035A10B4447}" srcOrd="0" destOrd="0" presId="urn:microsoft.com/office/officeart/2005/8/layout/list1"/>
    <dgm:cxn modelId="{A726E21B-3D64-4CB0-A7BB-F7C3AB4A04B0}" type="presOf" srcId="{5AB6FDF0-E703-4D88-AAF9-2094D6FA11BD}" destId="{FA06E5E2-21BF-4268-9039-E1EC74C5FEED}" srcOrd="1" destOrd="0" presId="urn:microsoft.com/office/officeart/2005/8/layout/list1"/>
    <dgm:cxn modelId="{3B35A529-F758-495B-AB05-496BEFA072B8}" type="presOf" srcId="{51D6D2A9-7F7A-4BDB-8F13-1424A20C16D3}" destId="{576248D9-72B0-4BD8-A097-5A481D8C6758}" srcOrd="0" destOrd="0" presId="urn:microsoft.com/office/officeart/2005/8/layout/list1"/>
    <dgm:cxn modelId="{DBDDA332-E8A9-4D42-937F-76CDC723527D}" srcId="{5AB6FDF0-E703-4D88-AAF9-2094D6FA11BD}" destId="{75AD66A6-7770-4ADF-9BA4-2364114815CB}" srcOrd="0" destOrd="0" parTransId="{9D0618F5-D0DB-4C3A-A426-9F671D22CBD4}" sibTransId="{C8CF68A9-5F4B-45E5-A6EA-0F28E71D91E8}"/>
    <dgm:cxn modelId="{E9DA3F3F-533A-499B-8A96-F307989190D3}" srcId="{7C114883-44A8-4F2F-ABF5-F629A58AEE19}" destId="{708FBDB7-7FDD-47BB-B616-F736696DF7EA}" srcOrd="0" destOrd="0" parTransId="{BADBF621-0F3A-4A79-83D0-7D7701A4076C}" sibTransId="{5807111B-EF89-4DA1-98D8-6D8C264BB8F7}"/>
    <dgm:cxn modelId="{A63E8554-FEF0-4DEE-89D8-CCEBDF3B0544}" srcId="{51D6D2A9-7F7A-4BDB-8F13-1424A20C16D3}" destId="{7C114883-44A8-4F2F-ABF5-F629A58AEE19}" srcOrd="0" destOrd="0" parTransId="{D8540804-08FF-4BE9-B5F8-D9A34B1413C3}" sibTransId="{69589A69-F76A-4140-A69C-EB93E486AB5E}"/>
    <dgm:cxn modelId="{F6DFA094-15BD-42E9-9A3C-C8E3904FC994}" type="presOf" srcId="{75AD66A6-7770-4ADF-9BA4-2364114815CB}" destId="{5EB92FBC-4E2A-4ED2-8F69-33404E833759}" srcOrd="0" destOrd="0" presId="urn:microsoft.com/office/officeart/2005/8/layout/list1"/>
    <dgm:cxn modelId="{A4CEE5A7-ED03-4F43-AD54-6C63B9D4A8BC}" type="presOf" srcId="{708FBDB7-7FDD-47BB-B616-F736696DF7EA}" destId="{1A48AB82-EB12-4E00-87C4-A082A4AFE0E0}" srcOrd="0" destOrd="0" presId="urn:microsoft.com/office/officeart/2005/8/layout/list1"/>
    <dgm:cxn modelId="{B0F407A8-7049-4FFC-91E5-29CB2538B6B0}" srcId="{51D6D2A9-7F7A-4BDB-8F13-1424A20C16D3}" destId="{5AB6FDF0-E703-4D88-AAF9-2094D6FA11BD}" srcOrd="1" destOrd="0" parTransId="{A1B958CF-3330-4C06-8D54-7DA021DA0D9E}" sibTransId="{95653DB5-3C93-47A0-B529-278C380AAD54}"/>
    <dgm:cxn modelId="{CC932ADA-D35A-4772-851E-5FD297C4FE07}" type="presOf" srcId="{7C114883-44A8-4F2F-ABF5-F629A58AEE19}" destId="{4BA3B601-2AAD-453E-AD9E-8C22C69E057A}" srcOrd="1" destOrd="0" presId="urn:microsoft.com/office/officeart/2005/8/layout/list1"/>
    <dgm:cxn modelId="{82B370EC-917C-4C3A-9FC2-A147C11D9AE1}" type="presOf" srcId="{5AB6FDF0-E703-4D88-AAF9-2094D6FA11BD}" destId="{A6648746-39BA-4F56-A0A7-EE63B315DB3C}" srcOrd="0" destOrd="0" presId="urn:microsoft.com/office/officeart/2005/8/layout/list1"/>
    <dgm:cxn modelId="{79600085-E211-4543-ABB8-0BA0F6CA8F1B}" type="presParOf" srcId="{576248D9-72B0-4BD8-A097-5A481D8C6758}" destId="{EB9629A0-AFDB-48E8-8FE9-8483CF0EE6F1}" srcOrd="0" destOrd="0" presId="urn:microsoft.com/office/officeart/2005/8/layout/list1"/>
    <dgm:cxn modelId="{6AF9652B-3B07-4596-A919-6D6DE48E918D}" type="presParOf" srcId="{EB9629A0-AFDB-48E8-8FE9-8483CF0EE6F1}" destId="{44288B28-B69C-470B-84C6-7035A10B4447}" srcOrd="0" destOrd="0" presId="urn:microsoft.com/office/officeart/2005/8/layout/list1"/>
    <dgm:cxn modelId="{199FD4E5-761C-401D-AEB8-91C9C6DE00C1}" type="presParOf" srcId="{EB9629A0-AFDB-48E8-8FE9-8483CF0EE6F1}" destId="{4BA3B601-2AAD-453E-AD9E-8C22C69E057A}" srcOrd="1" destOrd="0" presId="urn:microsoft.com/office/officeart/2005/8/layout/list1"/>
    <dgm:cxn modelId="{49F8B930-55C5-48C1-BF69-E6855933D079}" type="presParOf" srcId="{576248D9-72B0-4BD8-A097-5A481D8C6758}" destId="{593F6181-A051-4ED6-AABF-6AED80B7449C}" srcOrd="1" destOrd="0" presId="urn:microsoft.com/office/officeart/2005/8/layout/list1"/>
    <dgm:cxn modelId="{055B3903-3F14-4165-8ACA-8D0D057020B0}" type="presParOf" srcId="{576248D9-72B0-4BD8-A097-5A481D8C6758}" destId="{1A48AB82-EB12-4E00-87C4-A082A4AFE0E0}" srcOrd="2" destOrd="0" presId="urn:microsoft.com/office/officeart/2005/8/layout/list1"/>
    <dgm:cxn modelId="{BE816DF6-70F6-407A-BCD7-8CD18CB183F6}" type="presParOf" srcId="{576248D9-72B0-4BD8-A097-5A481D8C6758}" destId="{CF05919E-B825-4C9B-884D-80BC54552907}" srcOrd="3" destOrd="0" presId="urn:microsoft.com/office/officeart/2005/8/layout/list1"/>
    <dgm:cxn modelId="{7B9164D2-682F-4CA4-B9AC-4C6326AE34B1}" type="presParOf" srcId="{576248D9-72B0-4BD8-A097-5A481D8C6758}" destId="{F548338E-7621-4A69-83C7-AADE09B8B134}" srcOrd="4" destOrd="0" presId="urn:microsoft.com/office/officeart/2005/8/layout/list1"/>
    <dgm:cxn modelId="{DDEF978E-7805-4516-BD46-5FFA03C17BD8}" type="presParOf" srcId="{F548338E-7621-4A69-83C7-AADE09B8B134}" destId="{A6648746-39BA-4F56-A0A7-EE63B315DB3C}" srcOrd="0" destOrd="0" presId="urn:microsoft.com/office/officeart/2005/8/layout/list1"/>
    <dgm:cxn modelId="{4F0B26B5-D27B-48A4-AFEB-5BF753D5B834}" type="presParOf" srcId="{F548338E-7621-4A69-83C7-AADE09B8B134}" destId="{FA06E5E2-21BF-4268-9039-E1EC74C5FEED}" srcOrd="1" destOrd="0" presId="urn:microsoft.com/office/officeart/2005/8/layout/list1"/>
    <dgm:cxn modelId="{07CF3616-5944-4CFC-A859-7E833F9423A8}" type="presParOf" srcId="{576248D9-72B0-4BD8-A097-5A481D8C6758}" destId="{53BFFC22-BE88-4B6E-8634-B0BD0ECEB097}" srcOrd="5" destOrd="0" presId="urn:microsoft.com/office/officeart/2005/8/layout/list1"/>
    <dgm:cxn modelId="{C19EE675-7594-4792-91EC-997111958CD6}" type="presParOf" srcId="{576248D9-72B0-4BD8-A097-5A481D8C6758}" destId="{5EB92FBC-4E2A-4ED2-8F69-33404E8337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6ABE3-9F34-4BB4-9704-9E79AFADC7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0415B5-1C67-4D33-ADC7-BBD94CFEC799}">
      <dgm:prSet/>
      <dgm:spPr/>
      <dgm:t>
        <a:bodyPr/>
        <a:lstStyle/>
        <a:p>
          <a:r>
            <a:rPr lang="en-US" dirty="0"/>
            <a:t>Patients see multiple providers in different health systems using different EHRs</a:t>
          </a:r>
        </a:p>
      </dgm:t>
    </dgm:pt>
    <dgm:pt modelId="{DB868242-060F-4BBC-BC78-899EFA1E61AC}" type="parTrans" cxnId="{BB38503E-2F1A-4860-B5DF-0AE816CCA038}">
      <dgm:prSet/>
      <dgm:spPr/>
      <dgm:t>
        <a:bodyPr/>
        <a:lstStyle/>
        <a:p>
          <a:endParaRPr lang="en-US"/>
        </a:p>
      </dgm:t>
    </dgm:pt>
    <dgm:pt modelId="{10514829-CC7E-4B2D-A5A1-13CDF3420357}" type="sibTrans" cxnId="{BB38503E-2F1A-4860-B5DF-0AE816CCA038}">
      <dgm:prSet/>
      <dgm:spPr/>
      <dgm:t>
        <a:bodyPr/>
        <a:lstStyle/>
        <a:p>
          <a:endParaRPr lang="en-US"/>
        </a:p>
      </dgm:t>
    </dgm:pt>
    <dgm:pt modelId="{A2F0D0B3-7F33-4A22-B5DE-852F8A23AE15}">
      <dgm:prSet/>
      <dgm:spPr/>
      <dgm:t>
        <a:bodyPr/>
        <a:lstStyle/>
        <a:p>
          <a:r>
            <a:rPr lang="en-US"/>
            <a:t>FHIR is used to exchange data between EHRs and has been adopted by other big technology companies to standardize health data exchange</a:t>
          </a:r>
        </a:p>
      </dgm:t>
    </dgm:pt>
    <dgm:pt modelId="{9E74BC8F-1E14-4F80-83CF-AF212787AC51}" type="parTrans" cxnId="{9F83E726-366F-4520-9DA1-62BEF838F76A}">
      <dgm:prSet/>
      <dgm:spPr/>
      <dgm:t>
        <a:bodyPr/>
        <a:lstStyle/>
        <a:p>
          <a:endParaRPr lang="en-US"/>
        </a:p>
      </dgm:t>
    </dgm:pt>
    <dgm:pt modelId="{7626B028-D564-4210-8BC7-571ADFEC4EC3}" type="sibTrans" cxnId="{9F83E726-366F-4520-9DA1-62BEF838F76A}">
      <dgm:prSet/>
      <dgm:spPr/>
      <dgm:t>
        <a:bodyPr/>
        <a:lstStyle/>
        <a:p>
          <a:endParaRPr lang="en-US"/>
        </a:p>
      </dgm:t>
    </dgm:pt>
    <dgm:pt modelId="{01484DFF-E7B7-4BB6-905D-76B50A2C0E98}">
      <dgm:prSet/>
      <dgm:spPr/>
      <dgm:t>
        <a:bodyPr/>
        <a:lstStyle/>
        <a:p>
          <a:r>
            <a:rPr lang="en-US"/>
            <a:t>Creates a single health record by integrating data from multiple EHRs </a:t>
          </a:r>
        </a:p>
      </dgm:t>
    </dgm:pt>
    <dgm:pt modelId="{166DFAB0-67A5-42C4-ACF1-8A04ADFB8A7B}" type="parTrans" cxnId="{9EA67326-A3B2-4464-BA6C-730D3E997FAD}">
      <dgm:prSet/>
      <dgm:spPr/>
      <dgm:t>
        <a:bodyPr/>
        <a:lstStyle/>
        <a:p>
          <a:endParaRPr lang="en-US"/>
        </a:p>
      </dgm:t>
    </dgm:pt>
    <dgm:pt modelId="{CAB51C48-D02E-44CC-9D14-D7F0555BDB0C}" type="sibTrans" cxnId="{9EA67326-A3B2-4464-BA6C-730D3E997FAD}">
      <dgm:prSet/>
      <dgm:spPr/>
      <dgm:t>
        <a:bodyPr/>
        <a:lstStyle/>
        <a:p>
          <a:endParaRPr lang="en-US"/>
        </a:p>
      </dgm:t>
    </dgm:pt>
    <dgm:pt modelId="{848D1DDB-D3CC-4189-8B53-C4749F7C5D08}">
      <dgm:prSet/>
      <dgm:spPr/>
      <dgm:t>
        <a:bodyPr/>
        <a:lstStyle/>
        <a:p>
          <a:r>
            <a:rPr lang="en-US"/>
            <a:t>FHIR allows developers to create apps that can feed information into a provider’s workflow – the clinician doesn’t have to go to multiple places to look at patient data. </a:t>
          </a:r>
        </a:p>
      </dgm:t>
    </dgm:pt>
    <dgm:pt modelId="{56FD470E-11A8-4541-8E38-62DB42D6C68D}" type="parTrans" cxnId="{E476626B-ADA0-4BCE-BA9D-035F4F0E08E1}">
      <dgm:prSet/>
      <dgm:spPr/>
      <dgm:t>
        <a:bodyPr/>
        <a:lstStyle/>
        <a:p>
          <a:endParaRPr lang="en-US"/>
        </a:p>
      </dgm:t>
    </dgm:pt>
    <dgm:pt modelId="{43F6E69E-5E3C-4CC4-BC78-DE8EF9A27F80}" type="sibTrans" cxnId="{E476626B-ADA0-4BCE-BA9D-035F4F0E08E1}">
      <dgm:prSet/>
      <dgm:spPr/>
      <dgm:t>
        <a:bodyPr/>
        <a:lstStyle/>
        <a:p>
          <a:endParaRPr lang="en-US"/>
        </a:p>
      </dgm:t>
    </dgm:pt>
    <dgm:pt modelId="{54462E6D-0A5E-4FB1-815F-31BF7A432010}" type="pres">
      <dgm:prSet presAssocID="{2AF6ABE3-9F34-4BB4-9704-9E79AFADC784}" presName="linear" presStyleCnt="0">
        <dgm:presLayoutVars>
          <dgm:animLvl val="lvl"/>
          <dgm:resizeHandles val="exact"/>
        </dgm:presLayoutVars>
      </dgm:prSet>
      <dgm:spPr/>
    </dgm:pt>
    <dgm:pt modelId="{07F6AD7F-F7F2-4EDF-8DA4-4190CAD02E9E}" type="pres">
      <dgm:prSet presAssocID="{120415B5-1C67-4D33-ADC7-BBD94CFEC7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F392FFB-5813-496D-A6A3-CB72D921B630}" type="pres">
      <dgm:prSet presAssocID="{10514829-CC7E-4B2D-A5A1-13CDF3420357}" presName="spacer" presStyleCnt="0"/>
      <dgm:spPr/>
    </dgm:pt>
    <dgm:pt modelId="{1E8BBBD0-D71A-4DC9-AAE9-2B234AC3E7B1}" type="pres">
      <dgm:prSet presAssocID="{A2F0D0B3-7F33-4A22-B5DE-852F8A23AE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3F1C0B-ADE8-437A-ABBC-ED490453453E}" type="pres">
      <dgm:prSet presAssocID="{7626B028-D564-4210-8BC7-571ADFEC4EC3}" presName="spacer" presStyleCnt="0"/>
      <dgm:spPr/>
    </dgm:pt>
    <dgm:pt modelId="{A9929C46-6449-443F-80B3-1D3F9FF106A2}" type="pres">
      <dgm:prSet presAssocID="{01484DFF-E7B7-4BB6-905D-76B50A2C0E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2D97FC-081B-4530-8562-CB9ABB238FA3}" type="pres">
      <dgm:prSet presAssocID="{CAB51C48-D02E-44CC-9D14-D7F0555BDB0C}" presName="spacer" presStyleCnt="0"/>
      <dgm:spPr/>
    </dgm:pt>
    <dgm:pt modelId="{1EDC2F45-2986-43A1-BC88-503C57F3E2C9}" type="pres">
      <dgm:prSet presAssocID="{848D1DDB-D3CC-4189-8B53-C4749F7C5D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331C06-E944-4F97-B856-D6BD81FB0F78}" type="presOf" srcId="{2AF6ABE3-9F34-4BB4-9704-9E79AFADC784}" destId="{54462E6D-0A5E-4FB1-815F-31BF7A432010}" srcOrd="0" destOrd="0" presId="urn:microsoft.com/office/officeart/2005/8/layout/vList2"/>
    <dgm:cxn modelId="{E0083725-1E4D-420F-9EBC-361642BD0AF3}" type="presOf" srcId="{120415B5-1C67-4D33-ADC7-BBD94CFEC799}" destId="{07F6AD7F-F7F2-4EDF-8DA4-4190CAD02E9E}" srcOrd="0" destOrd="0" presId="urn:microsoft.com/office/officeart/2005/8/layout/vList2"/>
    <dgm:cxn modelId="{9EA67326-A3B2-4464-BA6C-730D3E997FAD}" srcId="{2AF6ABE3-9F34-4BB4-9704-9E79AFADC784}" destId="{01484DFF-E7B7-4BB6-905D-76B50A2C0E98}" srcOrd="2" destOrd="0" parTransId="{166DFAB0-67A5-42C4-ACF1-8A04ADFB8A7B}" sibTransId="{CAB51C48-D02E-44CC-9D14-D7F0555BDB0C}"/>
    <dgm:cxn modelId="{9F83E726-366F-4520-9DA1-62BEF838F76A}" srcId="{2AF6ABE3-9F34-4BB4-9704-9E79AFADC784}" destId="{A2F0D0B3-7F33-4A22-B5DE-852F8A23AE15}" srcOrd="1" destOrd="0" parTransId="{9E74BC8F-1E14-4F80-83CF-AF212787AC51}" sibTransId="{7626B028-D564-4210-8BC7-571ADFEC4EC3}"/>
    <dgm:cxn modelId="{BB38503E-2F1A-4860-B5DF-0AE816CCA038}" srcId="{2AF6ABE3-9F34-4BB4-9704-9E79AFADC784}" destId="{120415B5-1C67-4D33-ADC7-BBD94CFEC799}" srcOrd="0" destOrd="0" parTransId="{DB868242-060F-4BBC-BC78-899EFA1E61AC}" sibTransId="{10514829-CC7E-4B2D-A5A1-13CDF3420357}"/>
    <dgm:cxn modelId="{FB9D3360-00F0-401C-B8A0-A6029B94C20D}" type="presOf" srcId="{A2F0D0B3-7F33-4A22-B5DE-852F8A23AE15}" destId="{1E8BBBD0-D71A-4DC9-AAE9-2B234AC3E7B1}" srcOrd="0" destOrd="0" presId="urn:microsoft.com/office/officeart/2005/8/layout/vList2"/>
    <dgm:cxn modelId="{E476626B-ADA0-4BCE-BA9D-035F4F0E08E1}" srcId="{2AF6ABE3-9F34-4BB4-9704-9E79AFADC784}" destId="{848D1DDB-D3CC-4189-8B53-C4749F7C5D08}" srcOrd="3" destOrd="0" parTransId="{56FD470E-11A8-4541-8E38-62DB42D6C68D}" sibTransId="{43F6E69E-5E3C-4CC4-BC78-DE8EF9A27F80}"/>
    <dgm:cxn modelId="{2019A285-35D0-4F12-9B64-0AD02FEC1052}" type="presOf" srcId="{848D1DDB-D3CC-4189-8B53-C4749F7C5D08}" destId="{1EDC2F45-2986-43A1-BC88-503C57F3E2C9}" srcOrd="0" destOrd="0" presId="urn:microsoft.com/office/officeart/2005/8/layout/vList2"/>
    <dgm:cxn modelId="{7C8E17CA-86AA-4EC3-83BC-409397F3F20D}" type="presOf" srcId="{01484DFF-E7B7-4BB6-905D-76B50A2C0E98}" destId="{A9929C46-6449-443F-80B3-1D3F9FF106A2}" srcOrd="0" destOrd="0" presId="urn:microsoft.com/office/officeart/2005/8/layout/vList2"/>
    <dgm:cxn modelId="{047A4B90-D496-4613-9C7A-F18BEA6C1106}" type="presParOf" srcId="{54462E6D-0A5E-4FB1-815F-31BF7A432010}" destId="{07F6AD7F-F7F2-4EDF-8DA4-4190CAD02E9E}" srcOrd="0" destOrd="0" presId="urn:microsoft.com/office/officeart/2005/8/layout/vList2"/>
    <dgm:cxn modelId="{501590B2-2333-4B41-A27A-77048499DCC0}" type="presParOf" srcId="{54462E6D-0A5E-4FB1-815F-31BF7A432010}" destId="{7F392FFB-5813-496D-A6A3-CB72D921B630}" srcOrd="1" destOrd="0" presId="urn:microsoft.com/office/officeart/2005/8/layout/vList2"/>
    <dgm:cxn modelId="{29C2B714-B53C-4DE8-B8FC-EE8DF6C8D1FC}" type="presParOf" srcId="{54462E6D-0A5E-4FB1-815F-31BF7A432010}" destId="{1E8BBBD0-D71A-4DC9-AAE9-2B234AC3E7B1}" srcOrd="2" destOrd="0" presId="urn:microsoft.com/office/officeart/2005/8/layout/vList2"/>
    <dgm:cxn modelId="{7ABC2671-F908-420C-8B7C-24D37D9B78C5}" type="presParOf" srcId="{54462E6D-0A5E-4FB1-815F-31BF7A432010}" destId="{803F1C0B-ADE8-437A-ABBC-ED490453453E}" srcOrd="3" destOrd="0" presId="urn:microsoft.com/office/officeart/2005/8/layout/vList2"/>
    <dgm:cxn modelId="{550AD6AF-D71B-4864-B265-1B853AFCFB26}" type="presParOf" srcId="{54462E6D-0A5E-4FB1-815F-31BF7A432010}" destId="{A9929C46-6449-443F-80B3-1D3F9FF106A2}" srcOrd="4" destOrd="0" presId="urn:microsoft.com/office/officeart/2005/8/layout/vList2"/>
    <dgm:cxn modelId="{85699BFB-9B2E-4753-902E-E9FA3F98F17D}" type="presParOf" srcId="{54462E6D-0A5E-4FB1-815F-31BF7A432010}" destId="{532D97FC-081B-4530-8562-CB9ABB238FA3}" srcOrd="5" destOrd="0" presId="urn:microsoft.com/office/officeart/2005/8/layout/vList2"/>
    <dgm:cxn modelId="{46992D1E-065B-4212-810C-13D05F5729BD}" type="presParOf" srcId="{54462E6D-0A5E-4FB1-815F-31BF7A432010}" destId="{1EDC2F45-2986-43A1-BC88-503C57F3E2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90052-8359-4368-8DB6-04D5CC69ED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19C3E1-78BF-471E-A37B-903808731B8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highlight>
                <a:srgbClr val="FFFF00"/>
              </a:highlight>
            </a:rPr>
            <a:t>[INPUT INFO on how Tara was getting the data] </a:t>
          </a:r>
        </a:p>
      </dgm:t>
    </dgm:pt>
    <dgm:pt modelId="{B4E2A10B-4C4F-4C13-B452-83001799DFB0}" type="parTrans" cxnId="{59BADFBF-35CC-47CE-BB09-D118EECEB45D}">
      <dgm:prSet/>
      <dgm:spPr/>
      <dgm:t>
        <a:bodyPr/>
        <a:lstStyle/>
        <a:p>
          <a:endParaRPr lang="en-US"/>
        </a:p>
      </dgm:t>
    </dgm:pt>
    <dgm:pt modelId="{EB695877-767A-4D8E-A5BB-756B9D9B0481}" type="sibTrans" cxnId="{59BADFBF-35CC-47CE-BB09-D118EECEB45D}">
      <dgm:prSet/>
      <dgm:spPr/>
      <dgm:t>
        <a:bodyPr/>
        <a:lstStyle/>
        <a:p>
          <a:endParaRPr lang="en-US"/>
        </a:p>
      </dgm:t>
    </dgm:pt>
    <dgm:pt modelId="{B80EE80C-C10B-4B85-B382-D271A654DBD3}">
      <dgm:prSet/>
      <dgm:spPr/>
      <dgm:t>
        <a:bodyPr/>
        <a:lstStyle/>
        <a:p>
          <a:r>
            <a:rPr lang="en-US" dirty="0"/>
            <a:t>Providers collecting Social Determinants of health data elements are inconsistent. </a:t>
          </a:r>
        </a:p>
      </dgm:t>
    </dgm:pt>
    <dgm:pt modelId="{3A0CF26C-F01E-4142-9EAD-45D2D56918DC}" type="parTrans" cxnId="{0B38EDDD-185F-415E-B2E3-1310C287B2E4}">
      <dgm:prSet/>
      <dgm:spPr/>
      <dgm:t>
        <a:bodyPr/>
        <a:lstStyle/>
        <a:p>
          <a:endParaRPr lang="en-US"/>
        </a:p>
      </dgm:t>
    </dgm:pt>
    <dgm:pt modelId="{47618CEA-6C1B-4501-88EA-13EE9FE4A521}" type="sibTrans" cxnId="{0B38EDDD-185F-415E-B2E3-1310C287B2E4}">
      <dgm:prSet/>
      <dgm:spPr/>
      <dgm:t>
        <a:bodyPr/>
        <a:lstStyle/>
        <a:p>
          <a:endParaRPr lang="en-US"/>
        </a:p>
      </dgm:t>
    </dgm:pt>
    <dgm:pt modelId="{8BA21467-63D8-4D7C-A76E-86AA941FEB79}">
      <dgm:prSet/>
      <dgm:spPr/>
      <dgm:t>
        <a:bodyPr/>
        <a:lstStyle/>
        <a:p>
          <a:r>
            <a:rPr lang="en-US"/>
            <a:t>The data is sparce, missing many of the elements we defined </a:t>
          </a:r>
        </a:p>
      </dgm:t>
    </dgm:pt>
    <dgm:pt modelId="{7E9011F1-8934-49F0-9B96-00A45F4560EA}" type="parTrans" cxnId="{4A520D29-EC9B-4CCB-B0E0-20B33B343ABE}">
      <dgm:prSet/>
      <dgm:spPr/>
      <dgm:t>
        <a:bodyPr/>
        <a:lstStyle/>
        <a:p>
          <a:endParaRPr lang="en-US"/>
        </a:p>
      </dgm:t>
    </dgm:pt>
    <dgm:pt modelId="{CAB0DE7C-1A08-49F7-8B00-EF5FA0094C38}" type="sibTrans" cxnId="{4A520D29-EC9B-4CCB-B0E0-20B33B343ABE}">
      <dgm:prSet/>
      <dgm:spPr/>
      <dgm:t>
        <a:bodyPr/>
        <a:lstStyle/>
        <a:p>
          <a:endParaRPr lang="en-US"/>
        </a:p>
      </dgm:t>
    </dgm:pt>
    <dgm:pt modelId="{96874BA8-B925-4A92-9989-07BADE4CC5CF}" type="pres">
      <dgm:prSet presAssocID="{3D390052-8359-4368-8DB6-04D5CC69ED8F}" presName="linear" presStyleCnt="0">
        <dgm:presLayoutVars>
          <dgm:animLvl val="lvl"/>
          <dgm:resizeHandles val="exact"/>
        </dgm:presLayoutVars>
      </dgm:prSet>
      <dgm:spPr/>
    </dgm:pt>
    <dgm:pt modelId="{490D42E6-F239-407A-B4D4-4D51D4E1FC50}" type="pres">
      <dgm:prSet presAssocID="{9019C3E1-78BF-471E-A37B-903808731B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CC2EFC-06F3-460C-AA4B-ABD2A43D8052}" type="pres">
      <dgm:prSet presAssocID="{EB695877-767A-4D8E-A5BB-756B9D9B0481}" presName="spacer" presStyleCnt="0"/>
      <dgm:spPr/>
    </dgm:pt>
    <dgm:pt modelId="{71441C98-8CF5-44EB-8762-B47B9AC412EA}" type="pres">
      <dgm:prSet presAssocID="{B80EE80C-C10B-4B85-B382-D271A654DB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2A2E9A-D392-40D8-B49F-9F33A78D1029}" type="pres">
      <dgm:prSet presAssocID="{47618CEA-6C1B-4501-88EA-13EE9FE4A521}" presName="spacer" presStyleCnt="0"/>
      <dgm:spPr/>
    </dgm:pt>
    <dgm:pt modelId="{68E2B34E-4F87-4362-9240-3F140C25BA50}" type="pres">
      <dgm:prSet presAssocID="{8BA21467-63D8-4D7C-A76E-86AA941FEB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A520D29-EC9B-4CCB-B0E0-20B33B343ABE}" srcId="{3D390052-8359-4368-8DB6-04D5CC69ED8F}" destId="{8BA21467-63D8-4D7C-A76E-86AA941FEB79}" srcOrd="2" destOrd="0" parTransId="{7E9011F1-8934-49F0-9B96-00A45F4560EA}" sibTransId="{CAB0DE7C-1A08-49F7-8B00-EF5FA0094C38}"/>
    <dgm:cxn modelId="{C753EA68-3C1F-43E9-B3A4-98336448AEAD}" type="presOf" srcId="{8BA21467-63D8-4D7C-A76E-86AA941FEB79}" destId="{68E2B34E-4F87-4362-9240-3F140C25BA50}" srcOrd="0" destOrd="0" presId="urn:microsoft.com/office/officeart/2005/8/layout/vList2"/>
    <dgm:cxn modelId="{BF26E77D-58C6-49C6-92F1-D4029C960E23}" type="presOf" srcId="{3D390052-8359-4368-8DB6-04D5CC69ED8F}" destId="{96874BA8-B925-4A92-9989-07BADE4CC5CF}" srcOrd="0" destOrd="0" presId="urn:microsoft.com/office/officeart/2005/8/layout/vList2"/>
    <dgm:cxn modelId="{59BADFBF-35CC-47CE-BB09-D118EECEB45D}" srcId="{3D390052-8359-4368-8DB6-04D5CC69ED8F}" destId="{9019C3E1-78BF-471E-A37B-903808731B88}" srcOrd="0" destOrd="0" parTransId="{B4E2A10B-4C4F-4C13-B452-83001799DFB0}" sibTransId="{EB695877-767A-4D8E-A5BB-756B9D9B0481}"/>
    <dgm:cxn modelId="{0AAFF4CE-BB6E-4773-AE2E-D9010F10360D}" type="presOf" srcId="{9019C3E1-78BF-471E-A37B-903808731B88}" destId="{490D42E6-F239-407A-B4D4-4D51D4E1FC50}" srcOrd="0" destOrd="0" presId="urn:microsoft.com/office/officeart/2005/8/layout/vList2"/>
    <dgm:cxn modelId="{0B38EDDD-185F-415E-B2E3-1310C287B2E4}" srcId="{3D390052-8359-4368-8DB6-04D5CC69ED8F}" destId="{B80EE80C-C10B-4B85-B382-D271A654DBD3}" srcOrd="1" destOrd="0" parTransId="{3A0CF26C-F01E-4142-9EAD-45D2D56918DC}" sibTransId="{47618CEA-6C1B-4501-88EA-13EE9FE4A521}"/>
    <dgm:cxn modelId="{F21B0EE7-D879-482A-840D-7C3D964BCC79}" type="presOf" srcId="{B80EE80C-C10B-4B85-B382-D271A654DBD3}" destId="{71441C98-8CF5-44EB-8762-B47B9AC412EA}" srcOrd="0" destOrd="0" presId="urn:microsoft.com/office/officeart/2005/8/layout/vList2"/>
    <dgm:cxn modelId="{84E93D24-B47C-47D3-94E6-7A6E279A8DAE}" type="presParOf" srcId="{96874BA8-B925-4A92-9989-07BADE4CC5CF}" destId="{490D42E6-F239-407A-B4D4-4D51D4E1FC50}" srcOrd="0" destOrd="0" presId="urn:microsoft.com/office/officeart/2005/8/layout/vList2"/>
    <dgm:cxn modelId="{5CCBA3DA-2617-4E43-B64D-57062FECC0A6}" type="presParOf" srcId="{96874BA8-B925-4A92-9989-07BADE4CC5CF}" destId="{D9CC2EFC-06F3-460C-AA4B-ABD2A43D8052}" srcOrd="1" destOrd="0" presId="urn:microsoft.com/office/officeart/2005/8/layout/vList2"/>
    <dgm:cxn modelId="{9BA54968-E79E-43E8-AD38-DBCBDC4ABDCE}" type="presParOf" srcId="{96874BA8-B925-4A92-9989-07BADE4CC5CF}" destId="{71441C98-8CF5-44EB-8762-B47B9AC412EA}" srcOrd="2" destOrd="0" presId="urn:microsoft.com/office/officeart/2005/8/layout/vList2"/>
    <dgm:cxn modelId="{D70B4B88-EC94-44B5-9EB4-8E528AE80037}" type="presParOf" srcId="{96874BA8-B925-4A92-9989-07BADE4CC5CF}" destId="{4F2A2E9A-D392-40D8-B49F-9F33A78D1029}" srcOrd="3" destOrd="0" presId="urn:microsoft.com/office/officeart/2005/8/layout/vList2"/>
    <dgm:cxn modelId="{7674E099-334E-4D54-8BA0-0F48E730734F}" type="presParOf" srcId="{96874BA8-B925-4A92-9989-07BADE4CC5CF}" destId="{68E2B34E-4F87-4362-9240-3F140C25BA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6ACE91-AC83-43B7-A514-9423E5936B3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DB1E2-4CD9-4F42-93CC-D8A80E51A027}">
      <dgm:prSet/>
      <dgm:spPr/>
      <dgm:t>
        <a:bodyPr/>
        <a:lstStyle/>
        <a:p>
          <a:r>
            <a:rPr lang="en-US" dirty="0"/>
            <a:t>Identify</a:t>
          </a:r>
        </a:p>
      </dgm:t>
    </dgm:pt>
    <dgm:pt modelId="{704CD3B0-79EB-43A9-8417-BC87617FCFEB}" type="parTrans" cxnId="{D521957F-1DE7-40DE-8418-3C6D0FD2D3A6}">
      <dgm:prSet/>
      <dgm:spPr/>
      <dgm:t>
        <a:bodyPr/>
        <a:lstStyle/>
        <a:p>
          <a:endParaRPr lang="en-US"/>
        </a:p>
      </dgm:t>
    </dgm:pt>
    <dgm:pt modelId="{F3FDC19A-D46B-4906-91D2-EE89E6B7D105}" type="sibTrans" cxnId="{D521957F-1DE7-40DE-8418-3C6D0FD2D3A6}">
      <dgm:prSet/>
      <dgm:spPr/>
      <dgm:t>
        <a:bodyPr/>
        <a:lstStyle/>
        <a:p>
          <a:endParaRPr lang="en-US"/>
        </a:p>
      </dgm:t>
    </dgm:pt>
    <dgm:pt modelId="{C9CDAB96-7733-4E24-A6A1-3E908856132F}">
      <dgm:prSet/>
      <dgm:spPr/>
      <dgm:t>
        <a:bodyPr/>
        <a:lstStyle/>
        <a:p>
          <a:r>
            <a:rPr lang="en-US" dirty="0"/>
            <a:t>Identify appropriate data sets and sources that contain robustness and inclusivity</a:t>
          </a:r>
        </a:p>
      </dgm:t>
    </dgm:pt>
    <dgm:pt modelId="{8F7A7E83-3F1C-4B12-99BD-5929C2A6CDCD}" type="parTrans" cxnId="{29221CE8-B26E-4127-A4B2-CDA7C218C691}">
      <dgm:prSet/>
      <dgm:spPr/>
      <dgm:t>
        <a:bodyPr/>
        <a:lstStyle/>
        <a:p>
          <a:endParaRPr lang="en-US"/>
        </a:p>
      </dgm:t>
    </dgm:pt>
    <dgm:pt modelId="{3C85E857-A4D6-4699-900D-008EBC4683B8}" type="sibTrans" cxnId="{29221CE8-B26E-4127-A4B2-CDA7C218C691}">
      <dgm:prSet/>
      <dgm:spPr/>
      <dgm:t>
        <a:bodyPr/>
        <a:lstStyle/>
        <a:p>
          <a:endParaRPr lang="en-US"/>
        </a:p>
      </dgm:t>
    </dgm:pt>
    <dgm:pt modelId="{CC071569-B309-4EDF-8FBB-2C1975758E9A}">
      <dgm:prSet/>
      <dgm:spPr/>
      <dgm:t>
        <a:bodyPr/>
        <a:lstStyle/>
        <a:p>
          <a:r>
            <a:rPr lang="en-US"/>
            <a:t>Ingest</a:t>
          </a:r>
        </a:p>
      </dgm:t>
    </dgm:pt>
    <dgm:pt modelId="{42BE89D9-8E4C-4C56-8115-ED356B6CB7DC}" type="parTrans" cxnId="{14811925-4E66-427B-B7A8-BB01830109E1}">
      <dgm:prSet/>
      <dgm:spPr/>
      <dgm:t>
        <a:bodyPr/>
        <a:lstStyle/>
        <a:p>
          <a:endParaRPr lang="en-US"/>
        </a:p>
      </dgm:t>
    </dgm:pt>
    <dgm:pt modelId="{C07B1DA7-534C-4774-91D7-AC9D0A98764B}" type="sibTrans" cxnId="{14811925-4E66-427B-B7A8-BB01830109E1}">
      <dgm:prSet/>
      <dgm:spPr/>
      <dgm:t>
        <a:bodyPr/>
        <a:lstStyle/>
        <a:p>
          <a:endParaRPr lang="en-US"/>
        </a:p>
      </dgm:t>
    </dgm:pt>
    <dgm:pt modelId="{B8996890-1786-45D5-8674-70AC52F4CE59}">
      <dgm:prSet/>
      <dgm:spPr/>
      <dgm:t>
        <a:bodyPr/>
        <a:lstStyle/>
        <a:p>
          <a:r>
            <a:rPr lang="en-US" dirty="0"/>
            <a:t>Ingest the data into a AI/ML pipeline, perform QC analysis, and ETLs </a:t>
          </a:r>
        </a:p>
      </dgm:t>
    </dgm:pt>
    <dgm:pt modelId="{2B739C9B-4E8F-4624-83C8-2E0B5DEF67BE}" type="parTrans" cxnId="{F4A4B0F1-E359-47BD-981F-95D26BFF5D92}">
      <dgm:prSet/>
      <dgm:spPr/>
      <dgm:t>
        <a:bodyPr/>
        <a:lstStyle/>
        <a:p>
          <a:endParaRPr lang="en-US"/>
        </a:p>
      </dgm:t>
    </dgm:pt>
    <dgm:pt modelId="{81EE9255-6D3A-43C6-81DE-6454030E1D67}" type="sibTrans" cxnId="{F4A4B0F1-E359-47BD-981F-95D26BFF5D92}">
      <dgm:prSet/>
      <dgm:spPr/>
      <dgm:t>
        <a:bodyPr/>
        <a:lstStyle/>
        <a:p>
          <a:endParaRPr lang="en-US"/>
        </a:p>
      </dgm:t>
    </dgm:pt>
    <dgm:pt modelId="{503BBB9E-72EA-4248-9C88-14ADB4746825}">
      <dgm:prSet/>
      <dgm:spPr/>
      <dgm:t>
        <a:bodyPr/>
        <a:lstStyle/>
        <a:p>
          <a:r>
            <a:rPr lang="en-US"/>
            <a:t>Validate</a:t>
          </a:r>
        </a:p>
      </dgm:t>
    </dgm:pt>
    <dgm:pt modelId="{4388A05C-E6C0-4F0E-9B35-DD763488A6C3}" type="parTrans" cxnId="{DE260B44-A7D2-4DB8-B6F2-0BAE14683C7C}">
      <dgm:prSet/>
      <dgm:spPr/>
      <dgm:t>
        <a:bodyPr/>
        <a:lstStyle/>
        <a:p>
          <a:endParaRPr lang="en-US"/>
        </a:p>
      </dgm:t>
    </dgm:pt>
    <dgm:pt modelId="{2958D004-896F-4072-9CD7-2CFB95E50CF0}" type="sibTrans" cxnId="{DE260B44-A7D2-4DB8-B6F2-0BAE14683C7C}">
      <dgm:prSet/>
      <dgm:spPr/>
      <dgm:t>
        <a:bodyPr/>
        <a:lstStyle/>
        <a:p>
          <a:endParaRPr lang="en-US"/>
        </a:p>
      </dgm:t>
    </dgm:pt>
    <dgm:pt modelId="{759DBAC8-6593-4EB3-997E-D632C172E64F}">
      <dgm:prSet/>
      <dgm:spPr/>
      <dgm:t>
        <a:bodyPr/>
        <a:lstStyle/>
        <a:p>
          <a:r>
            <a:rPr lang="en-US"/>
            <a:t>Validate the AI/ML model for homelessness and substance use risk prediction</a:t>
          </a:r>
        </a:p>
      </dgm:t>
    </dgm:pt>
    <dgm:pt modelId="{2C7DCA2A-CF0A-4EE7-9F3A-92A9BE4F2FE5}" type="parTrans" cxnId="{3949BC5D-2A3D-40F4-B139-60FBD8105F27}">
      <dgm:prSet/>
      <dgm:spPr/>
      <dgm:t>
        <a:bodyPr/>
        <a:lstStyle/>
        <a:p>
          <a:endParaRPr lang="en-US"/>
        </a:p>
      </dgm:t>
    </dgm:pt>
    <dgm:pt modelId="{C798DE88-3148-477C-BD62-510FCD172860}" type="sibTrans" cxnId="{3949BC5D-2A3D-40F4-B139-60FBD8105F27}">
      <dgm:prSet/>
      <dgm:spPr/>
      <dgm:t>
        <a:bodyPr/>
        <a:lstStyle/>
        <a:p>
          <a:endParaRPr lang="en-US"/>
        </a:p>
      </dgm:t>
    </dgm:pt>
    <dgm:pt modelId="{42CF7A46-D61C-4269-AFDD-E877D0C83A8C}" type="pres">
      <dgm:prSet presAssocID="{ED6ACE91-AC83-43B7-A514-9423E5936B37}" presName="Name0" presStyleCnt="0">
        <dgm:presLayoutVars>
          <dgm:dir/>
          <dgm:animLvl val="lvl"/>
          <dgm:resizeHandles val="exact"/>
        </dgm:presLayoutVars>
      </dgm:prSet>
      <dgm:spPr/>
    </dgm:pt>
    <dgm:pt modelId="{2B0F727C-6E06-4841-A887-CBE5BE4C9D6D}" type="pres">
      <dgm:prSet presAssocID="{B0ADB1E2-4CD9-4F42-93CC-D8A80E51A027}" presName="linNode" presStyleCnt="0"/>
      <dgm:spPr/>
    </dgm:pt>
    <dgm:pt modelId="{E676411F-DCAA-4245-98F6-C0D5E11135A9}" type="pres">
      <dgm:prSet presAssocID="{B0ADB1E2-4CD9-4F42-93CC-D8A80E51A02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673727D-0EEF-45D6-A972-F3093149C057}" type="pres">
      <dgm:prSet presAssocID="{B0ADB1E2-4CD9-4F42-93CC-D8A80E51A027}" presName="descendantText" presStyleLbl="alignAccFollowNode1" presStyleIdx="0" presStyleCnt="3">
        <dgm:presLayoutVars>
          <dgm:bulletEnabled/>
        </dgm:presLayoutVars>
      </dgm:prSet>
      <dgm:spPr/>
    </dgm:pt>
    <dgm:pt modelId="{65FE05A7-E4CE-44F1-96C1-4F5BB9B51D71}" type="pres">
      <dgm:prSet presAssocID="{F3FDC19A-D46B-4906-91D2-EE89E6B7D105}" presName="sp" presStyleCnt="0"/>
      <dgm:spPr/>
    </dgm:pt>
    <dgm:pt modelId="{2F5E1B1E-98B1-4C5D-81FF-F728736CA005}" type="pres">
      <dgm:prSet presAssocID="{CC071569-B309-4EDF-8FBB-2C1975758E9A}" presName="linNode" presStyleCnt="0"/>
      <dgm:spPr/>
    </dgm:pt>
    <dgm:pt modelId="{A6DB4821-2323-4B19-9D41-23DE88B4AFB2}" type="pres">
      <dgm:prSet presAssocID="{CC071569-B309-4EDF-8FBB-2C1975758E9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FC36DC5E-42F3-4010-A7A4-B0FA10EE46E3}" type="pres">
      <dgm:prSet presAssocID="{CC071569-B309-4EDF-8FBB-2C1975758E9A}" presName="descendantText" presStyleLbl="alignAccFollowNode1" presStyleIdx="1" presStyleCnt="3">
        <dgm:presLayoutVars>
          <dgm:bulletEnabled/>
        </dgm:presLayoutVars>
      </dgm:prSet>
      <dgm:spPr/>
    </dgm:pt>
    <dgm:pt modelId="{C735061E-EA78-4531-A393-C304B561D92A}" type="pres">
      <dgm:prSet presAssocID="{C07B1DA7-534C-4774-91D7-AC9D0A98764B}" presName="sp" presStyleCnt="0"/>
      <dgm:spPr/>
    </dgm:pt>
    <dgm:pt modelId="{D539EF36-5745-4701-9725-8E98CAE830AF}" type="pres">
      <dgm:prSet presAssocID="{503BBB9E-72EA-4248-9C88-14ADB4746825}" presName="linNode" presStyleCnt="0"/>
      <dgm:spPr/>
    </dgm:pt>
    <dgm:pt modelId="{0BA13C0A-5F2E-46E1-9D29-B93C1B6B308F}" type="pres">
      <dgm:prSet presAssocID="{503BBB9E-72EA-4248-9C88-14ADB474682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37CBE45-3D6C-477D-BDD6-AA61689FDB3C}" type="pres">
      <dgm:prSet presAssocID="{503BBB9E-72EA-4248-9C88-14ADB474682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4811925-4E66-427B-B7A8-BB01830109E1}" srcId="{ED6ACE91-AC83-43B7-A514-9423E5936B37}" destId="{CC071569-B309-4EDF-8FBB-2C1975758E9A}" srcOrd="1" destOrd="0" parTransId="{42BE89D9-8E4C-4C56-8115-ED356B6CB7DC}" sibTransId="{C07B1DA7-534C-4774-91D7-AC9D0A98764B}"/>
    <dgm:cxn modelId="{3949BC5D-2A3D-40F4-B139-60FBD8105F27}" srcId="{503BBB9E-72EA-4248-9C88-14ADB4746825}" destId="{759DBAC8-6593-4EB3-997E-D632C172E64F}" srcOrd="0" destOrd="0" parTransId="{2C7DCA2A-CF0A-4EE7-9F3A-92A9BE4F2FE5}" sibTransId="{C798DE88-3148-477C-BD62-510FCD172860}"/>
    <dgm:cxn modelId="{DE260B44-A7D2-4DB8-B6F2-0BAE14683C7C}" srcId="{ED6ACE91-AC83-43B7-A514-9423E5936B37}" destId="{503BBB9E-72EA-4248-9C88-14ADB4746825}" srcOrd="2" destOrd="0" parTransId="{4388A05C-E6C0-4F0E-9B35-DD763488A6C3}" sibTransId="{2958D004-896F-4072-9CD7-2CFB95E50CF0}"/>
    <dgm:cxn modelId="{5EDE496C-7E22-49D6-BEAC-B1CBE0082C8A}" type="presOf" srcId="{ED6ACE91-AC83-43B7-A514-9423E5936B37}" destId="{42CF7A46-D61C-4269-AFDD-E877D0C83A8C}" srcOrd="0" destOrd="0" presId="urn:microsoft.com/office/officeart/2016/7/layout/VerticalSolidActionList"/>
    <dgm:cxn modelId="{98334176-D87F-4993-9327-5F4F6E5E6FDC}" type="presOf" srcId="{CC071569-B309-4EDF-8FBB-2C1975758E9A}" destId="{A6DB4821-2323-4B19-9D41-23DE88B4AFB2}" srcOrd="0" destOrd="0" presId="urn:microsoft.com/office/officeart/2016/7/layout/VerticalSolidActionList"/>
    <dgm:cxn modelId="{D521957F-1DE7-40DE-8418-3C6D0FD2D3A6}" srcId="{ED6ACE91-AC83-43B7-A514-9423E5936B37}" destId="{B0ADB1E2-4CD9-4F42-93CC-D8A80E51A027}" srcOrd="0" destOrd="0" parTransId="{704CD3B0-79EB-43A9-8417-BC87617FCFEB}" sibTransId="{F3FDC19A-D46B-4906-91D2-EE89E6B7D105}"/>
    <dgm:cxn modelId="{3865D18D-E345-4057-A6C9-C929DB0AA782}" type="presOf" srcId="{B0ADB1E2-4CD9-4F42-93CC-D8A80E51A027}" destId="{E676411F-DCAA-4245-98F6-C0D5E11135A9}" srcOrd="0" destOrd="0" presId="urn:microsoft.com/office/officeart/2016/7/layout/VerticalSolidActionList"/>
    <dgm:cxn modelId="{AB3E55A0-44C9-4B87-8E7E-D9010D619C7E}" type="presOf" srcId="{C9CDAB96-7733-4E24-A6A1-3E908856132F}" destId="{E673727D-0EEF-45D6-A972-F3093149C057}" srcOrd="0" destOrd="0" presId="urn:microsoft.com/office/officeart/2016/7/layout/VerticalSolidActionList"/>
    <dgm:cxn modelId="{631C3CA1-EF6E-4651-83E1-C43709D7860C}" type="presOf" srcId="{503BBB9E-72EA-4248-9C88-14ADB4746825}" destId="{0BA13C0A-5F2E-46E1-9D29-B93C1B6B308F}" srcOrd="0" destOrd="0" presId="urn:microsoft.com/office/officeart/2016/7/layout/VerticalSolidActionList"/>
    <dgm:cxn modelId="{58E57BAB-453C-4BBA-BA48-50F46F7DA8B9}" type="presOf" srcId="{759DBAC8-6593-4EB3-997E-D632C172E64F}" destId="{F37CBE45-3D6C-477D-BDD6-AA61689FDB3C}" srcOrd="0" destOrd="0" presId="urn:microsoft.com/office/officeart/2016/7/layout/VerticalSolidActionList"/>
    <dgm:cxn modelId="{29221CE8-B26E-4127-A4B2-CDA7C218C691}" srcId="{B0ADB1E2-4CD9-4F42-93CC-D8A80E51A027}" destId="{C9CDAB96-7733-4E24-A6A1-3E908856132F}" srcOrd="0" destOrd="0" parTransId="{8F7A7E83-3F1C-4B12-99BD-5929C2A6CDCD}" sibTransId="{3C85E857-A4D6-4699-900D-008EBC4683B8}"/>
    <dgm:cxn modelId="{4F4021F0-0DB2-46EA-8AA3-4DE546C92E40}" type="presOf" srcId="{B8996890-1786-45D5-8674-70AC52F4CE59}" destId="{FC36DC5E-42F3-4010-A7A4-B0FA10EE46E3}" srcOrd="0" destOrd="0" presId="urn:microsoft.com/office/officeart/2016/7/layout/VerticalSolidActionList"/>
    <dgm:cxn modelId="{F4A4B0F1-E359-47BD-981F-95D26BFF5D92}" srcId="{CC071569-B309-4EDF-8FBB-2C1975758E9A}" destId="{B8996890-1786-45D5-8674-70AC52F4CE59}" srcOrd="0" destOrd="0" parTransId="{2B739C9B-4E8F-4624-83C8-2E0B5DEF67BE}" sibTransId="{81EE9255-6D3A-43C6-81DE-6454030E1D67}"/>
    <dgm:cxn modelId="{71AD9790-6691-40DF-A159-399E9312B168}" type="presParOf" srcId="{42CF7A46-D61C-4269-AFDD-E877D0C83A8C}" destId="{2B0F727C-6E06-4841-A887-CBE5BE4C9D6D}" srcOrd="0" destOrd="0" presId="urn:microsoft.com/office/officeart/2016/7/layout/VerticalSolidActionList"/>
    <dgm:cxn modelId="{813506D5-6A7D-4049-9709-2CF71681D6FC}" type="presParOf" srcId="{2B0F727C-6E06-4841-A887-CBE5BE4C9D6D}" destId="{E676411F-DCAA-4245-98F6-C0D5E11135A9}" srcOrd="0" destOrd="0" presId="urn:microsoft.com/office/officeart/2016/7/layout/VerticalSolidActionList"/>
    <dgm:cxn modelId="{C7B1264B-AED2-43B5-AA13-67BC2B4B04A1}" type="presParOf" srcId="{2B0F727C-6E06-4841-A887-CBE5BE4C9D6D}" destId="{E673727D-0EEF-45D6-A972-F3093149C057}" srcOrd="1" destOrd="0" presId="urn:microsoft.com/office/officeart/2016/7/layout/VerticalSolidActionList"/>
    <dgm:cxn modelId="{804705AD-EA79-4407-8851-30800FF25869}" type="presParOf" srcId="{42CF7A46-D61C-4269-AFDD-E877D0C83A8C}" destId="{65FE05A7-E4CE-44F1-96C1-4F5BB9B51D71}" srcOrd="1" destOrd="0" presId="urn:microsoft.com/office/officeart/2016/7/layout/VerticalSolidActionList"/>
    <dgm:cxn modelId="{F5599515-04A2-4FCE-948B-E4DEE00DC433}" type="presParOf" srcId="{42CF7A46-D61C-4269-AFDD-E877D0C83A8C}" destId="{2F5E1B1E-98B1-4C5D-81FF-F728736CA005}" srcOrd="2" destOrd="0" presId="urn:microsoft.com/office/officeart/2016/7/layout/VerticalSolidActionList"/>
    <dgm:cxn modelId="{3972C631-B548-45D6-88EA-DBBCD7B0E007}" type="presParOf" srcId="{2F5E1B1E-98B1-4C5D-81FF-F728736CA005}" destId="{A6DB4821-2323-4B19-9D41-23DE88B4AFB2}" srcOrd="0" destOrd="0" presId="urn:microsoft.com/office/officeart/2016/7/layout/VerticalSolidActionList"/>
    <dgm:cxn modelId="{1008C3C5-BDBC-4EE9-A9AF-AFD77B048645}" type="presParOf" srcId="{2F5E1B1E-98B1-4C5D-81FF-F728736CA005}" destId="{FC36DC5E-42F3-4010-A7A4-B0FA10EE46E3}" srcOrd="1" destOrd="0" presId="urn:microsoft.com/office/officeart/2016/7/layout/VerticalSolidActionList"/>
    <dgm:cxn modelId="{7A84C433-B2F8-4CA1-944E-7A174C15C1BB}" type="presParOf" srcId="{42CF7A46-D61C-4269-AFDD-E877D0C83A8C}" destId="{C735061E-EA78-4531-A393-C304B561D92A}" srcOrd="3" destOrd="0" presId="urn:microsoft.com/office/officeart/2016/7/layout/VerticalSolidActionList"/>
    <dgm:cxn modelId="{0F8ECE4E-0DCB-4ADE-A641-B4579112DA9A}" type="presParOf" srcId="{42CF7A46-D61C-4269-AFDD-E877D0C83A8C}" destId="{D539EF36-5745-4701-9725-8E98CAE830AF}" srcOrd="4" destOrd="0" presId="urn:microsoft.com/office/officeart/2016/7/layout/VerticalSolidActionList"/>
    <dgm:cxn modelId="{E222485A-D971-460B-BDE4-F14E5D310AA0}" type="presParOf" srcId="{D539EF36-5745-4701-9725-8E98CAE830AF}" destId="{0BA13C0A-5F2E-46E1-9D29-B93C1B6B308F}" srcOrd="0" destOrd="0" presId="urn:microsoft.com/office/officeart/2016/7/layout/VerticalSolidActionList"/>
    <dgm:cxn modelId="{6313F10F-77E9-4274-B0A0-E61C6969F1A0}" type="presParOf" srcId="{D539EF36-5745-4701-9725-8E98CAE830AF}" destId="{F37CBE45-3D6C-477D-BDD6-AA61689FDB3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8AB82-EB12-4E00-87C4-A082A4AFE0E0}">
      <dsp:nvSpPr>
        <dsp:cNvPr id="0" name=""/>
        <dsp:cNvSpPr/>
      </dsp:nvSpPr>
      <dsp:spPr>
        <a:xfrm>
          <a:off x="0" y="676861"/>
          <a:ext cx="10265473" cy="20772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5" tIns="749808" rIns="7967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Build a provider facing app that will allow the access, use, and analysis of data ingested through FHIR. Present EHR data in a way that’s useful and actionable </a:t>
          </a:r>
        </a:p>
      </dsp:txBody>
      <dsp:txXfrm>
        <a:off x="0" y="676861"/>
        <a:ext cx="10265473" cy="2077210"/>
      </dsp:txXfrm>
    </dsp:sp>
    <dsp:sp modelId="{4BA3B601-2AAD-453E-AD9E-8C22C69E057A}">
      <dsp:nvSpPr>
        <dsp:cNvPr id="0" name=""/>
        <dsp:cNvSpPr/>
      </dsp:nvSpPr>
      <dsp:spPr>
        <a:xfrm>
          <a:off x="731758" y="512759"/>
          <a:ext cx="7185831" cy="518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07" tIns="0" rIns="27160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AIM 1:</a:t>
          </a:r>
        </a:p>
      </dsp:txBody>
      <dsp:txXfrm>
        <a:off x="757046" y="538047"/>
        <a:ext cx="7135255" cy="467445"/>
      </dsp:txXfrm>
    </dsp:sp>
    <dsp:sp modelId="{5EB92FBC-4E2A-4ED2-8F69-33404E833759}">
      <dsp:nvSpPr>
        <dsp:cNvPr id="0" name=""/>
        <dsp:cNvSpPr/>
      </dsp:nvSpPr>
      <dsp:spPr>
        <a:xfrm>
          <a:off x="0" y="3153677"/>
          <a:ext cx="10265473" cy="1593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6715" tIns="749808" rIns="79671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 EHR record output from aim 1 to define risk indicators for homelessness and substance abuse</a:t>
          </a:r>
          <a:r>
            <a:rPr lang="en-US" sz="3200" kern="1200" dirty="0"/>
            <a:t>.</a:t>
          </a:r>
        </a:p>
      </dsp:txBody>
      <dsp:txXfrm>
        <a:off x="0" y="3153677"/>
        <a:ext cx="10265473" cy="1593227"/>
      </dsp:txXfrm>
    </dsp:sp>
    <dsp:sp modelId="{FA06E5E2-21BF-4268-9039-E1EC74C5FEED}">
      <dsp:nvSpPr>
        <dsp:cNvPr id="0" name=""/>
        <dsp:cNvSpPr/>
      </dsp:nvSpPr>
      <dsp:spPr>
        <a:xfrm>
          <a:off x="739848" y="2963134"/>
          <a:ext cx="7188203" cy="52121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607" tIns="0" rIns="27160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AIM 2:</a:t>
          </a:r>
          <a:r>
            <a:rPr lang="en-US" sz="5200" kern="1200" dirty="0"/>
            <a:t> </a:t>
          </a:r>
        </a:p>
      </dsp:txBody>
      <dsp:txXfrm>
        <a:off x="765292" y="2988578"/>
        <a:ext cx="7137315" cy="4703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6AD7F-F7F2-4EDF-8DA4-4190CAD02E9E}">
      <dsp:nvSpPr>
        <dsp:cNvPr id="0" name=""/>
        <dsp:cNvSpPr/>
      </dsp:nvSpPr>
      <dsp:spPr>
        <a:xfrm>
          <a:off x="0" y="544520"/>
          <a:ext cx="6263640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Patients see multiple providers in different health systems using different EHRs</a:t>
          </a:r>
        </a:p>
      </dsp:txBody>
      <dsp:txXfrm>
        <a:off x="51885" y="596405"/>
        <a:ext cx="6159870" cy="959101"/>
      </dsp:txXfrm>
    </dsp:sp>
    <dsp:sp modelId="{1E8BBBD0-D71A-4DC9-AAE9-2B234AC3E7B1}">
      <dsp:nvSpPr>
        <dsp:cNvPr id="0" name=""/>
        <dsp:cNvSpPr/>
      </dsp:nvSpPr>
      <dsp:spPr>
        <a:xfrm>
          <a:off x="0" y="1662112"/>
          <a:ext cx="6263640" cy="106287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FHIR is used to exchange data between EHRs and has been adopted by other big technology companies to standardize health data exchange</a:t>
          </a:r>
        </a:p>
      </dsp:txBody>
      <dsp:txXfrm>
        <a:off x="51885" y="1713997"/>
        <a:ext cx="6159870" cy="959101"/>
      </dsp:txXfrm>
    </dsp:sp>
    <dsp:sp modelId="{A9929C46-6449-443F-80B3-1D3F9FF106A2}">
      <dsp:nvSpPr>
        <dsp:cNvPr id="0" name=""/>
        <dsp:cNvSpPr/>
      </dsp:nvSpPr>
      <dsp:spPr>
        <a:xfrm>
          <a:off x="0" y="2779704"/>
          <a:ext cx="6263640" cy="106287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Creates a single health record by integrating data from multiple EHRs </a:t>
          </a:r>
        </a:p>
      </dsp:txBody>
      <dsp:txXfrm>
        <a:off x="51885" y="2831589"/>
        <a:ext cx="6159870" cy="959101"/>
      </dsp:txXfrm>
    </dsp:sp>
    <dsp:sp modelId="{1EDC2F45-2986-43A1-BC88-503C57F3E2C9}">
      <dsp:nvSpPr>
        <dsp:cNvPr id="0" name=""/>
        <dsp:cNvSpPr/>
      </dsp:nvSpPr>
      <dsp:spPr>
        <a:xfrm>
          <a:off x="0" y="3897295"/>
          <a:ext cx="6263640" cy="10628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FHIR allows developers to create apps that can feed information into a provider’s workflow – the clinician doesn’t have to go to multiple places to look at patient data. </a:t>
          </a:r>
        </a:p>
      </dsp:txBody>
      <dsp:txXfrm>
        <a:off x="51885" y="3949180"/>
        <a:ext cx="6159870" cy="959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D42E6-F239-407A-B4D4-4D51D4E1FC50}">
      <dsp:nvSpPr>
        <dsp:cNvPr id="0" name=""/>
        <dsp:cNvSpPr/>
      </dsp:nvSpPr>
      <dsp:spPr>
        <a:xfrm>
          <a:off x="0" y="749780"/>
          <a:ext cx="6811695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highlight>
                <a:srgbClr val="FFFF00"/>
              </a:highlight>
            </a:rPr>
            <a:t>[INPUT INFO on how Tara was getting the data] </a:t>
          </a:r>
        </a:p>
      </dsp:txBody>
      <dsp:txXfrm>
        <a:off x="58257" y="808037"/>
        <a:ext cx="6695181" cy="1076886"/>
      </dsp:txXfrm>
    </dsp:sp>
    <dsp:sp modelId="{71441C98-8CF5-44EB-8762-B47B9AC412EA}">
      <dsp:nvSpPr>
        <dsp:cNvPr id="0" name=""/>
        <dsp:cNvSpPr/>
      </dsp:nvSpPr>
      <dsp:spPr>
        <a:xfrm>
          <a:off x="0" y="2029580"/>
          <a:ext cx="6811695" cy="1193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Providers collecting Social Determinants of health data elements are inconsistent. </a:t>
          </a:r>
        </a:p>
      </dsp:txBody>
      <dsp:txXfrm>
        <a:off x="58257" y="2087837"/>
        <a:ext cx="6695181" cy="1076886"/>
      </dsp:txXfrm>
    </dsp:sp>
    <dsp:sp modelId="{68E2B34E-4F87-4362-9240-3F140C25BA50}">
      <dsp:nvSpPr>
        <dsp:cNvPr id="0" name=""/>
        <dsp:cNvSpPr/>
      </dsp:nvSpPr>
      <dsp:spPr>
        <a:xfrm>
          <a:off x="0" y="3309380"/>
          <a:ext cx="6811695" cy="1193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data is sparce, missing many of the elements we defined </a:t>
          </a:r>
        </a:p>
      </dsp:txBody>
      <dsp:txXfrm>
        <a:off x="58257" y="3367637"/>
        <a:ext cx="6695181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3727D-0EEF-45D6-A972-F3093149C057}">
      <dsp:nvSpPr>
        <dsp:cNvPr id="0" name=""/>
        <dsp:cNvSpPr/>
      </dsp:nvSpPr>
      <dsp:spPr>
        <a:xfrm>
          <a:off x="1473653" y="1416"/>
          <a:ext cx="5894612" cy="14522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72" tIns="368866" rIns="114372" bIns="3688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 appropriate data sets and sources that contain robustness and inclusivity</a:t>
          </a:r>
        </a:p>
      </dsp:txBody>
      <dsp:txXfrm>
        <a:off x="1473653" y="1416"/>
        <a:ext cx="5894612" cy="1452228"/>
      </dsp:txXfrm>
    </dsp:sp>
    <dsp:sp modelId="{E676411F-DCAA-4245-98F6-C0D5E11135A9}">
      <dsp:nvSpPr>
        <dsp:cNvPr id="0" name=""/>
        <dsp:cNvSpPr/>
      </dsp:nvSpPr>
      <dsp:spPr>
        <a:xfrm>
          <a:off x="0" y="1416"/>
          <a:ext cx="1473653" cy="14522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81" tIns="143448" rIns="77981" bIns="1434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Identify</a:t>
          </a:r>
        </a:p>
      </dsp:txBody>
      <dsp:txXfrm>
        <a:off x="0" y="1416"/>
        <a:ext cx="1473653" cy="1452228"/>
      </dsp:txXfrm>
    </dsp:sp>
    <dsp:sp modelId="{FC36DC5E-42F3-4010-A7A4-B0FA10EE46E3}">
      <dsp:nvSpPr>
        <dsp:cNvPr id="0" name=""/>
        <dsp:cNvSpPr/>
      </dsp:nvSpPr>
      <dsp:spPr>
        <a:xfrm>
          <a:off x="1473653" y="1540778"/>
          <a:ext cx="5894612" cy="145222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72" tIns="368866" rIns="114372" bIns="3688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Ingest the data into a AI/ML pipeline, perform QC analysis, and ETLs </a:t>
          </a:r>
        </a:p>
      </dsp:txBody>
      <dsp:txXfrm>
        <a:off x="1473653" y="1540778"/>
        <a:ext cx="5894612" cy="1452228"/>
      </dsp:txXfrm>
    </dsp:sp>
    <dsp:sp modelId="{A6DB4821-2323-4B19-9D41-23DE88B4AFB2}">
      <dsp:nvSpPr>
        <dsp:cNvPr id="0" name=""/>
        <dsp:cNvSpPr/>
      </dsp:nvSpPr>
      <dsp:spPr>
        <a:xfrm>
          <a:off x="0" y="1540778"/>
          <a:ext cx="1473653" cy="145222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81" tIns="143448" rIns="77981" bIns="1434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Ingest</a:t>
          </a:r>
        </a:p>
      </dsp:txBody>
      <dsp:txXfrm>
        <a:off x="0" y="1540778"/>
        <a:ext cx="1473653" cy="1452228"/>
      </dsp:txXfrm>
    </dsp:sp>
    <dsp:sp modelId="{F37CBE45-3D6C-477D-BDD6-AA61689FDB3C}">
      <dsp:nvSpPr>
        <dsp:cNvPr id="0" name=""/>
        <dsp:cNvSpPr/>
      </dsp:nvSpPr>
      <dsp:spPr>
        <a:xfrm>
          <a:off x="1473653" y="3080140"/>
          <a:ext cx="5894612" cy="145222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72" tIns="368866" rIns="114372" bIns="3688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 the AI/ML model for homelessness and substance use risk prediction</a:t>
          </a:r>
        </a:p>
      </dsp:txBody>
      <dsp:txXfrm>
        <a:off x="1473653" y="3080140"/>
        <a:ext cx="5894612" cy="1452228"/>
      </dsp:txXfrm>
    </dsp:sp>
    <dsp:sp modelId="{0BA13C0A-5F2E-46E1-9D29-B93C1B6B308F}">
      <dsp:nvSpPr>
        <dsp:cNvPr id="0" name=""/>
        <dsp:cNvSpPr/>
      </dsp:nvSpPr>
      <dsp:spPr>
        <a:xfrm>
          <a:off x="0" y="3080140"/>
          <a:ext cx="1473653" cy="145222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981" tIns="143448" rIns="77981" bIns="14344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Validate</a:t>
          </a:r>
        </a:p>
      </dsp:txBody>
      <dsp:txXfrm>
        <a:off x="0" y="3080140"/>
        <a:ext cx="1473653" cy="1452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64CA7-35D1-4267-96EB-D8164F4E35A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6CBF1-5B29-4E16-B2B4-81B4749B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16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20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191A-E871-4E89-885A-0CACDAB9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8373-8799-4D43-AAC2-0C01518E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B7FE-F7C5-4F19-87C3-1B1ADDC5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2A09-26AF-4111-8B85-6E14FACE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6205-924D-4157-B03C-9F0AC0B0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A9F5-5051-4090-B851-573B8878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96EE9-8E0E-43E7-AE12-351C7504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D5D8D-96B0-4AA8-9936-9405A44E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9869-46A6-4767-A7A3-FD99D680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D8DF-A289-417C-A7DC-5E95578B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DF72B-DD13-47F7-AA92-D01C56142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8BC3F-7A82-4ABF-939B-1C2B6EC5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00AA5-B9EB-4C0C-A92F-80ED06E3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8579C-AB28-43DD-91E9-78B31B7B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D99-B72D-4806-B794-87452806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34C0-514A-4627-80E2-F919B2F6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337E-126F-40EE-AC8F-92CF8296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C717-1402-401A-9DB2-52D83495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7ABB-DC43-4F33-8DBF-F7EE51D8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0433-6370-4056-9025-EDB9F037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31E3-8011-4CF2-9752-08578D7F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9416-8D7E-44B2-A01F-9FD25AF5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F0D2-2B18-427E-B174-800806A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D444-C5E6-490B-A886-E6B8D9E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ED2F-015B-488A-A19F-2614FAF9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F6AD-23E6-4A32-BFB3-43FA8D1F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6B84-A6D0-42A1-9F73-DD8ED346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B269-116B-425C-BEC8-41BD32DC1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058DC-BCDB-4C4F-BE1B-13B4EF1D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6663C-1F56-4986-8CB0-350BDF9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2B271-50C2-4CFF-BBD6-114784B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B436-8E43-4E80-A127-345A6499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21C5-1C40-49DD-96D9-FAAB57F4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FD8F-D744-4814-8059-0F6892057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1684E-86DF-4FC9-853E-BBFACF83B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3B06D-95D7-468A-B66F-7B13637A6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2FA9A-ABF7-4A36-A502-A2AA2442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2F357-682C-4E84-8ABF-35A71F5D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10B74-545D-4A35-A435-585485E3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E53D-C8F0-4FAC-AB25-FBC7FED6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5670B-CBF3-4929-83F6-3A046915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F49A3-65BC-4EA1-B6D3-A690B14A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ACC0C-6E84-4FD8-93A1-1C293E54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8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4DF60-AF60-4C04-8D39-D1893CED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060C-6EC9-41BF-B317-BBAA2BB8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E702-CE30-45A3-BD31-86938074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9801-778C-463D-AD57-BECFDED1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A2469-28D3-477F-A98D-81FFF237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8C5D-1D00-4B0B-9755-870B6F9BA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6745-7F35-4D99-A87A-A01BFF0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D5B9-B976-449C-811C-5781D93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C070D-A5EF-4161-BBCA-6715F581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3424-835D-47BB-9EBA-D358A313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A9D88-7336-458D-B5FF-134023BF6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5137C-06A1-407C-9FFD-A80E645A9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BFB2-1DDF-4416-8015-16EA6988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C4101-D72E-41DE-BEE6-B7F70457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523BE-D742-4BE1-B5A3-0A1B67ED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F9468-053E-49F6-9B06-A3B053BF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1D53-E555-480F-AADF-F67B6BA20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6784-7838-4768-AC63-7EC561B6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57A8-B8B2-45E6-8E7C-E175AF24C34A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774E-95B6-4C79-A892-42FCE6F3D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904-7814-4C73-AA3F-A134E87BE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BF11-D310-4CEF-9C23-9796D825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2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912517"/>
            <a:ext cx="12192000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l="5233" r="5989" b="42083"/>
          <a:stretch/>
        </p:blipFill>
        <p:spPr>
          <a:xfrm>
            <a:off x="0" y="653902"/>
            <a:ext cx="12248705" cy="47014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DFEBC01-E706-418C-9BDC-9923D42DE375}"/>
              </a:ext>
            </a:extLst>
          </p:cNvPr>
          <p:cNvSpPr txBox="1">
            <a:spLocks/>
          </p:cNvSpPr>
          <p:nvPr/>
        </p:nvSpPr>
        <p:spPr>
          <a:xfrm>
            <a:off x="753925" y="2042556"/>
            <a:ext cx="11438075" cy="1379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FFFFFF"/>
                </a:solidFill>
              </a:rPr>
              <a:t>Harmonizing Data for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Social Determinants of Health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66FF1E-B32B-40DD-8BDF-C207647B5120}"/>
              </a:ext>
            </a:extLst>
          </p:cNvPr>
          <p:cNvSpPr txBox="1">
            <a:spLocks/>
          </p:cNvSpPr>
          <p:nvPr/>
        </p:nvSpPr>
        <p:spPr>
          <a:xfrm>
            <a:off x="1186525" y="3768803"/>
            <a:ext cx="9875653" cy="205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</a:rPr>
              <a:t>DEVELOPMENT OF FHIR BASED API FOR SDOH DATA EXCHANGE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Health Disparities Codeathon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June 24, 2021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</a:rPr>
              <a:t>Tara </a:t>
            </a:r>
            <a:r>
              <a:rPr lang="en-US" sz="2000" dirty="0" err="1">
                <a:solidFill>
                  <a:srgbClr val="000000"/>
                </a:solidFill>
              </a:rPr>
              <a:t>Swelstad</a:t>
            </a:r>
            <a:r>
              <a:rPr lang="en-US" sz="2000" dirty="0">
                <a:solidFill>
                  <a:srgbClr val="000000"/>
                </a:solidFill>
              </a:rPr>
              <a:t>, James Burroughs, Ayomide Owoyemi, Julia Gichimu</a:t>
            </a:r>
          </a:p>
          <a:p>
            <a:pPr algn="ctr"/>
            <a:endParaRPr lang="en-US" sz="700" b="1" dirty="0">
              <a:solidFill>
                <a:srgbClr val="000000"/>
              </a:solidFill>
            </a:endParaRPr>
          </a:p>
          <a:p>
            <a:pPr algn="ctr"/>
            <a:endParaRPr lang="en-US" sz="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5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" y="0"/>
            <a:ext cx="119884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spcBef>
                <a:spcPts val="0"/>
              </a:spcBef>
              <a:buClr>
                <a:srgbClr val="FFFFFF"/>
              </a:buClr>
              <a:buSzPts val="4000"/>
            </a:pPr>
            <a:r>
              <a:rPr lang="en-US" sz="4000" dirty="0">
                <a:solidFill>
                  <a:srgbClr val="FFFFFF"/>
                </a:solidFill>
              </a:rPr>
              <a:t>Background 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BEEB3B-5E8C-4E57-84E6-8D355CD20581}"/>
              </a:ext>
            </a:extLst>
          </p:cNvPr>
          <p:cNvSpPr/>
          <p:nvPr/>
        </p:nvSpPr>
        <p:spPr>
          <a:xfrm>
            <a:off x="968832" y="2886102"/>
            <a:ext cx="104975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Social determinants of health are gaining increased recognition as significant factors that influence healthcare outcomes for different patients.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number of deaths attributable to education, racial segregation, and low social support are comparable to deaths due to myocardial infarction, cerebrovascular disease, and lung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This has led to increased attention on the collection and coding of SDOH data in the EHRs to support 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6415-F66F-4442-8D8E-E951718F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97" y="517077"/>
            <a:ext cx="3808268" cy="957555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/>
                </a:solidFill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BA3C93-991B-4424-9C05-14EC8754E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823"/>
              </p:ext>
            </p:extLst>
          </p:nvPr>
        </p:nvGraphicFramePr>
        <p:xfrm>
          <a:off x="750797" y="1123445"/>
          <a:ext cx="10265474" cy="4946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56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CE05-A776-4CA2-8FD3-A85887A4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Fast Health Interoperability Resources (FHIR) 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41C73-0CC3-42C4-BA88-B2371B9B8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324445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9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2CBD5-22D5-4FA5-8060-EF0E9FB0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D7194-5B85-4316-AD02-C8DF2867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27" y="171162"/>
            <a:ext cx="7377243" cy="63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0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CE05-A776-4CA2-8FD3-A85887A4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069030" cy="5504688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Develop 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Data Elements Requirement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A00137-6389-4B4D-AE12-6C7321AF9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87323"/>
              </p:ext>
            </p:extLst>
          </p:nvPr>
        </p:nvGraphicFramePr>
        <p:xfrm>
          <a:off x="5573863" y="620392"/>
          <a:ext cx="3049861" cy="498765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049861">
                  <a:extLst>
                    <a:ext uri="{9D8B030D-6E8A-4147-A177-3AD203B41FA5}">
                      <a16:colId xmlns:a16="http://schemas.microsoft.com/office/drawing/2014/main" val="1951369826"/>
                    </a:ext>
                  </a:extLst>
                </a:gridCol>
              </a:tblGrid>
              <a:tr h="406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Demographics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97456451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Date of Birth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98988624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Place of Birth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64070994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Gender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42631556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Military Service (VeteranStatus)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538246665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Race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95217533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Ethnicity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760876153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00990424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State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6419073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postalCode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741445211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EducationLevel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72453335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employmentStatus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5242660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usualWork (Occupation and Industry)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74419991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Income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17102114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BodyHeight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16899625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Weight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081879908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disability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89587515"/>
                  </a:ext>
                </a:extLst>
              </a:tr>
              <a:tr h="2695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Health </a:t>
                      </a:r>
                      <a:r>
                        <a:rPr lang="en-US" sz="1400" dirty="0" err="1">
                          <a:effectLst/>
                        </a:rPr>
                        <a:t>Insuarance</a:t>
                      </a:r>
                      <a:r>
                        <a:rPr lang="en-US" sz="1400" dirty="0">
                          <a:effectLst/>
                        </a:rPr>
                        <a:t> Coverage (plan)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532427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6BB4F1-DCAE-4297-AF83-FC7A9843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160755"/>
              </p:ext>
            </p:extLst>
          </p:nvPr>
        </p:nvGraphicFramePr>
        <p:xfrm>
          <a:off x="8901180" y="620392"/>
          <a:ext cx="2657475" cy="180136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93841481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Lab Results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32948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Buprenorphine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456990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Fentanyl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70362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Heroin Metabolite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61605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Opiates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832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Tapentadol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887327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Tramadol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979069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Drug of Abuse panel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0768875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E37FBF-665F-43DF-B188-39DCB097D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54522"/>
              </p:ext>
            </p:extLst>
          </p:nvPr>
        </p:nvGraphicFramePr>
        <p:xfrm>
          <a:off x="8926536" y="4031847"/>
          <a:ext cx="2657475" cy="157619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182759433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Mental Health Illnesses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5875815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8956054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Schizophrenia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366131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PTSD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198509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Bi-Polar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533575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Alcohol abuse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78410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Suicide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005875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526B80-A9D6-4308-81D1-1A8939B80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929739"/>
              </p:ext>
            </p:extLst>
          </p:nvPr>
        </p:nvGraphicFramePr>
        <p:xfrm>
          <a:off x="8901179" y="2856056"/>
          <a:ext cx="2682831" cy="8534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82831">
                  <a:extLst>
                    <a:ext uri="{9D8B030D-6E8A-4147-A177-3AD203B41FA5}">
                      <a16:colId xmlns:a16="http://schemas.microsoft.com/office/drawing/2014/main" val="61268553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Homeless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92847485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Transitional Housing</a:t>
                      </a:r>
                      <a:endParaRPr lang="en-US" sz="12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22664469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No Home</a:t>
                      </a:r>
                      <a:endParaRPr lang="en-US" sz="1200" b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417462562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Homeless/Shelter</a:t>
                      </a:r>
                      <a:endParaRPr lang="en-US" sz="1200" b="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30825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39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CE05-A776-4CA2-8FD3-A85887A4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069030" cy="5504688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FHIR Analysis and Development/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Data Ingestion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EC37017-B049-48C4-957A-6B5A5001C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737235"/>
              </p:ext>
            </p:extLst>
          </p:nvPr>
        </p:nvGraphicFramePr>
        <p:xfrm>
          <a:off x="5282333" y="620392"/>
          <a:ext cx="6811695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2CBD5-22D5-4FA5-8060-EF0E9FB0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Directions 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1AD9C0-F9FF-4F16-AEE4-6FB15F884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674834"/>
              </p:ext>
            </p:extLst>
          </p:nvPr>
        </p:nvGraphicFramePr>
        <p:xfrm>
          <a:off x="4272645" y="1562214"/>
          <a:ext cx="7368266" cy="4533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9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Roles and Responsibilities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179226" y="3092970"/>
            <a:ext cx="9833548" cy="26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Tara Swelstad – Team Leader and FHIR Guru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James Burroughs – Co-PI (Research Framework and Writer)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Ayomide Owoyemi – Co-PI (Research Framework and Writer)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Julia Gichimu – SysAdmin and Data Analysis (R Python Guru)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Mvuyo Makhasi – Data Engineer and Architect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01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454</Words>
  <Application>Microsoft Office PowerPoint</Application>
  <PresentationFormat>Widescreen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Background </vt:lpstr>
      <vt:lpstr>Objectives</vt:lpstr>
      <vt:lpstr>Fast Health Interoperability Resources (FHIR)  </vt:lpstr>
      <vt:lpstr>Workflow </vt:lpstr>
      <vt:lpstr>Develop  Data Elements Requirement </vt:lpstr>
      <vt:lpstr>FHIR Analysis and Development/ Data Ingestion</vt:lpstr>
      <vt:lpstr>Future  Directions  </vt:lpstr>
      <vt:lpstr>Roles and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Harmonizing Data for  Social Determinants of Health</dc:title>
  <dc:creator>Gichimu, Julia (NIH/OD) [E]</dc:creator>
  <cp:lastModifiedBy>Gichimu, Julia (NIH/OD) [E]</cp:lastModifiedBy>
  <cp:revision>13</cp:revision>
  <dcterms:created xsi:type="dcterms:W3CDTF">2021-06-23T20:28:31Z</dcterms:created>
  <dcterms:modified xsi:type="dcterms:W3CDTF">2021-06-24T15:34:02Z</dcterms:modified>
</cp:coreProperties>
</file>