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96B67-2A54-4DB8-91A1-CAEF651DA760}" type="datetimeFigureOut">
              <a:rPr lang="uk-UA" smtClean="0"/>
              <a:t>02.04.2021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uk-UA" smtClean="0"/>
              <a:t>Безрук Ю.Р.</a:t>
            </a:r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73723-9A59-4009-B123-5C8FE48DB1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81051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0070B-0B3D-49B5-814F-5CA353DE4FE0}" type="datetimeFigureOut">
              <a:rPr lang="uk-UA" smtClean="0"/>
              <a:t>02.04.2021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uk-UA" smtClean="0"/>
              <a:t>Безрук Ю.Р.</a:t>
            </a: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3EE7B-B3FC-43C2-9683-9DD8FCCF2D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806607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EE7B-B3FC-43C2-9683-9DD8FCCF2D9C}" type="slidenum">
              <a:rPr lang="uk-UA" smtClean="0"/>
              <a:t>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Безрук Ю.Р.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115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EE7B-B3FC-43C2-9683-9DD8FCCF2D9C}" type="slidenum">
              <a:rPr lang="uk-UA" smtClean="0"/>
              <a:t>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Безрук Ю.Р.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11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EE7B-B3FC-43C2-9683-9DD8FCCF2D9C}" type="slidenum">
              <a:rPr lang="uk-UA" smtClean="0"/>
              <a:t>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Безрук Ю.Р.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11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EE7B-B3FC-43C2-9683-9DD8FCCF2D9C}" type="slidenum">
              <a:rPr lang="uk-UA" smtClean="0"/>
              <a:t>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Безрук Ю.Р.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11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EE7B-B3FC-43C2-9683-9DD8FCCF2D9C}" type="slidenum">
              <a:rPr lang="uk-UA" smtClean="0"/>
              <a:t>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Безрук Ю.Р.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11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EE7B-B3FC-43C2-9683-9DD8FCCF2D9C}" type="slidenum">
              <a:rPr lang="uk-UA" smtClean="0"/>
              <a:t>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Безрук Ю.Р.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115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EE7B-B3FC-43C2-9683-9DD8FCCF2D9C}" type="slidenum">
              <a:rPr lang="uk-UA" smtClean="0"/>
              <a:t>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Безрук Ю.Р.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115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EE7B-B3FC-43C2-9683-9DD8FCCF2D9C}" type="slidenum">
              <a:rPr lang="uk-UA" smtClean="0"/>
              <a:t>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Безрук Ю.Р.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115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EE7B-B3FC-43C2-9683-9DD8FCCF2D9C}" type="slidenum">
              <a:rPr lang="uk-UA" smtClean="0"/>
              <a:t>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Безрук Ю.Р.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115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EE7B-B3FC-43C2-9683-9DD8FCCF2D9C}" type="slidenum">
              <a:rPr lang="uk-UA" smtClean="0"/>
              <a:t>10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Безрук Ю.Р.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11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CFDCC0D-EBA1-4563-994D-430279CC4710}" type="datetime1">
              <a:rPr lang="ru-RU" smtClean="0"/>
              <a:t>02.04.2021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ru-RU" smtClean="0"/>
              <a:t>Безрук Ю.Р.</a:t>
            </a: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1DFF-F4CF-482E-BD79-4A473A9B3C3D}" type="datetime1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Безрук Ю.Р.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0D5B-D8E6-4564-897E-DF30D785F6A9}" type="datetime1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Безрук Ю.Р.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C8E14C-344C-4AA5-82DD-0B7398F14487}" type="datetime1">
              <a:rPr lang="ru-RU" smtClean="0"/>
              <a:t>02.04.2021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ru-RU" smtClean="0"/>
              <a:t>Безрук Ю.Р.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F1882D6-81C2-4267-A455-28EFC57B8DE8}" type="datetime1">
              <a:rPr lang="ru-RU" smtClean="0"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ru-RU" smtClean="0"/>
              <a:t>Безрук Ю.Р.</a:t>
            </a: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861-D447-4CA5-A9B5-97ECCC82D0A9}" type="datetime1">
              <a:rPr lang="ru-RU" smtClean="0"/>
              <a:t>02.04.2021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Безрук Ю.Р.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283A-B350-4168-BB21-0148747C74CB}" type="datetime1">
              <a:rPr lang="ru-RU" smtClean="0"/>
              <a:t>02.04.2021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Безрук Ю.Р.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7DA8B0-FF89-4B4E-BC1C-B2088C011946}" type="datetime1">
              <a:rPr lang="ru-RU" smtClean="0"/>
              <a:t>02.04.2021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ru-RU" smtClean="0"/>
              <a:t>Безрук Ю.Р.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7237-7ED0-4E3F-8372-F2F3C46FDF86}" type="datetime1">
              <a:rPr lang="ru-RU" smtClean="0"/>
              <a:t>02.04.2021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Безрук Ю.Р.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E1FE15F-B554-4E51-A27A-6004856719CB}" type="datetime1">
              <a:rPr lang="ru-RU" smtClean="0"/>
              <a:t>02.04.2021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ru-RU" smtClean="0"/>
              <a:t>Безрук Ю.Р.</a:t>
            </a: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547A02-5CD3-4DB8-997D-F037F5E14EFE}" type="datetime1">
              <a:rPr lang="ru-RU" smtClean="0"/>
              <a:t>02.04.2021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ru-RU" smtClean="0"/>
              <a:t>Безрук Ю.Р.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22E12A8-613F-4B2E-B876-55587F1B36E2}" type="datetime1">
              <a:rPr lang="ru-RU" smtClean="0"/>
              <a:t>02.04.2021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Безрук Ю.Р.</a:t>
            </a: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2319475"/>
            <a:ext cx="5328592" cy="1270794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dirty="0" smtClean="0"/>
              <a:t>«Езотеричні мови програмування»</a:t>
            </a:r>
            <a:endParaRPr lang="uk-UA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8864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algn="ctr">
              <a:buSzPts val="5120"/>
            </a:pPr>
            <a:r>
              <a:rPr lang="uk-UA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Міністерство освіти і науки України</a:t>
            </a:r>
          </a:p>
          <a:p>
            <a:pPr marL="182880" algn="ctr">
              <a:buSzPts val="5120"/>
            </a:pPr>
            <a:r>
              <a:rPr lang="uk-UA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Харківський національний університет ім. В. Н. Каразіна</a:t>
            </a:r>
          </a:p>
          <a:p>
            <a:pPr marL="182880" algn="ctr">
              <a:buSzPts val="5120"/>
            </a:pPr>
            <a:r>
              <a:rPr lang="uk-UA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Факультет комп'ютерних наук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213480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Презентація на тему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C6CA11-16F4-4A81-A646-5232314B486D}"/>
              </a:ext>
            </a:extLst>
          </p:cNvPr>
          <p:cNvSpPr txBox="1"/>
          <p:nvPr/>
        </p:nvSpPr>
        <p:spPr>
          <a:xfrm>
            <a:off x="6660232" y="4725144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">
              <a:lnSpc>
                <a:spcPct val="90000"/>
              </a:lnSpc>
              <a:spcBef>
                <a:spcPct val="0"/>
              </a:spcBef>
            </a:pPr>
            <a:r>
              <a:rPr lang="uk-UA" sz="24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Виконав</a:t>
            </a:r>
            <a:r>
              <a:rPr lang="ru-RU" sz="24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: </a:t>
            </a:r>
            <a:endParaRPr lang="ru-RU" sz="2400" dirty="0">
              <a:latin typeface="Calibri" panose="020F0502020204030204" pitchFamily="34" charset="0"/>
              <a:ea typeface="Roboto Medium" panose="02000000000000000000" pitchFamily="2" charset="0"/>
              <a:cs typeface="Calibri" panose="020F0502020204030204" pitchFamily="34" charset="0"/>
            </a:endParaRPr>
          </a:p>
          <a:p>
            <a:pPr marL="18415">
              <a:lnSpc>
                <a:spcPct val="90000"/>
              </a:lnSpc>
              <a:spcBef>
                <a:spcPct val="0"/>
              </a:spcBef>
            </a:pPr>
            <a:r>
              <a:rPr lang="ru-RU" sz="24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студент </a:t>
            </a:r>
            <a:r>
              <a:rPr lang="ru-RU" sz="2400" dirty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3 </a:t>
            </a:r>
            <a:r>
              <a:rPr lang="ru-RU" sz="24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курсу </a:t>
            </a:r>
            <a:endParaRPr lang="ru-RU" sz="2400" dirty="0">
              <a:latin typeface="Calibri" panose="020F0502020204030204" pitchFamily="34" charset="0"/>
              <a:ea typeface="Roboto Medium" panose="02000000000000000000" pitchFamily="2" charset="0"/>
              <a:cs typeface="Calibri" panose="020F0502020204030204" pitchFamily="34" charset="0"/>
            </a:endParaRPr>
          </a:p>
          <a:p>
            <a:pPr marL="18415">
              <a:lnSpc>
                <a:spcPct val="90000"/>
              </a:lnSpc>
              <a:spcBef>
                <a:spcPct val="0"/>
              </a:spcBef>
            </a:pPr>
            <a:r>
              <a:rPr lang="uk-UA" sz="24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групи</a:t>
            </a:r>
            <a:r>
              <a:rPr lang="ru-RU" sz="24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КС-32</a:t>
            </a:r>
          </a:p>
          <a:p>
            <a:pPr marL="18415">
              <a:lnSpc>
                <a:spcPct val="90000"/>
              </a:lnSpc>
              <a:spcBef>
                <a:spcPct val="0"/>
              </a:spcBef>
            </a:pPr>
            <a:r>
              <a:rPr lang="uk-U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Безрук Юрій </a:t>
            </a:r>
          </a:p>
          <a:p>
            <a:pPr marL="18415">
              <a:lnSpc>
                <a:spcPct val="90000"/>
              </a:lnSpc>
              <a:spcBef>
                <a:spcPct val="0"/>
              </a:spcBef>
            </a:pPr>
            <a:r>
              <a:rPr lang="uk-UA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Русланович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Безрук Ю.Р.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Основні операції мови </a:t>
            </a:r>
            <a:r>
              <a:rPr lang="ru-RU" dirty="0"/>
              <a:t>Malbolge </a:t>
            </a:r>
            <a:endParaRPr lang="uk-UA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6"/>
          </p:nvPr>
        </p:nvSpPr>
        <p:spPr>
          <a:xfrm>
            <a:off x="179512" y="6381328"/>
            <a:ext cx="3200400" cy="365760"/>
          </a:xfrm>
        </p:spPr>
        <p:txBody>
          <a:bodyPr/>
          <a:lstStyle/>
          <a:p>
            <a:r>
              <a:rPr lang="ru-RU" dirty="0" smtClean="0"/>
              <a:t>Безрук Ю.Р.</a:t>
            </a:r>
            <a:endParaRPr lang="ru-RU" dirty="0"/>
          </a:p>
        </p:txBody>
      </p:sp>
      <p:pic>
        <p:nvPicPr>
          <p:cNvPr id="10" name="Объект 9"/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95535" y="1772816"/>
            <a:ext cx="829406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Приклади програм на мові </a:t>
            </a:r>
            <a:r>
              <a:rPr lang="en-US" dirty="0" smtClean="0"/>
              <a:t>Befunge</a:t>
            </a:r>
            <a:endParaRPr lang="uk-UA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6"/>
          </p:nvPr>
        </p:nvSpPr>
        <p:spPr>
          <a:xfrm>
            <a:off x="179512" y="6381328"/>
            <a:ext cx="3200400" cy="365760"/>
          </a:xfrm>
        </p:spPr>
        <p:txBody>
          <a:bodyPr/>
          <a:lstStyle/>
          <a:p>
            <a:r>
              <a:rPr lang="ru-RU" dirty="0" smtClean="0"/>
              <a:t>Безрук Ю.Р.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sz="quarter" idx="1"/>
          </p:nvPr>
        </p:nvPicPr>
        <p:blipFill rotWithShape="1">
          <a:blip r:embed="rId3"/>
          <a:srcRect t="34224" r="55351" b="33337"/>
          <a:stretch/>
        </p:blipFill>
        <p:spPr>
          <a:xfrm>
            <a:off x="4458072" y="3717032"/>
            <a:ext cx="1773721" cy="2291502"/>
          </a:xfrm>
          <a:prstGeom prst="rect">
            <a:avLst/>
          </a:prstGeom>
        </p:spPr>
      </p:pic>
      <p:pic>
        <p:nvPicPr>
          <p:cNvPr id="11" name="Объект 6"/>
          <p:cNvPicPr>
            <a:picLocks/>
          </p:cNvPicPr>
          <p:nvPr/>
        </p:nvPicPr>
        <p:blipFill rotWithShape="1">
          <a:blip r:embed="rId3"/>
          <a:srcRect r="83600" b="89899"/>
          <a:stretch/>
        </p:blipFill>
        <p:spPr>
          <a:xfrm>
            <a:off x="4427984" y="1593630"/>
            <a:ext cx="1083907" cy="812304"/>
          </a:xfrm>
          <a:prstGeom prst="rect">
            <a:avLst/>
          </a:prstGeom>
        </p:spPr>
      </p:pic>
      <p:pic>
        <p:nvPicPr>
          <p:cNvPr id="12" name="Объект 6"/>
          <p:cNvPicPr>
            <a:picLocks/>
          </p:cNvPicPr>
          <p:nvPr/>
        </p:nvPicPr>
        <p:blipFill rotWithShape="1">
          <a:blip r:embed="rId3"/>
          <a:srcRect t="15788" r="26405" b="73817"/>
          <a:stretch/>
        </p:blipFill>
        <p:spPr>
          <a:xfrm>
            <a:off x="4427984" y="2708920"/>
            <a:ext cx="2923648" cy="7342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5656" y="185137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Нескінченний цикл</a:t>
            </a:r>
            <a:endParaRPr lang="uk-UA" dirty="0"/>
          </a:p>
        </p:txBody>
      </p:sp>
      <p:sp>
        <p:nvSpPr>
          <p:cNvPr id="13" name="TextBox 12"/>
          <p:cNvSpPr txBox="1"/>
          <p:nvPr/>
        </p:nvSpPr>
        <p:spPr>
          <a:xfrm>
            <a:off x="1801065" y="2948443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«</a:t>
            </a:r>
            <a:r>
              <a:rPr lang="en-US" dirty="0" smtClean="0"/>
              <a:t>Hello, world!</a:t>
            </a:r>
            <a:r>
              <a:rPr lang="uk-UA" dirty="0" smtClean="0"/>
              <a:t>»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4596640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Генератор випадкових чисел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378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843808" y="1628800"/>
            <a:ext cx="5112568" cy="1894362"/>
          </a:xfrm>
        </p:spPr>
        <p:txBody>
          <a:bodyPr/>
          <a:lstStyle/>
          <a:p>
            <a:r>
              <a:rPr lang="uk-UA" dirty="0" smtClean="0"/>
              <a:t>Дякую за увагу!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61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</a:t>
            </a:r>
            <a:r>
              <a:rPr lang="uk-UA" dirty="0" smtClean="0"/>
              <a:t>изначення</a:t>
            </a:r>
            <a:endParaRPr lang="uk-UA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/>
              <a:t>Езотерична </a:t>
            </a:r>
            <a:r>
              <a:rPr lang="uk-UA" dirty="0" smtClean="0"/>
              <a:t>мова </a:t>
            </a:r>
            <a:r>
              <a:rPr lang="uk-UA" dirty="0"/>
              <a:t>програмування - мова програмування, розроблена для дослідження меж можливостей розробки мов програмування, для доказу потенційно можливої реалізації певної ідеї, як твір програмного мистецтва або як жарт.</a:t>
            </a:r>
          </a:p>
          <a:p>
            <a:endParaRPr lang="uk-UA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6"/>
          </p:nvPr>
        </p:nvSpPr>
        <p:spPr>
          <a:xfrm>
            <a:off x="179512" y="6381328"/>
            <a:ext cx="3200400" cy="365760"/>
          </a:xfrm>
        </p:spPr>
        <p:txBody>
          <a:bodyPr/>
          <a:lstStyle/>
          <a:p>
            <a:r>
              <a:rPr lang="ru-RU" dirty="0" smtClean="0"/>
              <a:t>Безрук Ю.Р.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6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Приклади класифікацій</a:t>
            </a:r>
            <a:endParaRPr lang="uk-UA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err="1" smtClean="0"/>
              <a:t>Тьюринг-повні</a:t>
            </a:r>
            <a:r>
              <a:rPr lang="uk-UA" dirty="0" smtClean="0"/>
              <a:t> (наприклад, </a:t>
            </a:r>
            <a:r>
              <a:rPr lang="en-US" dirty="0" smtClean="0"/>
              <a:t>INTERCAL</a:t>
            </a:r>
            <a:r>
              <a:rPr lang="uk-UA" dirty="0" smtClean="0"/>
              <a:t>)</a:t>
            </a:r>
          </a:p>
          <a:p>
            <a:r>
              <a:rPr lang="uk-UA" dirty="0" err="1" smtClean="0"/>
              <a:t>Тьюринг-неповні</a:t>
            </a:r>
            <a:r>
              <a:rPr lang="uk-UA" dirty="0" smtClean="0"/>
              <a:t> (наприклад, </a:t>
            </a:r>
            <a:r>
              <a:rPr lang="en-US" dirty="0" smtClean="0"/>
              <a:t>HQ9+</a:t>
            </a:r>
            <a:r>
              <a:rPr lang="uk-UA" dirty="0" smtClean="0"/>
              <a:t>)</a:t>
            </a:r>
            <a:endParaRPr lang="ru-RU" dirty="0" smtClean="0"/>
          </a:p>
          <a:p>
            <a:r>
              <a:rPr lang="uk-UA" dirty="0" smtClean="0"/>
              <a:t>«</a:t>
            </a:r>
            <a:r>
              <a:rPr lang="uk-UA" dirty="0" err="1" smtClean="0"/>
              <a:t>Тьюринговські</a:t>
            </a:r>
            <a:r>
              <a:rPr lang="uk-UA" dirty="0" smtClean="0"/>
              <a:t> трясовини» (наприклад, </a:t>
            </a:r>
            <a:r>
              <a:rPr lang="en-US" dirty="0" err="1" smtClean="0"/>
              <a:t>Brainfuck</a:t>
            </a:r>
            <a:r>
              <a:rPr lang="uk-UA" dirty="0" smtClean="0"/>
              <a:t>)</a:t>
            </a:r>
            <a:endParaRPr lang="uk-UA" dirty="0"/>
          </a:p>
          <a:p>
            <a:endParaRPr lang="uk-UA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6"/>
          </p:nvPr>
        </p:nvSpPr>
        <p:spPr>
          <a:xfrm>
            <a:off x="179512" y="6381328"/>
            <a:ext cx="3200400" cy="365760"/>
          </a:xfrm>
        </p:spPr>
        <p:txBody>
          <a:bodyPr/>
          <a:lstStyle/>
          <a:p>
            <a:r>
              <a:rPr lang="ru-RU" dirty="0" smtClean="0"/>
              <a:t>Безрук Ю.Р.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синтаксису </a:t>
            </a:r>
            <a:r>
              <a:rPr lang="en-US" dirty="0" smtClean="0"/>
              <a:t>INTERCAL</a:t>
            </a:r>
            <a:endParaRPr lang="uk-UA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6"/>
          </p:nvPr>
        </p:nvSpPr>
        <p:spPr>
          <a:xfrm>
            <a:off x="179512" y="6381328"/>
            <a:ext cx="3200400" cy="365760"/>
          </a:xfrm>
        </p:spPr>
        <p:txBody>
          <a:bodyPr/>
          <a:lstStyle/>
          <a:p>
            <a:r>
              <a:rPr lang="ru-RU" dirty="0" smtClean="0"/>
              <a:t>Безрук Ю.Р.</a:t>
            </a:r>
            <a:endParaRPr lang="ru-RU" dirty="0"/>
          </a:p>
        </p:txBody>
      </p:sp>
      <p:pic>
        <p:nvPicPr>
          <p:cNvPr id="10" name="Объект 9"/>
          <p:cNvPicPr>
            <a:picLocks noGrp="1"/>
          </p:cNvPicPr>
          <p:nvPr>
            <p:ph sz="quarter" idx="1"/>
          </p:nvPr>
        </p:nvPicPr>
        <p:blipFill rotWithShape="1">
          <a:blip r:embed="rId3"/>
          <a:srcRect l="2181" t="2715" r="24811" b="2073"/>
          <a:stretch/>
        </p:blipFill>
        <p:spPr>
          <a:xfrm>
            <a:off x="2411760" y="1484784"/>
            <a:ext cx="3754582" cy="45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Команди </a:t>
            </a:r>
            <a:r>
              <a:rPr lang="en-US" dirty="0"/>
              <a:t>HQ9+</a:t>
            </a:r>
            <a:endParaRPr lang="uk-UA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6"/>
          </p:nvPr>
        </p:nvSpPr>
        <p:spPr>
          <a:xfrm>
            <a:off x="179512" y="6381328"/>
            <a:ext cx="3200400" cy="365760"/>
          </a:xfrm>
        </p:spPr>
        <p:txBody>
          <a:bodyPr/>
          <a:lstStyle/>
          <a:p>
            <a:r>
              <a:rPr lang="ru-RU" dirty="0" smtClean="0"/>
              <a:t>Безрук Ю.Р.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7467600" cy="4873752"/>
          </a:xfrm>
        </p:spPr>
        <p:txBody>
          <a:bodyPr/>
          <a:lstStyle/>
          <a:p>
            <a:r>
              <a:rPr lang="en-US" dirty="0"/>
              <a:t>H </a:t>
            </a:r>
            <a:r>
              <a:rPr lang="uk-UA" dirty="0"/>
              <a:t>виводить на друк рядок "</a:t>
            </a:r>
            <a:r>
              <a:rPr lang="en-US" dirty="0"/>
              <a:t>Hello, World!"  (</a:t>
            </a:r>
            <a:r>
              <a:rPr lang="uk-UA" dirty="0"/>
              <a:t>Точний текст залежить від конкретної реалізації)</a:t>
            </a:r>
          </a:p>
          <a:p>
            <a:r>
              <a:rPr lang="en-US" dirty="0"/>
              <a:t>Q </a:t>
            </a:r>
            <a:r>
              <a:rPr lang="uk-UA" dirty="0"/>
              <a:t>виводить на друк текст </a:t>
            </a:r>
            <a:r>
              <a:rPr lang="uk-UA" dirty="0" err="1"/>
              <a:t>Квайну</a:t>
            </a:r>
            <a:r>
              <a:rPr lang="uk-UA" dirty="0"/>
              <a:t>.</a:t>
            </a:r>
          </a:p>
          <a:p>
            <a:r>
              <a:rPr lang="uk-UA" dirty="0"/>
              <a:t>9 друкує текст "99 </a:t>
            </a:r>
            <a:r>
              <a:rPr lang="en-US" dirty="0"/>
              <a:t>Bottles of Beer" (</a:t>
            </a:r>
            <a:r>
              <a:rPr lang="uk-UA" dirty="0"/>
              <a:t>точний текст також залежить від реалізації)</a:t>
            </a:r>
          </a:p>
          <a:p>
            <a:r>
              <a:rPr lang="uk-UA" dirty="0"/>
              <a:t> + збільшує на одиницю внутрішній регістр (до якого все одно немає доступу)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328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«</a:t>
            </a:r>
            <a:r>
              <a:rPr lang="en-US" dirty="0"/>
              <a:t>Hello, world!</a:t>
            </a:r>
            <a:r>
              <a:rPr lang="uk-UA" dirty="0"/>
              <a:t>»</a:t>
            </a:r>
            <a:r>
              <a:rPr lang="en-US" dirty="0"/>
              <a:t> </a:t>
            </a:r>
            <a:r>
              <a:rPr lang="uk-UA" dirty="0"/>
              <a:t>на мові </a:t>
            </a:r>
            <a:r>
              <a:rPr lang="en-US" dirty="0"/>
              <a:t>BrainFuck</a:t>
            </a:r>
            <a:endParaRPr lang="uk-UA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6"/>
          </p:nvPr>
        </p:nvSpPr>
        <p:spPr>
          <a:xfrm>
            <a:off x="179512" y="6381328"/>
            <a:ext cx="3200400" cy="365760"/>
          </a:xfrm>
        </p:spPr>
        <p:txBody>
          <a:bodyPr/>
          <a:lstStyle/>
          <a:p>
            <a:r>
              <a:rPr lang="ru-RU" dirty="0" smtClean="0"/>
              <a:t>Безрук Ю.Р.</a:t>
            </a:r>
            <a:endParaRPr lang="ru-RU" dirty="0"/>
          </a:p>
        </p:txBody>
      </p:sp>
      <p:pic>
        <p:nvPicPr>
          <p:cNvPr id="7" name="Объект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916832"/>
            <a:ext cx="5013654" cy="22011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3891" y="249289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Довгий варіант (1 регістр,)</a:t>
            </a:r>
            <a:endParaRPr lang="uk-UA" dirty="0"/>
          </a:p>
        </p:txBody>
      </p:sp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699792" y="4218919"/>
            <a:ext cx="5241776" cy="12904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552" y="454097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Короткий варіант (але декілька регістрів)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345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Синтаксис мови </a:t>
            </a:r>
            <a:r>
              <a:rPr lang="en-US" dirty="0"/>
              <a:t>BrainFuck</a:t>
            </a:r>
            <a:endParaRPr lang="uk-UA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6"/>
          </p:nvPr>
        </p:nvSpPr>
        <p:spPr>
          <a:xfrm>
            <a:off x="179512" y="6381328"/>
            <a:ext cx="3200400" cy="365760"/>
          </a:xfrm>
        </p:spPr>
        <p:txBody>
          <a:bodyPr/>
          <a:lstStyle/>
          <a:p>
            <a:r>
              <a:rPr lang="ru-RU" dirty="0" smtClean="0"/>
              <a:t>Безрук Ю.Р.</a:t>
            </a:r>
            <a:endParaRPr lang="ru-RU" dirty="0"/>
          </a:p>
        </p:txBody>
      </p:sp>
      <p:pic>
        <p:nvPicPr>
          <p:cNvPr id="13" name="Объект 5"/>
          <p:cNvPicPr>
            <a:picLocks noGrp="1"/>
          </p:cNvPicPr>
          <p:nvPr>
            <p:ph sz="quarter" idx="1"/>
          </p:nvPr>
        </p:nvPicPr>
        <p:blipFill rotWithShape="1">
          <a:blip r:embed="rId3"/>
          <a:srcRect l="2271" r="17480"/>
          <a:stretch/>
        </p:blipFill>
        <p:spPr>
          <a:xfrm>
            <a:off x="395536" y="1412776"/>
            <a:ext cx="8208912" cy="42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Основні цілі створення езотеричних мов</a:t>
            </a:r>
            <a:endParaRPr lang="uk-UA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Мови</a:t>
            </a:r>
            <a:r>
              <a:rPr lang="uk-UA" dirty="0"/>
              <a:t>, покликані вирішити конкретну задачу.</a:t>
            </a:r>
            <a:r>
              <a:rPr lang="uk-UA" dirty="0" smtClean="0"/>
              <a:t> (наприклад, </a:t>
            </a:r>
            <a:r>
              <a:rPr lang="en-US" dirty="0" err="1" smtClean="0"/>
              <a:t>Thue</a:t>
            </a:r>
            <a:r>
              <a:rPr lang="uk-UA" dirty="0" smtClean="0"/>
              <a:t>)</a:t>
            </a:r>
          </a:p>
          <a:p>
            <a:r>
              <a:rPr lang="uk-UA" dirty="0"/>
              <a:t>«</a:t>
            </a:r>
            <a:r>
              <a:rPr lang="uk-UA" dirty="0" smtClean="0"/>
              <a:t>Заплутую</a:t>
            </a:r>
            <a:r>
              <a:rPr lang="ru-RU" dirty="0" smtClean="0"/>
              <a:t>ч</a:t>
            </a:r>
            <a:r>
              <a:rPr lang="uk-UA" dirty="0" smtClean="0"/>
              <a:t>і </a:t>
            </a:r>
            <a:r>
              <a:rPr lang="uk-UA" dirty="0"/>
              <a:t>мови» або мови-чорні ящики</a:t>
            </a:r>
            <a:r>
              <a:rPr lang="uk-UA" dirty="0" smtClean="0"/>
              <a:t> (наприклад, </a:t>
            </a:r>
            <a:r>
              <a:rPr lang="uk-UA" dirty="0" err="1"/>
              <a:t>Malbolge</a:t>
            </a:r>
            <a:r>
              <a:rPr lang="uk-UA" dirty="0"/>
              <a:t> </a:t>
            </a:r>
            <a:r>
              <a:rPr lang="uk-UA" dirty="0" smtClean="0"/>
              <a:t>)</a:t>
            </a:r>
            <a:endParaRPr lang="ru-RU" dirty="0" smtClean="0"/>
          </a:p>
          <a:p>
            <a:r>
              <a:rPr lang="uk-UA" dirty="0"/>
              <a:t>Мови, створені для підтвердження життєздатності певної </a:t>
            </a:r>
            <a:r>
              <a:rPr lang="uk-UA" dirty="0" smtClean="0"/>
              <a:t>концепції (наприклад</a:t>
            </a:r>
            <a:r>
              <a:rPr lang="uk-UA" dirty="0"/>
              <a:t>, сімейство мов </a:t>
            </a:r>
            <a:r>
              <a:rPr lang="uk-UA" dirty="0" err="1"/>
              <a:t>Funges</a:t>
            </a:r>
            <a:r>
              <a:rPr lang="uk-UA" dirty="0" smtClean="0"/>
              <a:t>)</a:t>
            </a:r>
          </a:p>
          <a:p>
            <a:r>
              <a:rPr lang="uk-UA" dirty="0" smtClean="0"/>
              <a:t>Жартівливі мови (усе той же </a:t>
            </a:r>
            <a:r>
              <a:rPr lang="en-US" dirty="0" smtClean="0"/>
              <a:t>INTERCAL</a:t>
            </a:r>
            <a:r>
              <a:rPr lang="uk-UA" dirty="0" smtClean="0"/>
              <a:t>)</a:t>
            </a:r>
            <a:endParaRPr lang="uk-UA" dirty="0"/>
          </a:p>
          <a:p>
            <a:endParaRPr lang="uk-UA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6"/>
          </p:nvPr>
        </p:nvSpPr>
        <p:spPr>
          <a:xfrm>
            <a:off x="179512" y="6381328"/>
            <a:ext cx="3200400" cy="365760"/>
          </a:xfrm>
        </p:spPr>
        <p:txBody>
          <a:bodyPr/>
          <a:lstStyle/>
          <a:p>
            <a:r>
              <a:rPr lang="ru-RU" dirty="0" smtClean="0"/>
              <a:t>Безрук Ю.Р.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1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Фрагмент квайну на мові </a:t>
            </a:r>
            <a:r>
              <a:rPr lang="ru-RU" dirty="0"/>
              <a:t>Malbolge </a:t>
            </a:r>
            <a:endParaRPr lang="uk-UA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6"/>
          </p:nvPr>
        </p:nvSpPr>
        <p:spPr>
          <a:xfrm>
            <a:off x="179512" y="6381328"/>
            <a:ext cx="3200400" cy="365760"/>
          </a:xfrm>
        </p:spPr>
        <p:txBody>
          <a:bodyPr/>
          <a:lstStyle/>
          <a:p>
            <a:r>
              <a:rPr lang="ru-RU" dirty="0" smtClean="0"/>
              <a:t>Безрук Ю.Р.</a:t>
            </a:r>
            <a:endParaRPr lang="ru-RU" dirty="0"/>
          </a:p>
        </p:txBody>
      </p:sp>
      <p:pic>
        <p:nvPicPr>
          <p:cNvPr id="10" name="Объект 9"/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67544" y="1412776"/>
            <a:ext cx="8003232" cy="43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198</TotalTime>
  <Words>347</Words>
  <Application>Microsoft Office PowerPoint</Application>
  <PresentationFormat>Экран (4:3)</PresentationFormat>
  <Paragraphs>79</Paragraphs>
  <Slides>12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Эркер</vt:lpstr>
      <vt:lpstr>«Езотеричні мови програмування»</vt:lpstr>
      <vt:lpstr>Визначення</vt:lpstr>
      <vt:lpstr>Приклади класифікацій</vt:lpstr>
      <vt:lpstr>Приклад синтаксису INTERCAL</vt:lpstr>
      <vt:lpstr>Команди HQ9+</vt:lpstr>
      <vt:lpstr>«Hello, world!» на мові BrainFuck</vt:lpstr>
      <vt:lpstr>Синтаксис мови BrainFuck</vt:lpstr>
      <vt:lpstr>Основні цілі створення езотеричних мов</vt:lpstr>
      <vt:lpstr>Фрагмент квайну на мові Malbolge </vt:lpstr>
      <vt:lpstr>Основні операції мови Malbolge </vt:lpstr>
      <vt:lpstr>Приклади програм на мові Befunge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Езотеричні мови програмування</dc:title>
  <dc:creator>User</dc:creator>
  <cp:lastModifiedBy>Пользователь Windows</cp:lastModifiedBy>
  <cp:revision>15</cp:revision>
  <dcterms:created xsi:type="dcterms:W3CDTF">2021-03-29T07:41:50Z</dcterms:created>
  <dcterms:modified xsi:type="dcterms:W3CDTF">2021-04-02T08:14:40Z</dcterms:modified>
</cp:coreProperties>
</file>