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77" r:id="rId2"/>
    <p:sldId id="269" r:id="rId3"/>
    <p:sldId id="258" r:id="rId4"/>
    <p:sldId id="259" r:id="rId5"/>
    <p:sldId id="265" r:id="rId6"/>
    <p:sldId id="266" r:id="rId7"/>
    <p:sldId id="267" r:id="rId8"/>
    <p:sldId id="264" r:id="rId9"/>
    <p:sldId id="268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61" r:id="rId18"/>
    <p:sldId id="262" r:id="rId19"/>
    <p:sldId id="263" r:id="rId20"/>
    <p:sldId id="276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5034-C621-4353-AE7C-1DD268E05639}" type="datetimeFigureOut">
              <a:rPr lang="ru-RU" smtClean="0"/>
              <a:t>08.05.2019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442DA-DE6A-483B-B0BC-4A880772D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9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DC24-E175-4254-A6C9-9F3573FB39BB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9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A479-56EF-45D8-8B19-5F28B64FE823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1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5EB-5E18-4116-B32E-C9B30D587B85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7A86-3270-43EA-8221-1D9F0633CBD1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6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C38-33D6-43EC-8BFC-1C14F1D3FAD0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9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1A02-FE7A-4A78-815B-2B4BBE560C1D}" type="datetime1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0D1A-B15D-4F92-BF91-086D9860412B}" type="datetime1">
              <a:rPr lang="ru-RU" smtClean="0"/>
              <a:t>08.05.2019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3A-C5BF-4F69-944F-E053B52C8636}" type="datetime1">
              <a:rPr lang="ru-RU" smtClean="0"/>
              <a:t>08.05.2019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E56A-B608-4A06-A347-35E25F06EDFC}" type="datetime1">
              <a:rPr lang="ru-RU" smtClean="0"/>
              <a:t>08.05.2019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2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FD05-F448-4358-ADF9-3CC8FF2DA7EF}" type="datetime1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10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6A64F-5205-4178-9A27-5BF2A4700A99}" type="datetime1">
              <a:rPr lang="ru-RU" smtClean="0"/>
              <a:t>08.05.2019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83BC8-116F-4BB7-91CC-FFC392FBFE02}" type="datetime1">
              <a:rPr lang="ru-RU" smtClean="0"/>
              <a:t>08.05.2019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4C2E-CA8B-412D-9C7F-265A9748A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1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269567A-0494-4EDD-9F4E-560A29F34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70" y="5547060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Arial" charset="0"/>
              </a:rPr>
              <a:t>доцент  </a:t>
            </a:r>
            <a:r>
              <a:rPr lang="ru-RU" altLang="ru-RU" dirty="0" err="1">
                <a:latin typeface="Arial" charset="0"/>
              </a:rPr>
              <a:t>Нарежний</a:t>
            </a:r>
            <a:r>
              <a:rPr lang="ru-RU" altLang="ru-RU" dirty="0">
                <a:latin typeface="Arial" charset="0"/>
              </a:rPr>
              <a:t> А.П.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3391A-1AF3-49DE-A65D-BC3274199731}"/>
              </a:ext>
            </a:extLst>
          </p:cNvPr>
          <p:cNvSpPr txBox="1"/>
          <p:nvPr/>
        </p:nvSpPr>
        <p:spPr>
          <a:xfrm>
            <a:off x="323528" y="2204864"/>
            <a:ext cx="8352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  <a:p>
            <a:pPr algn="ctr"/>
            <a:r>
              <a:rPr lang="ru-RU" sz="2800" b="1" dirty="0"/>
              <a:t>ТЕМА 4  Организация испытаний (валидации) и сертификации программных продуктов </a:t>
            </a:r>
            <a:endParaRPr lang="en-US" sz="2800" b="1" dirty="0"/>
          </a:p>
          <a:p>
            <a:pPr algn="ctr"/>
            <a:endParaRPr lang="ru-RU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5014948-4F15-49D4-A605-3A2707E3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0" y="17351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latin typeface="Arial" charset="0"/>
              </a:rPr>
              <a:t>Лекция </a:t>
            </a:r>
            <a:r>
              <a:rPr lang="uk-UA" altLang="ru-RU" dirty="0">
                <a:latin typeface="Arial" charset="0"/>
              </a:rPr>
              <a:t>№10</a:t>
            </a:r>
            <a:endParaRPr lang="ru-RU" altLang="ru-RU" dirty="0">
              <a:latin typeface="Arial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6C6089C-99EA-42D6-A8BA-FF22C1352CF3}"/>
              </a:ext>
            </a:extLst>
          </p:cNvPr>
          <p:cNvSpPr txBox="1">
            <a:spLocks/>
          </p:cNvSpPr>
          <p:nvPr/>
        </p:nvSpPr>
        <p:spPr bwMode="auto">
          <a:xfrm>
            <a:off x="668270" y="332656"/>
            <a:ext cx="7775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 algn="ctr" eaLnBrk="1" hangingPunct="1">
              <a:spcBef>
                <a:spcPct val="20000"/>
              </a:spcBef>
            </a:pPr>
            <a:r>
              <a:rPr lang="ru-RU" altLang="ru-RU" sz="2800" b="1" dirty="0">
                <a:solidFill>
                  <a:srgbClr val="00B050"/>
                </a:solidFill>
              </a:rPr>
              <a:t>Дисциплина</a:t>
            </a:r>
            <a:r>
              <a:rPr lang="en-US" altLang="ru-RU" sz="2800" b="1" dirty="0">
                <a:solidFill>
                  <a:srgbClr val="00B050"/>
                </a:solidFill>
              </a:rPr>
              <a:t>:</a:t>
            </a:r>
            <a:r>
              <a:rPr lang="ru-RU" altLang="ru-RU" sz="2800" b="1" dirty="0">
                <a:solidFill>
                  <a:srgbClr val="00B050"/>
                </a:solidFill>
              </a:rPr>
              <a:t> “Математические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методы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технологии</a:t>
            </a:r>
            <a:r>
              <a:rPr lang="uk-UA" altLang="ru-RU" sz="2800" b="1" dirty="0">
                <a:solidFill>
                  <a:srgbClr val="00B050"/>
                </a:solidFill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</a:rPr>
              <a:t>тестирования</a:t>
            </a:r>
            <a:r>
              <a:rPr lang="uk-UA" altLang="ru-RU" sz="2800" b="1" dirty="0">
                <a:solidFill>
                  <a:srgbClr val="00B050"/>
                </a:solidFill>
              </a:rPr>
              <a:t> и </a:t>
            </a:r>
            <a:r>
              <a:rPr lang="ru-RU" altLang="ru-RU" sz="2800" b="1" dirty="0">
                <a:solidFill>
                  <a:srgbClr val="00B050"/>
                </a:solidFill>
              </a:rPr>
              <a:t>верификации</a:t>
            </a:r>
            <a:r>
              <a:rPr lang="uk-UA" altLang="ru-RU" sz="2800" b="1" dirty="0">
                <a:solidFill>
                  <a:srgbClr val="00B050"/>
                </a:solidFill>
              </a:rPr>
              <a:t> ПО</a:t>
            </a:r>
            <a:r>
              <a:rPr lang="ru-RU" altLang="ru-RU" sz="2800" b="1" dirty="0">
                <a:solidFill>
                  <a:srgbClr val="00B050"/>
                </a:solidFill>
              </a:rPr>
              <a:t>”</a:t>
            </a:r>
            <a:endParaRPr lang="ru-RU" altLang="ru-RU" sz="2800" b="1" dirty="0"/>
          </a:p>
          <a:p>
            <a:pPr marL="342900" indent="-342900" eaLnBrk="1" hangingPunct="1">
              <a:spcBef>
                <a:spcPct val="20000"/>
              </a:spcBef>
              <a:buFont typeface="Arial" charset="0"/>
              <a:buNone/>
            </a:pPr>
            <a:r>
              <a:rPr lang="ru-RU" altLang="ru-RU" b="1" dirty="0"/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A612A-9C4D-4843-A06B-2543161E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3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Программа и методики испытаний </a:t>
            </a:r>
            <a:r>
              <a:rPr lang="en-US" sz="2400" b="1" dirty="0"/>
              <a:t>(1)</a:t>
            </a:r>
            <a:endParaRPr lang="ru-RU" sz="2400" b="1" dirty="0"/>
          </a:p>
          <a:p>
            <a:pPr algn="ctr"/>
            <a:endParaRPr lang="ru-RU" sz="2400" b="1" dirty="0"/>
          </a:p>
          <a:p>
            <a:pPr algn="just"/>
            <a:r>
              <a:rPr lang="ru-RU" sz="2000" dirty="0"/>
              <a:t>   </a:t>
            </a:r>
            <a:r>
              <a:rPr lang="ru-RU" sz="2000" b="1" dirty="0"/>
              <a:t>Оценивание качества и соответствия требованиям программного продукта при квалификационных и/или приемо-сдаточных испытаниях проводится комиссией заказчика, в которой участвует руководитель (главный менеджер) разработки и некоторые ведущие разработчики, или аттестованной сертификационной лабораторией (</a:t>
            </a:r>
            <a:r>
              <a:rPr lang="ru-RU" sz="2000" b="1" dirty="0" err="1"/>
              <a:t>cм</a:t>
            </a:r>
            <a:r>
              <a:rPr lang="ru-RU" sz="2000" b="1" dirty="0"/>
              <a:t>. ДСТУ ISO 10006:2005 [ISO 10006:2003 </a:t>
            </a:r>
            <a:r>
              <a:rPr lang="ru-RU" sz="2000" b="1" dirty="0" err="1"/>
              <a:t>Quality</a:t>
            </a:r>
            <a:r>
              <a:rPr lang="ru-RU" sz="2000" b="1" dirty="0"/>
              <a:t> </a:t>
            </a:r>
            <a:r>
              <a:rPr lang="ru-RU" sz="2000" b="1" dirty="0" err="1"/>
              <a:t>management</a:t>
            </a:r>
            <a:r>
              <a:rPr lang="ru-RU" sz="2000" b="1" dirty="0"/>
              <a:t> </a:t>
            </a:r>
            <a:r>
              <a:rPr lang="ru-RU" sz="2000" b="1" dirty="0" err="1"/>
              <a:t>systems</a:t>
            </a:r>
            <a:r>
              <a:rPr lang="ru-RU" sz="2000" b="1" dirty="0"/>
              <a:t>. </a:t>
            </a:r>
            <a:r>
              <a:rPr lang="ru-RU" sz="2000" b="1" dirty="0" err="1"/>
              <a:t>Guidelines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quality</a:t>
            </a:r>
            <a:r>
              <a:rPr lang="ru-RU" sz="2000" b="1" dirty="0"/>
              <a:t> </a:t>
            </a:r>
            <a:r>
              <a:rPr lang="ru-RU" sz="2000" b="1" dirty="0" err="1"/>
              <a:t>management</a:t>
            </a:r>
            <a:r>
              <a:rPr lang="ru-RU" sz="2000" b="1" dirty="0"/>
              <a:t> </a:t>
            </a:r>
            <a:r>
              <a:rPr lang="ru-RU" sz="2000" b="1" dirty="0" err="1"/>
              <a:t>in</a:t>
            </a:r>
            <a:r>
              <a:rPr lang="ru-RU" sz="2000" b="1" dirty="0"/>
              <a:t> </a:t>
            </a:r>
            <a:r>
              <a:rPr lang="ru-RU" sz="2000" b="1" dirty="0" err="1"/>
              <a:t>projects</a:t>
            </a:r>
            <a:r>
              <a:rPr lang="ru-RU" sz="2000" b="1" dirty="0"/>
              <a:t>, IDТ] </a:t>
            </a:r>
            <a:r>
              <a:rPr lang="ru-RU" sz="2000" b="1" dirty="0" err="1"/>
              <a:t>Національний</a:t>
            </a:r>
            <a:r>
              <a:rPr lang="ru-RU" sz="2000" b="1" dirty="0"/>
              <a:t> стандарт </a:t>
            </a:r>
            <a:r>
              <a:rPr lang="ru-RU" sz="2000" b="1" dirty="0" err="1"/>
              <a:t>України</a:t>
            </a:r>
            <a:r>
              <a:rPr lang="ru-RU" sz="2000" b="1" dirty="0"/>
              <a:t>. </a:t>
            </a:r>
            <a:r>
              <a:rPr lang="ru-RU" sz="2000" b="1" dirty="0" err="1"/>
              <a:t>Системи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err="1"/>
              <a:t>якістю</a:t>
            </a:r>
            <a:r>
              <a:rPr lang="ru-RU" sz="2000" b="1" dirty="0"/>
              <a:t>. </a:t>
            </a:r>
            <a:r>
              <a:rPr lang="ru-RU" sz="2000" b="1" dirty="0" err="1"/>
              <a:t>Настанови</a:t>
            </a:r>
            <a:r>
              <a:rPr lang="ru-RU" sz="2000" b="1" dirty="0"/>
              <a:t> </a:t>
            </a:r>
            <a:r>
              <a:rPr lang="ru-RU" sz="2000" b="1" dirty="0" err="1"/>
              <a:t>щодо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err="1"/>
              <a:t>якістю</a:t>
            </a:r>
            <a:r>
              <a:rPr lang="ru-RU" sz="2000" b="1" dirty="0"/>
              <a:t> в проектах).  Он не является руководством по собственно управлению проектом, но является руководством по качеству в процессах управления проектом. </a:t>
            </a:r>
          </a:p>
          <a:p>
            <a:pPr algn="just"/>
            <a:endParaRPr lang="ru-RU" sz="2000" b="1" dirty="0"/>
          </a:p>
          <a:p>
            <a:pPr algn="just"/>
            <a:r>
              <a:rPr lang="ru-RU" sz="2000" b="1" dirty="0"/>
              <a:t>     Руководство по качеству в процессах, связанных с продукцией проекта, и по “процессному подходу” излагается в </a:t>
            </a:r>
            <a:r>
              <a:rPr lang="en-US" sz="2000" b="1" dirty="0"/>
              <a:t>ISO</a:t>
            </a:r>
            <a:r>
              <a:rPr lang="ru-RU" sz="2000" b="1" dirty="0"/>
              <a:t> 9004 (ДСТУ ISO 9004:2012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err="1"/>
              <a:t>задля</a:t>
            </a:r>
            <a:r>
              <a:rPr lang="ru-RU" sz="2000" b="1" dirty="0"/>
              <a:t> </a:t>
            </a:r>
            <a:r>
              <a:rPr lang="ru-RU" sz="2000" b="1" dirty="0" err="1"/>
              <a:t>досягнення</a:t>
            </a:r>
            <a:r>
              <a:rPr lang="ru-RU" sz="2000" b="1" dirty="0"/>
              <a:t> </a:t>
            </a:r>
            <a:r>
              <a:rPr lang="ru-RU" sz="2000" b="1" dirty="0" err="1"/>
              <a:t>сталого</a:t>
            </a:r>
            <a:r>
              <a:rPr lang="ru-RU" sz="2000" b="1" dirty="0"/>
              <a:t> </a:t>
            </a:r>
            <a:r>
              <a:rPr lang="ru-RU" sz="2000" b="1" dirty="0" err="1"/>
              <a:t>успіху</a:t>
            </a:r>
            <a:r>
              <a:rPr lang="ru-RU" sz="2000" b="1" dirty="0"/>
              <a:t> </a:t>
            </a:r>
            <a:r>
              <a:rPr lang="ru-RU" sz="2000" b="1" dirty="0" err="1"/>
              <a:t>організації</a:t>
            </a:r>
            <a:r>
              <a:rPr lang="ru-RU" sz="2000" b="1" dirty="0"/>
              <a:t>. </a:t>
            </a:r>
            <a:r>
              <a:rPr lang="ru-RU" sz="2000" b="1" dirty="0" err="1"/>
              <a:t>Підхід</a:t>
            </a:r>
            <a:r>
              <a:rPr lang="ru-RU" sz="2000" b="1" dirty="0"/>
              <a:t> на </a:t>
            </a:r>
            <a:r>
              <a:rPr lang="ru-RU" sz="2000" b="1" dirty="0" err="1"/>
              <a:t>основі</a:t>
            </a:r>
            <a:r>
              <a:rPr lang="ru-RU" sz="2000" b="1" dirty="0"/>
              <a:t> </a:t>
            </a:r>
            <a:r>
              <a:rPr lang="ru-RU" sz="2000" b="1" dirty="0" err="1"/>
              <a:t>управління</a:t>
            </a:r>
            <a:r>
              <a:rPr lang="ru-RU" sz="2000" b="1" dirty="0"/>
              <a:t> </a:t>
            </a:r>
            <a:r>
              <a:rPr lang="ru-RU" sz="2000" b="1" dirty="0" err="1"/>
              <a:t>якістю</a:t>
            </a:r>
            <a:r>
              <a:rPr lang="ru-RU" sz="2000" b="1" dirty="0"/>
              <a:t> (ISO 9004:2009 </a:t>
            </a:r>
            <a:r>
              <a:rPr lang="ru-RU" sz="2000" b="1" dirty="0" err="1"/>
              <a:t>Managing</a:t>
            </a:r>
            <a:r>
              <a:rPr lang="ru-RU" sz="2000" b="1" dirty="0"/>
              <a:t> </a:t>
            </a:r>
            <a:r>
              <a:rPr lang="ru-RU" sz="2000" b="1" dirty="0" err="1"/>
              <a:t>for</a:t>
            </a:r>
            <a:r>
              <a:rPr lang="ru-RU" sz="2000" b="1" dirty="0"/>
              <a:t> </a:t>
            </a:r>
            <a:r>
              <a:rPr lang="ru-RU" sz="2000" b="1" dirty="0" err="1"/>
              <a:t>the</a:t>
            </a:r>
            <a:r>
              <a:rPr lang="ru-RU" sz="2000" b="1" dirty="0"/>
              <a:t> </a:t>
            </a:r>
            <a:r>
              <a:rPr lang="ru-RU" sz="2000" b="1" dirty="0" err="1"/>
              <a:t>sustained</a:t>
            </a:r>
            <a:r>
              <a:rPr lang="ru-RU" sz="2000" b="1" dirty="0"/>
              <a:t> </a:t>
            </a:r>
            <a:r>
              <a:rPr lang="ru-RU" sz="2000" b="1" dirty="0" err="1"/>
              <a:t>success</a:t>
            </a:r>
            <a:r>
              <a:rPr lang="ru-RU" sz="2000" b="1" dirty="0"/>
              <a:t> </a:t>
            </a:r>
            <a:r>
              <a:rPr lang="ru-RU" sz="2000" b="1" dirty="0" err="1"/>
              <a:t>of</a:t>
            </a:r>
            <a:r>
              <a:rPr lang="ru-RU" sz="2000" b="1" dirty="0"/>
              <a:t> </a:t>
            </a:r>
            <a:r>
              <a:rPr lang="ru-RU" sz="2000" b="1" dirty="0" err="1"/>
              <a:t>an</a:t>
            </a:r>
            <a:r>
              <a:rPr lang="ru-RU" sz="2000" b="1" dirty="0"/>
              <a:t> </a:t>
            </a:r>
            <a:r>
              <a:rPr lang="ru-RU" sz="2000" b="1" dirty="0" err="1"/>
              <a:t>organization</a:t>
            </a:r>
            <a:r>
              <a:rPr lang="ru-RU" sz="2000" b="1" dirty="0"/>
              <a:t> - A </a:t>
            </a:r>
            <a:r>
              <a:rPr lang="ru-RU" sz="2000" b="1" dirty="0" err="1"/>
              <a:t>quality</a:t>
            </a:r>
            <a:r>
              <a:rPr lang="ru-RU" sz="2000" b="1" dirty="0"/>
              <a:t> </a:t>
            </a:r>
            <a:r>
              <a:rPr lang="ru-RU" sz="2000" b="1" dirty="0" err="1"/>
              <a:t>management</a:t>
            </a:r>
            <a:r>
              <a:rPr lang="ru-RU" sz="2000" b="1" dirty="0"/>
              <a:t> </a:t>
            </a:r>
            <a:r>
              <a:rPr lang="ru-RU" sz="2000" b="1" dirty="0" err="1"/>
              <a:t>approach</a:t>
            </a:r>
            <a:r>
              <a:rPr lang="ru-RU" sz="2000" b="1" dirty="0"/>
              <a:t>,  IDT) . Так как стандарт ISO 10006 является руководящим документом, он не предназначен для использования при регистрации и сертификации.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444FB8-DAD5-43AB-BF9C-386E0E7A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7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427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Программа и методики испытаний </a:t>
            </a:r>
            <a:r>
              <a:rPr lang="en-US" sz="2400" b="1" dirty="0">
                <a:solidFill>
                  <a:prstClr val="white"/>
                </a:solidFill>
              </a:rPr>
              <a:t>(1)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a typeface="Calibri"/>
                <a:cs typeface="Times New Roman"/>
              </a:rPr>
              <a:t>Комиссия при испытаниях должна руководствоваться следующими документами: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a typeface="Calibri"/>
                <a:cs typeface="Times New Roman"/>
              </a:rPr>
              <a:t>• утвержденными заказчиком и согласованными с разработчиком контрактом, техническим заданием и спецификациями требований на программный продукт и систему;</a:t>
            </a:r>
            <a:br>
              <a:rPr lang="ru-RU" sz="2000" b="1" dirty="0">
                <a:ea typeface="Calibri"/>
                <a:cs typeface="Times New Roman"/>
              </a:rPr>
            </a:br>
            <a:r>
              <a:rPr lang="ru-RU" sz="2000" b="1" dirty="0">
                <a:ea typeface="Calibri"/>
                <a:cs typeface="Times New Roman"/>
              </a:rPr>
              <a:t>• действующими государственными и ведомственными стандартами на жизненный цикл и испытания крупных комплексов программ, на технологическую и эксплуатационную документацию, а также стандартами де-факто, согласованными с заказчиком для использования - профилем стандартов и нормативных документов;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a typeface="Calibri"/>
                <a:cs typeface="Times New Roman"/>
              </a:rPr>
              <a:t>• Программой испытаний по всем требованиям контракта, технического задания и спецификаций;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a typeface="Calibri"/>
                <a:cs typeface="Times New Roman"/>
              </a:rPr>
              <a:t>• методиками испытаний и матрицей тестов, охватывающими каждый раздел требований технического задания, спецификаций и Программы испытаний;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000" b="1" dirty="0">
                <a:ea typeface="Calibri"/>
                <a:cs typeface="Times New Roman"/>
              </a:rPr>
              <a:t>• комплектом адекватной эксплуатационной и технологической документации на программный комплекс. </a:t>
            </a:r>
          </a:p>
          <a:p>
            <a:pPr lvl="0" algn="just"/>
            <a:endParaRPr lang="ru-RU" sz="2000" b="1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97A332-69C6-4396-80D6-FE943C5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3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6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Программа и методики испытаний </a:t>
            </a:r>
            <a:r>
              <a:rPr lang="en-US" sz="2400" b="1" dirty="0">
                <a:solidFill>
                  <a:prstClr val="white"/>
                </a:solidFill>
              </a:rPr>
              <a:t>(2)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ea typeface="Calibri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Программа испытаний должна содержать следующие четко сформулированные разделы: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• объект испытаний, его назначение и перечень основных документов, определивших его разработку;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• цель испытаний, с указанием всех требований технического задания, характеристик качества, подлежащих проверке, и ограничений на проведение испытаний программного продукта;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• собственно Программу испытаний, содержащую проверку комплектности спроектированного программного комплекса в соответствие с техническим заданием, план и график проведения тестирования для проверки по всем</a:t>
            </a:r>
            <a:br>
              <a:rPr lang="ru-RU" b="1" dirty="0">
                <a:ea typeface="Calibri"/>
                <a:cs typeface="Times New Roman"/>
              </a:rPr>
            </a:br>
            <a:r>
              <a:rPr lang="ru-RU" b="1" dirty="0">
                <a:ea typeface="Calibri"/>
                <a:cs typeface="Times New Roman"/>
              </a:rPr>
              <a:t>разделам требований технического задания и дополнительных требований, формализованных отдельными решениями разработчиков и заказчика;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• перечень и содержание методик испытаний, однозначно определяющих все требования, понятия проверяемых функций и характеристик качества, условия и сценарии тестирования, инструментальные средства, используемые для испытаний;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b="1" dirty="0">
                <a:ea typeface="Calibri"/>
                <a:cs typeface="Times New Roman"/>
              </a:rPr>
              <a:t>• перечень методик обработки и оценки результатов тестирования программного продукта по каждому разделу Программы испытаний.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9023CF-0215-466C-A707-ABA25FE9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312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1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Программа и методики испытаний </a:t>
            </a:r>
            <a:r>
              <a:rPr lang="en-US" sz="2400" b="1" dirty="0">
                <a:solidFill>
                  <a:prstClr val="white"/>
                </a:solidFill>
              </a:rPr>
              <a:t>(3)</a:t>
            </a:r>
          </a:p>
          <a:p>
            <a:pPr lvl="0" algn="ctr"/>
            <a:endParaRPr lang="en-US" sz="2000" dirty="0">
              <a:ea typeface="Calibri"/>
              <a:cs typeface="Times New Roman"/>
            </a:endParaRP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Результаты испытаний фиксируются в протоколах (см. </a:t>
            </a:r>
            <a:r>
              <a:rPr lang="en-US" sz="2400" b="1" dirty="0">
                <a:ea typeface="Calibri"/>
                <a:cs typeface="Times New Roman"/>
              </a:rPr>
              <a:t>ISO</a:t>
            </a:r>
            <a:r>
              <a:rPr lang="ru-RU" sz="2400" b="1" dirty="0">
                <a:ea typeface="Calibri"/>
                <a:cs typeface="Times New Roman"/>
              </a:rPr>
              <a:t>/</a:t>
            </a:r>
            <a:r>
              <a:rPr lang="en-US" sz="2400" b="1" dirty="0">
                <a:ea typeface="Calibri"/>
                <a:cs typeface="Times New Roman"/>
              </a:rPr>
              <a:t>IEC</a:t>
            </a:r>
            <a:r>
              <a:rPr lang="ru-RU" sz="2400" b="1" dirty="0">
                <a:ea typeface="Calibri"/>
                <a:cs typeface="Times New Roman"/>
              </a:rPr>
              <a:t>/</a:t>
            </a:r>
            <a:r>
              <a:rPr lang="en-US" sz="2400" b="1" dirty="0">
                <a:ea typeface="Calibri"/>
                <a:cs typeface="Times New Roman"/>
              </a:rPr>
              <a:t>IEEE</a:t>
            </a:r>
            <a:r>
              <a:rPr lang="ru-RU" sz="2400" b="1" dirty="0">
                <a:ea typeface="Calibri"/>
                <a:cs typeface="Times New Roman"/>
              </a:rPr>
              <a:t> 29119-1:2013 </a:t>
            </a:r>
            <a:r>
              <a:rPr lang="en-US" sz="2400" b="1" dirty="0">
                <a:ea typeface="Calibri"/>
                <a:cs typeface="Times New Roman"/>
              </a:rPr>
              <a:t>Software and systems engineering</a:t>
            </a:r>
            <a:r>
              <a:rPr lang="ru-RU" sz="2400" b="1" dirty="0">
                <a:ea typeface="Calibri"/>
                <a:cs typeface="Times New Roman"/>
              </a:rPr>
              <a:t> - </a:t>
            </a:r>
            <a:r>
              <a:rPr lang="en-US" sz="2400" b="1" dirty="0">
                <a:ea typeface="Calibri"/>
                <a:cs typeface="Times New Roman"/>
              </a:rPr>
              <a:t>Software testing</a:t>
            </a:r>
            <a:r>
              <a:rPr lang="ru-RU" sz="2400" b="1" dirty="0">
                <a:ea typeface="Calibri"/>
                <a:cs typeface="Times New Roman"/>
              </a:rPr>
              <a:t> - </a:t>
            </a:r>
            <a:r>
              <a:rPr lang="en-US" sz="2400" b="1" dirty="0">
                <a:ea typeface="Calibri"/>
                <a:cs typeface="Times New Roman"/>
              </a:rPr>
              <a:t>Part</a:t>
            </a:r>
            <a:r>
              <a:rPr lang="ru-RU" sz="2400" b="1" dirty="0">
                <a:ea typeface="Calibri"/>
                <a:cs typeface="Times New Roman"/>
              </a:rPr>
              <a:t> 1: </a:t>
            </a:r>
            <a:r>
              <a:rPr lang="en-US" sz="2400" b="1" dirty="0">
                <a:ea typeface="Calibri"/>
                <a:cs typeface="Times New Roman"/>
              </a:rPr>
              <a:t>Concepts and definitions</a:t>
            </a:r>
            <a:r>
              <a:rPr lang="ru-RU" sz="2400" b="1" dirty="0">
                <a:ea typeface="Calibri"/>
                <a:cs typeface="Times New Roman"/>
              </a:rPr>
              <a:t>  и  </a:t>
            </a:r>
            <a:r>
              <a:rPr lang="en-US" sz="2400" b="1" dirty="0">
                <a:ea typeface="Calibri"/>
                <a:cs typeface="Times New Roman"/>
              </a:rPr>
              <a:t>Part</a:t>
            </a:r>
            <a:r>
              <a:rPr lang="ru-RU" sz="2400" b="1" dirty="0">
                <a:ea typeface="Calibri"/>
                <a:cs typeface="Times New Roman"/>
              </a:rPr>
              <a:t> 3: </a:t>
            </a:r>
            <a:r>
              <a:rPr lang="ru-RU" sz="2400" b="1" dirty="0" err="1">
                <a:ea typeface="Calibri"/>
                <a:cs typeface="Times New Roman"/>
              </a:rPr>
              <a:t>Test</a:t>
            </a:r>
            <a:r>
              <a:rPr lang="ru-RU" sz="2400" b="1" dirty="0">
                <a:ea typeface="Calibri"/>
                <a:cs typeface="Times New Roman"/>
              </a:rPr>
              <a:t> </a:t>
            </a:r>
            <a:r>
              <a:rPr lang="ru-RU" sz="2400" b="1" dirty="0" err="1">
                <a:ea typeface="Calibri"/>
                <a:cs typeface="Times New Roman"/>
              </a:rPr>
              <a:t>documentation</a:t>
            </a:r>
            <a:r>
              <a:rPr lang="ru-RU" sz="2400" b="1" dirty="0">
                <a:ea typeface="Calibri"/>
                <a:cs typeface="Times New Roman"/>
              </a:rPr>
              <a:t>), выводы о результатах испытаний и о соответствии созданного программного комплекса или его функционального компонента определенному разделу требований технического задания и исходных спецификаций. </a:t>
            </a:r>
          </a:p>
          <a:p>
            <a:pPr indent="180340" algn="just">
              <a:lnSpc>
                <a:spcPct val="115000"/>
              </a:lnSpc>
              <a:spcAft>
                <a:spcPts val="1000"/>
              </a:spcAft>
            </a:pPr>
            <a:r>
              <a:rPr lang="ru-RU" sz="2400" b="1" dirty="0">
                <a:ea typeface="Calibri"/>
                <a:cs typeface="Times New Roman"/>
              </a:rPr>
              <a:t>Протоколы по всей программе испытаний обобщаются в акте, в результате чего делается заключение о соответствии системы требованиям заказчика и о завершении работы с положительным или отрицательным итогом. При выполнении всех требований технического задания заказчик обязан принять программный продукт, и проект считается завершенным.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5D9A32-DD60-4422-87AF-7469906C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50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 </a:t>
            </a:r>
            <a:r>
              <a:rPr lang="ru-RU" sz="2400" b="1" dirty="0"/>
              <a:t>Завершение испытаний программных продуктов </a:t>
            </a:r>
          </a:p>
          <a:p>
            <a:pPr algn="just"/>
            <a:r>
              <a:rPr lang="en-US" sz="2000" dirty="0"/>
              <a:t>    </a:t>
            </a:r>
            <a:r>
              <a:rPr lang="ru-RU" sz="2000" b="1" dirty="0"/>
              <a:t>Завершение испытаний программного комплекса в составе системы должно удостоверить и зафиксировать следующие процессы и результаты:</a:t>
            </a:r>
          </a:p>
          <a:p>
            <a:pPr algn="just"/>
            <a:r>
              <a:rPr lang="ru-RU" sz="2000" b="1" dirty="0"/>
              <a:t>• завершена разработка всех функций комплекса программ и исправление всех выявленных ошибок; </a:t>
            </a:r>
          </a:p>
          <a:p>
            <a:pPr algn="just"/>
            <a:r>
              <a:rPr lang="ru-RU" sz="2000" b="1" dirty="0"/>
              <a:t>• завершено компонентное тестирование всех функций и исправление всех выявленных дефектов версии программного продукта; </a:t>
            </a:r>
          </a:p>
          <a:p>
            <a:pPr algn="just"/>
            <a:r>
              <a:rPr lang="ru-RU" sz="2000" b="1" dirty="0"/>
              <a:t>• подготовлена полная версия программного комплекса с контролируемыми изменениями после испытаний; </a:t>
            </a:r>
          </a:p>
          <a:p>
            <a:pPr algn="just"/>
            <a:r>
              <a:rPr lang="ru-RU" sz="2000" b="1" dirty="0"/>
              <a:t>• версия программного комплекса, переданная на испытания, сопровождается технологической и эксплуатационной документацией, перечнем изменений, содержит список отчетов о дефектах, которые исправлены в версии; </a:t>
            </a:r>
          </a:p>
          <a:p>
            <a:pPr algn="just"/>
            <a:r>
              <a:rPr lang="ru-RU" sz="2000" b="1" dirty="0"/>
              <a:t>• предоставлена контролируемая полная версия программного комплекса, которая установлена в тестовой среде, стабильно функционирует и позволяет получать поддающиеся интерпретации результаты испытаний; </a:t>
            </a:r>
          </a:p>
          <a:p>
            <a:pPr algn="just"/>
            <a:r>
              <a:rPr lang="ru-RU" sz="2000" b="1" dirty="0"/>
              <a:t>• анализ динамического функционирования показал, что комплекс программ достиг приемлемого уровня качества, стабильности, надежности и безопасности; </a:t>
            </a:r>
          </a:p>
          <a:p>
            <a:pPr algn="just"/>
            <a:r>
              <a:rPr lang="ru-RU" sz="2000" b="1" dirty="0"/>
              <a:t>• менеджеры и группа управления системой установили, что программный продукт, как это определено в ходе заключительного цикла испытаний, удовлетворяет требованиям заказчика и пользователей</a:t>
            </a:r>
            <a:r>
              <a:rPr lang="en-US" sz="2000" b="1" dirty="0"/>
              <a:t>.</a:t>
            </a:r>
            <a:endParaRPr lang="ru-RU" sz="20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7B8DB7-5428-48A8-A70A-96FD2310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1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Схема сертификации процесса производства и конечного ПП</a:t>
            </a:r>
            <a:endParaRPr lang="en-US" sz="2400" b="1" dirty="0"/>
          </a:p>
          <a:p>
            <a:pPr algn="just"/>
            <a:r>
              <a:rPr lang="ru-RU" sz="2000" b="1" dirty="0"/>
              <a:t>Сертификационные испытания должны технически и юридически удостоверять в письменной форме, что состояние продукции, процессов его производства и системы менеджмента качества способны обеспечить требуемое качество и стабильность характеристик изготовляемой продукции любыми двумя</a:t>
            </a:r>
            <a:r>
              <a:rPr lang="en-US" sz="2000" b="1" dirty="0"/>
              <a:t> </a:t>
            </a:r>
            <a:r>
              <a:rPr lang="ru-RU" sz="2000" b="1" dirty="0"/>
              <a:t>методами </a:t>
            </a:r>
            <a:r>
              <a:rPr lang="en-US" sz="2000" b="1" dirty="0"/>
              <a:t>:</a:t>
            </a:r>
            <a:endParaRPr lang="ru-RU" sz="2000" b="1" dirty="0"/>
          </a:p>
          <a:p>
            <a:pPr algn="just"/>
            <a:endParaRPr lang="ru-RU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8856984" cy="49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231DEC-FC71-4A05-A50A-B04719AB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2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     </a:t>
            </a:r>
            <a:r>
              <a:rPr lang="ru-RU" sz="2000" b="1" u="sng" dirty="0"/>
              <a:t>Первый метод</a:t>
            </a:r>
            <a:r>
              <a:rPr lang="en-US" sz="2000" b="1" u="sng" dirty="0"/>
              <a:t> </a:t>
            </a:r>
            <a:r>
              <a:rPr lang="ru-RU" sz="2000" b="1" dirty="0"/>
              <a:t>должен обеспечивать высокое качество выполнения всего технологического процесса проектирования и производства, и тем самым минимум экономических потерь от брака, что особенно важно при создании сложных дорогих систем. Результаты испытаний качества процессов проектирования и производства трудно измерять количественными критериями и обычно характеризуются рядом требований к качественному выполнению наборов стандартизированных производственных процессов. Они оцениваются свойствами различных процессов, непосредственно отражающимися на характеристиках качества программного продукта, однако при этом нет гарантии адекватного и однозначного требуемого качества конечного продукта. </a:t>
            </a:r>
            <a:endParaRPr lang="en-US" sz="2000" b="1" dirty="0"/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     </a:t>
            </a:r>
            <a:r>
              <a:rPr lang="ru-RU" sz="2000" b="1" u="sng" dirty="0"/>
              <a:t>Второй метод </a:t>
            </a:r>
            <a:r>
              <a:rPr lang="ru-RU" sz="2000" b="1" dirty="0"/>
              <a:t>сертификации акцентирован на анализе, контроле и удостоверении качества готового программного продукта, которое удостоверяется при его испытаниях. Отсутствие или недостатки системы обеспечения качества в технологическом процессе разработки могут приводить к длительному итерационному процессу доработок и повторных испытаний. При сертификационных испытаниях готового программного продукта могут использоваться его стандартизированные количественные и качественные критерии качества и характеристики.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D1501C-73F5-4D6C-AE9C-5694181B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82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   </a:t>
            </a:r>
            <a:r>
              <a:rPr lang="ru-RU" sz="2400" b="1" dirty="0"/>
              <a:t>Требования к составу документов для организации сертифицируемого производства включают:</a:t>
            </a:r>
          </a:p>
          <a:p>
            <a:pPr algn="just"/>
            <a:r>
              <a:rPr lang="ru-RU" sz="2000" b="1" dirty="0"/>
              <a:t>     комплект должностных инструкций, определяющих ответственность и порядок взаимодействия специалистов, для производства программного продукта</a:t>
            </a:r>
            <a:r>
              <a:rPr lang="ru-RU" sz="2000" dirty="0"/>
              <a:t>;</a:t>
            </a:r>
          </a:p>
          <a:p>
            <a:pPr algn="just"/>
            <a:r>
              <a:rPr lang="ru-RU" sz="2000" dirty="0"/>
              <a:t>• положение о подразделениях и должностные инструкции, обязанности и полномочия специалистов, реализующих производство программных продуктов;</a:t>
            </a:r>
          </a:p>
          <a:p>
            <a:pPr algn="just"/>
            <a:r>
              <a:rPr lang="ru-RU" sz="2000" dirty="0"/>
              <a:t>• набор характеристик комплекса программ для сертификационных испытаний;</a:t>
            </a:r>
          </a:p>
          <a:p>
            <a:pPr algn="just"/>
            <a:r>
              <a:rPr lang="ru-RU" sz="2000" dirty="0"/>
              <a:t>состав документации процессов и результатов сертификации - задание клиента на проведение сертификационных испытаний производства программного продукта;</a:t>
            </a:r>
          </a:p>
          <a:p>
            <a:pPr algn="just"/>
            <a:r>
              <a:rPr lang="ru-RU" sz="2000" dirty="0"/>
              <a:t>• план сертификации производства программного продукта;</a:t>
            </a:r>
          </a:p>
          <a:p>
            <a:pPr algn="just"/>
            <a:r>
              <a:rPr lang="ru-RU" sz="2000" b="1" dirty="0"/>
              <a:t>     документы сертификационной лаборатории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• требования к документации результатов внутренних испытаний производства программного продукта;</a:t>
            </a:r>
          </a:p>
          <a:p>
            <a:pPr algn="just"/>
            <a:r>
              <a:rPr lang="ru-RU" sz="2000" dirty="0"/>
              <a:t>• состав технологических средств автоматизации и Программа сертификационных испытаний производства;</a:t>
            </a:r>
          </a:p>
          <a:p>
            <a:pPr algn="just"/>
            <a:r>
              <a:rPr lang="ru-RU" sz="2000" dirty="0"/>
              <a:t>• методики испытаний по каждому разделу требований процессов производства программного продукта;</a:t>
            </a:r>
          </a:p>
          <a:p>
            <a:pPr algn="just"/>
            <a:r>
              <a:rPr lang="ru-RU" sz="2000" dirty="0"/>
              <a:t>• отчеты выполнения и результаты испытаний производства;</a:t>
            </a:r>
          </a:p>
          <a:p>
            <a:pPr algn="just"/>
            <a:r>
              <a:rPr lang="ru-RU" sz="2000" dirty="0"/>
              <a:t>• отчет клиенту – заявителю о проверках организации сертификационных испытаний – программного продукта.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9F8E4BD-9C8E-4715-AAF7-49EF21DA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0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Результаты сертификационных испытаний программного продукта включают:</a:t>
            </a:r>
          </a:p>
          <a:p>
            <a:pPr algn="just"/>
            <a:r>
              <a:rPr lang="ru-RU" sz="2000" b="1" dirty="0"/>
              <a:t>     исходные документы заявителя для выполнения сертификации  программного продукта:</a:t>
            </a:r>
          </a:p>
          <a:p>
            <a:pPr algn="just"/>
            <a:r>
              <a:rPr lang="ru-RU" sz="2000" dirty="0"/>
              <a:t>• техническое задание – требования к функциям, характеристикам, качеству программного продукта, системы и внешней среды;</a:t>
            </a:r>
          </a:p>
          <a:p>
            <a:pPr algn="just"/>
            <a:r>
              <a:rPr lang="ru-RU" sz="2000" dirty="0"/>
              <a:t>• полные тексты программ, содержание базы данных и технологической документации программного продукта;</a:t>
            </a:r>
          </a:p>
          <a:p>
            <a:pPr algn="just"/>
            <a:r>
              <a:rPr lang="ru-RU" sz="2000" dirty="0"/>
              <a:t>• комплект эксплуатационных документов, поставляемых заказчику и пользователям для применения программного продукта;</a:t>
            </a:r>
          </a:p>
          <a:p>
            <a:pPr algn="just"/>
            <a:r>
              <a:rPr lang="ru-RU" sz="2000" dirty="0"/>
              <a:t>• план, Программу и методики испытаний, применения и оценки качества программного продукта;</a:t>
            </a:r>
          </a:p>
          <a:p>
            <a:pPr algn="just"/>
            <a:r>
              <a:rPr lang="ru-RU" sz="2000" dirty="0"/>
              <a:t>• руководство по генерации и инсталляции пользовательских версий и загрузке базы данных в соответствии с условиями и характеристиками внешней среды;</a:t>
            </a:r>
          </a:p>
          <a:p>
            <a:pPr algn="just"/>
            <a:r>
              <a:rPr lang="ru-RU" sz="2000" dirty="0"/>
              <a:t>договор заявителя с сертифицирующей организацией на проведение испытаний версии программного продукта:</a:t>
            </a:r>
          </a:p>
          <a:p>
            <a:pPr algn="just"/>
            <a:r>
              <a:rPr lang="ru-RU" sz="2000" dirty="0"/>
              <a:t>• отчет </a:t>
            </a:r>
            <a:r>
              <a:rPr lang="ru-RU" sz="2000" dirty="0" err="1"/>
              <a:t>сертификаторов</a:t>
            </a:r>
            <a:r>
              <a:rPr lang="ru-RU" sz="2000" dirty="0"/>
              <a:t> о реализации Программы и методик проведения сертификационных испытаний программного продукта в соответствии с Договором на сертификацию с заявителем;</a:t>
            </a:r>
          </a:p>
          <a:p>
            <a:pPr algn="just"/>
            <a:r>
              <a:rPr lang="ru-RU" sz="2000" dirty="0"/>
              <a:t>• результаты выполнения планов и методик сертификационных испытаний, протоколы испытаний предъявляемым требованиям, утвержденным </a:t>
            </a:r>
            <a:r>
              <a:rPr lang="ru-RU" sz="2000" dirty="0" err="1"/>
              <a:t>сертификаторами</a:t>
            </a:r>
            <a:r>
              <a:rPr lang="ru-RU" sz="2000" dirty="0"/>
              <a:t> и согласованным с заявителями;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604DAA-C8C7-4A6E-B83B-50C218B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41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6409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prstClr val="white"/>
                </a:solidFill>
              </a:rPr>
              <a:t>Результаты сертификационных испытаний сложного программного продукта включают  (</a:t>
            </a:r>
            <a:r>
              <a:rPr lang="ru-RU" sz="2400" b="1" dirty="0" err="1">
                <a:solidFill>
                  <a:prstClr val="white"/>
                </a:solidFill>
              </a:rPr>
              <a:t>ок</a:t>
            </a:r>
            <a:r>
              <a:rPr lang="ru-RU" sz="2400" b="1" dirty="0">
                <a:solidFill>
                  <a:prstClr val="white"/>
                </a:solidFill>
              </a:rPr>
              <a:t>.):</a:t>
            </a:r>
          </a:p>
          <a:p>
            <a:pPr lvl="0" algn="ctr"/>
            <a:endParaRPr lang="ru-RU" sz="2400" b="1" dirty="0">
              <a:solidFill>
                <a:prstClr val="white"/>
              </a:solidFill>
            </a:endParaRPr>
          </a:p>
          <a:p>
            <a:pPr lvl="0" algn="just"/>
            <a:r>
              <a:rPr lang="ru-RU" sz="2400" b="1" dirty="0">
                <a:solidFill>
                  <a:prstClr val="white"/>
                </a:solidFill>
              </a:rPr>
              <a:t>     Акт результатов сертификационных испытаний программного продукта, реальные характеристики программного продукта, выводы об их соответствии требованиям к характеристикам заказчика продукта:</a:t>
            </a:r>
            <a:endParaRPr lang="en-US" sz="2400" b="1" dirty="0">
              <a:solidFill>
                <a:prstClr val="white"/>
              </a:solidFill>
            </a:endParaRPr>
          </a:p>
          <a:p>
            <a:pPr lvl="0" algn="just"/>
            <a:endParaRPr lang="ru-RU" sz="2400" b="1" dirty="0">
              <a:solidFill>
                <a:prstClr val="white"/>
              </a:solidFill>
            </a:endParaRPr>
          </a:p>
          <a:p>
            <a:pPr lvl="0" algn="just"/>
            <a:r>
              <a:rPr lang="ru-RU" sz="2400" b="1" dirty="0">
                <a:solidFill>
                  <a:prstClr val="white"/>
                </a:solidFill>
              </a:rPr>
              <a:t>• сертификат заказного программного продукта, лицензия на применение знаков соответствия;</a:t>
            </a:r>
            <a:endParaRPr lang="en-US" sz="2400" b="1" dirty="0">
              <a:solidFill>
                <a:prstClr val="white"/>
              </a:solidFill>
            </a:endParaRPr>
          </a:p>
          <a:p>
            <a:pPr lvl="0" algn="just"/>
            <a:endParaRPr lang="ru-RU" sz="2400" b="1" dirty="0">
              <a:solidFill>
                <a:prstClr val="white"/>
              </a:solidFill>
            </a:endParaRPr>
          </a:p>
          <a:p>
            <a:pPr lvl="0" algn="just"/>
            <a:r>
              <a:rPr lang="ru-RU" sz="2400" b="1" dirty="0">
                <a:solidFill>
                  <a:prstClr val="white"/>
                </a:solidFill>
              </a:rPr>
              <a:t>• удостоверение для поставки и применения пользователями сертифицированного программного продукта.</a:t>
            </a:r>
          </a:p>
          <a:p>
            <a:pPr lvl="0" algn="just"/>
            <a:endParaRPr lang="ru-RU" sz="2400" b="1" dirty="0">
              <a:solidFill>
                <a:prstClr val="white"/>
              </a:solidFill>
            </a:endParaRPr>
          </a:p>
          <a:p>
            <a:pPr lvl="0" algn="just"/>
            <a:endParaRPr lang="ru-RU" sz="2000" dirty="0">
              <a:solidFill>
                <a:prstClr val="white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4DFB84-210D-478F-A379-D75F5D3C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Организация и процессы испытаний ПП</a:t>
            </a:r>
          </a:p>
          <a:p>
            <a:pPr algn="ctr"/>
            <a:endParaRPr lang="ru-RU" sz="2400" b="1" dirty="0"/>
          </a:p>
          <a:p>
            <a:pPr algn="just"/>
            <a:r>
              <a:rPr lang="ru-RU" sz="2000" dirty="0"/>
              <a:t>   </a:t>
            </a:r>
            <a:r>
              <a:rPr lang="ru-RU" sz="2000" b="1" dirty="0"/>
              <a:t>Определение задач испытаний предусматривает анализ документов, в которых сформулированы требования к программному продукту. Кроме того, необходимо уделять время на проверку проектных решений и структуры комплекса, а также на тестирование новых компонентов. </a:t>
            </a:r>
          </a:p>
          <a:p>
            <a:pPr algn="just"/>
            <a:endParaRPr lang="ru-RU" sz="2000" b="1" dirty="0"/>
          </a:p>
          <a:p>
            <a:pPr algn="just"/>
            <a:r>
              <a:rPr lang="ru-RU" sz="2000" b="1" dirty="0"/>
              <a:t>   В дополнение к обычному анализу требований необходимо учесть задачи, которые не имеют прямого отношения к документам с требованиями, но влияют на процессы тестирования: </a:t>
            </a:r>
          </a:p>
          <a:p>
            <a:pPr algn="just"/>
            <a:r>
              <a:rPr lang="ru-RU" sz="2000" b="1" dirty="0"/>
              <a:t>• составление плана и Программы проведения испытаний; </a:t>
            </a:r>
          </a:p>
          <a:p>
            <a:pPr algn="just"/>
            <a:r>
              <a:rPr lang="ru-RU" sz="2000" b="1" dirty="0"/>
              <a:t>• разработка тестовых сценариев и динамических моделей внешней среды для генерации тестов; </a:t>
            </a:r>
          </a:p>
          <a:p>
            <a:pPr algn="just"/>
            <a:r>
              <a:rPr lang="ru-RU" sz="2000" b="1" dirty="0"/>
              <a:t>• отладка тестовых сценариев и генераторов тестов; </a:t>
            </a:r>
          </a:p>
          <a:p>
            <a:pPr algn="just"/>
            <a:r>
              <a:rPr lang="ru-RU" sz="2000" b="1" dirty="0"/>
              <a:t>• верификация, проверка, выявление и исправление дефектов генераторов тестов; </a:t>
            </a:r>
          </a:p>
          <a:p>
            <a:pPr algn="just"/>
            <a:r>
              <a:rPr lang="ru-RU" sz="2000" b="1" dirty="0"/>
              <a:t>• определение качества тестов и степени реализации функций и характеристик программного продукта, процесса их сборки и использования; </a:t>
            </a:r>
          </a:p>
          <a:p>
            <a:pPr algn="just"/>
            <a:r>
              <a:rPr lang="ru-RU" sz="2000" b="1" dirty="0"/>
              <a:t>• пересмотр и корректировка пользовательской документации.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9142ADD-A397-4BB2-8B49-696C8B0D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83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Внедрение версий ПП и  снятие  с  эксплуатации</a:t>
            </a:r>
          </a:p>
          <a:p>
            <a:pPr algn="just"/>
            <a:r>
              <a:rPr lang="ru-RU" sz="2400" dirty="0"/>
              <a:t>    </a:t>
            </a:r>
            <a:r>
              <a:rPr lang="ru-RU" sz="2000" b="1" dirty="0"/>
              <a:t>В процессе жизненного цикла большое значение имеет история эксплуатации программного продукта, развития его версий и соответствующая документация. Для разработанных ПП должен создаваться документ – исходные данные для изменения требований и планирования доработок в процессе сопровождения, содержащий разделы: </a:t>
            </a:r>
          </a:p>
          <a:p>
            <a:pPr algn="just"/>
            <a:r>
              <a:rPr lang="ru-RU" sz="2000" b="1" dirty="0"/>
              <a:t>•	выявленные дефекты и ошибки в программном продукте; </a:t>
            </a:r>
          </a:p>
          <a:p>
            <a:pPr algn="just"/>
            <a:r>
              <a:rPr lang="ru-RU" sz="2000" b="1" dirty="0"/>
              <a:t>•	предложения по совершенствованию функций и улучшению качества эксплуатируемых версий программного продукта; </a:t>
            </a:r>
          </a:p>
          <a:p>
            <a:pPr algn="just"/>
            <a:r>
              <a:rPr lang="ru-RU" sz="2000" b="1" dirty="0"/>
              <a:t>•	идеи и предполагаемая экономическая эффективность коренной модернизации, расширения функций и/или улучшения характеристик версии программного продукта.    </a:t>
            </a:r>
          </a:p>
          <a:p>
            <a:pPr algn="just"/>
            <a:r>
              <a:rPr lang="ru-RU" sz="2000" b="1" dirty="0"/>
              <a:t>    Исходными данными для проведения работы при внесении изменений должны быть: версия программного продукта; согласованные с заказчиком предложения о модификации; согласованные документы на реализацию корректировок; отчет о влиянии корректировок и выходные результаты работы по анализу изменений. </a:t>
            </a:r>
          </a:p>
          <a:p>
            <a:pPr algn="just"/>
            <a:r>
              <a:rPr lang="ru-RU" sz="2000" b="1" dirty="0"/>
              <a:t>      </a:t>
            </a:r>
            <a:r>
              <a:rPr lang="ru-RU" sz="2000" b="1" u="sng" dirty="0"/>
              <a:t>Снятие программного продукта с эксплуатации и развитие версий </a:t>
            </a:r>
            <a:r>
              <a:rPr lang="ru-RU" sz="2000" b="1" dirty="0"/>
              <a:t>должно быть подготовлено анализом, обосновывающим это решение. В анализе следует определить и экономически обосновать: возможность сохранения устаревшей версии комплекса программ, а также необходимость создания и применения новой версии программного продукта.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D8CBDA-E53D-4E4D-A8E5-6D51F20C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1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360BB4E-9E2E-4EBA-A5AC-5141D4D5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21</a:t>
            </a:fld>
            <a:endParaRPr lang="ru-RU"/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9BAF0912-88F8-4468-AD76-061483CE04D7}"/>
              </a:ext>
            </a:extLst>
          </p:cNvPr>
          <p:cNvSpPr txBox="1">
            <a:spLocks/>
          </p:cNvSpPr>
          <p:nvPr/>
        </p:nvSpPr>
        <p:spPr>
          <a:xfrm>
            <a:off x="539750" y="227647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6000" b="1"/>
              <a:t>СПАСИБО </a:t>
            </a:r>
            <a:br>
              <a:rPr lang="ru-RU" altLang="ru-RU" sz="6000" b="1"/>
            </a:br>
            <a:r>
              <a:rPr lang="ru-RU" altLang="ru-RU" sz="6000" b="1"/>
              <a:t>ЗА ВНИМАНИЕ!</a:t>
            </a:r>
            <a:endParaRPr lang="ru-RU" alt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22419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hierarchy of </a:t>
            </a:r>
            <a:r>
              <a:rPr lang="ru-RU" sz="2400" b="1" dirty="0"/>
              <a:t> </a:t>
            </a:r>
            <a:r>
              <a:rPr lang="en-US" sz="2400" b="1" dirty="0"/>
              <a:t>test</a:t>
            </a:r>
            <a:r>
              <a:rPr lang="ru-RU" sz="2400" b="1" dirty="0"/>
              <a:t>  </a:t>
            </a:r>
            <a:r>
              <a:rPr lang="en-US" sz="2400" b="1" dirty="0"/>
              <a:t>documentation</a:t>
            </a:r>
            <a:r>
              <a:rPr lang="ru-RU" sz="2400" b="1" dirty="0"/>
              <a:t> -  </a:t>
            </a:r>
            <a:r>
              <a:rPr lang="en-US" sz="2400" b="1" dirty="0"/>
              <a:t>ISO/IEC/IEEE 29119</a:t>
            </a:r>
            <a:r>
              <a:rPr lang="ru-RU" sz="2400" b="1" dirty="0"/>
              <a:t> (1)</a:t>
            </a:r>
          </a:p>
          <a:p>
            <a:pPr lvl="0" algn="just"/>
            <a:r>
              <a:rPr lang="ru-RU" sz="2400" b="1" dirty="0"/>
              <a:t> </a:t>
            </a:r>
            <a:r>
              <a:rPr lang="en-US" sz="2000" dirty="0">
                <a:solidFill>
                  <a:prstClr val="white"/>
                </a:solidFill>
              </a:rPr>
              <a:t>ISO/IEC/IEEE 29119 Part 3:Test documentation</a:t>
            </a:r>
            <a:r>
              <a:rPr lang="ru-RU" sz="2000" dirty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specifies software test documentation templates that can be used by any</a:t>
            </a:r>
            <a:r>
              <a:rPr lang="ru-RU" sz="2000" dirty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organization, project or smaller testing activity. It describes the test documentation that is an output of the</a:t>
            </a:r>
            <a:r>
              <a:rPr lang="ru-RU" sz="2000" dirty="0">
                <a:solidFill>
                  <a:prstClr val="white"/>
                </a:solidFill>
              </a:rPr>
              <a:t> </a:t>
            </a:r>
            <a:r>
              <a:rPr lang="en-US" sz="2000" dirty="0">
                <a:solidFill>
                  <a:prstClr val="white"/>
                </a:solidFill>
              </a:rPr>
              <a:t>processes specified in ISO/IEC/IEEE 29119-2 Test Processes. An overview of the documents is provided in</a:t>
            </a:r>
          </a:p>
          <a:p>
            <a:pPr lvl="0" algn="just"/>
            <a:r>
              <a:rPr lang="en-US" sz="2000" dirty="0">
                <a:solidFill>
                  <a:prstClr val="white"/>
                </a:solidFill>
              </a:rPr>
              <a:t>Figure 1 below. A slightly larger version of this figure is provided in Annex A.</a:t>
            </a:r>
            <a:r>
              <a:rPr lang="ru-RU" sz="2000" dirty="0">
                <a:solidFill>
                  <a:prstClr val="white"/>
                </a:solidFill>
              </a:rPr>
              <a:t> </a:t>
            </a:r>
          </a:p>
          <a:p>
            <a:pPr algn="just"/>
            <a:endParaRPr lang="ru-RU" sz="2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920879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D08108-4E0C-4267-A1D2-EC9FEA18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1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>
                <a:solidFill>
                  <a:prstClr val="white"/>
                </a:solidFill>
              </a:rPr>
              <a:t>The hierarchy of </a:t>
            </a:r>
            <a:r>
              <a:rPr lang="ru-RU" sz="2400" b="1" dirty="0">
                <a:solidFill>
                  <a:prstClr val="white"/>
                </a:solidFill>
              </a:rPr>
              <a:t> </a:t>
            </a:r>
            <a:r>
              <a:rPr lang="en-US" sz="2400" b="1" dirty="0">
                <a:solidFill>
                  <a:prstClr val="white"/>
                </a:solidFill>
              </a:rPr>
              <a:t>test</a:t>
            </a:r>
            <a:r>
              <a:rPr lang="ru-RU" sz="2400" b="1" dirty="0">
                <a:solidFill>
                  <a:prstClr val="white"/>
                </a:solidFill>
              </a:rPr>
              <a:t>  </a:t>
            </a:r>
            <a:r>
              <a:rPr lang="en-US" sz="2400" b="1" dirty="0">
                <a:solidFill>
                  <a:prstClr val="white"/>
                </a:solidFill>
              </a:rPr>
              <a:t>documentation</a:t>
            </a:r>
            <a:r>
              <a:rPr lang="ru-RU" sz="2400" b="1" dirty="0">
                <a:solidFill>
                  <a:prstClr val="white"/>
                </a:solidFill>
              </a:rPr>
              <a:t> -  </a:t>
            </a:r>
            <a:r>
              <a:rPr lang="en-US" sz="2400" b="1" dirty="0">
                <a:solidFill>
                  <a:prstClr val="white"/>
                </a:solidFill>
              </a:rPr>
              <a:t>ISO/IEC/IEEE 29119</a:t>
            </a:r>
            <a:r>
              <a:rPr lang="ru-RU" sz="2400" b="1" dirty="0">
                <a:solidFill>
                  <a:prstClr val="white"/>
                </a:solidFill>
              </a:rPr>
              <a:t> (2)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8352927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835491-556B-48DC-BDF7-E5D2A7C6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56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 example structure of the Organizational Test Strategy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14363"/>
            <a:ext cx="8991600" cy="591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B583F51-556C-4F63-B3F8-125984F8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hierarchy of test design and implementation documentation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1665"/>
            <a:ext cx="6768752" cy="639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449997-4CF5-4375-B1BA-13F6650F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3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712967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E451B1D-7081-4DFF-8178-5940B49B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2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Взаимосвязь процессов менеджмента тестирования (пример)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712968" cy="612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EC0330-4FB9-4B80-AC2F-EF92B0C6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1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Процессы динамического тестирования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496944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1ACB6F-D66D-4978-8EFD-C4C5497A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4C2E-CA8B-412D-9C7F-265A9748A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09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1481</Words>
  <Application>Microsoft Office PowerPoint</Application>
  <PresentationFormat>Экран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й</dc:creator>
  <cp:lastModifiedBy>С. Г. Рассомахин</cp:lastModifiedBy>
  <cp:revision>112</cp:revision>
  <dcterms:created xsi:type="dcterms:W3CDTF">2013-10-08T12:04:11Z</dcterms:created>
  <dcterms:modified xsi:type="dcterms:W3CDTF">2019-05-08T05:37:10Z</dcterms:modified>
</cp:coreProperties>
</file>