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1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58689-8904-4B0F-B630-C6BE40E2102C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14805-8726-47C3-85E3-1490AE683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34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71EC-47FE-47B5-B97F-A0FC205704E2}" type="datetime1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9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C8D-D938-4698-B4D7-0D55EC258FAA}" type="datetime1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1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04DE-4B0E-4303-B7ED-41624DAFA978}" type="datetime1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39B2-FB5D-4779-9D37-5B7B7555FBAF}" type="datetime1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62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5AB-63B4-4D45-84FD-6A4F125FFA8F}" type="datetime1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59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C8-EA71-4D89-A34E-AE45F9A37DCA}" type="datetime1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81F8-D1A9-4547-99B2-D6E8800D058B}" type="datetime1">
              <a:rPr lang="ru-RU" smtClean="0"/>
              <a:t>17.04.2019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1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9FCD-C897-4022-ACE4-235A8F8F588F}" type="datetime1">
              <a:rPr lang="ru-RU" smtClean="0"/>
              <a:t>17.04.2019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C508-CF6D-4802-BC4A-0ABDB26A3F9E}" type="datetime1">
              <a:rPr lang="ru-RU" smtClean="0"/>
              <a:t>17.04.2019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2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913B-0B4C-4B0A-8371-66AB65D17291}" type="datetime1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0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786B-BFA5-48EF-BB30-89B231360568}" type="datetime1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3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850F-6FB8-4B10-8EFD-7B28697E93E4}" type="datetime1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12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581" y="2636912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 smtClean="0"/>
          </a:p>
          <a:p>
            <a:pPr algn="ctr"/>
            <a:r>
              <a:rPr lang="ru-RU" sz="2800" b="1" dirty="0" smtClean="0"/>
              <a:t>ТЕМА </a:t>
            </a:r>
            <a:r>
              <a:rPr lang="ru-RU" sz="2800" b="1" dirty="0" smtClean="0"/>
              <a:t>4  </a:t>
            </a:r>
            <a:r>
              <a:rPr lang="ru-RU" sz="2800" b="1" dirty="0" smtClean="0"/>
              <a:t>Основные </a:t>
            </a:r>
            <a:r>
              <a:rPr lang="ru-RU" sz="2800" b="1" dirty="0"/>
              <a:t>производственные процессы и оценка качества программных продуктов и  комплексов программ</a:t>
            </a:r>
            <a:endParaRPr lang="en-US" sz="2800" b="1" dirty="0"/>
          </a:p>
          <a:p>
            <a:pPr algn="ctr"/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 bwMode="auto">
          <a:xfrm>
            <a:off x="668270" y="332656"/>
            <a:ext cx="7775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20000"/>
              </a:spcBef>
            </a:pPr>
            <a:r>
              <a:rPr lang="ru-RU" altLang="ru-RU" sz="2800" b="1" dirty="0">
                <a:solidFill>
                  <a:srgbClr val="00B050"/>
                </a:solidFill>
              </a:rPr>
              <a:t>Дисциплина</a:t>
            </a:r>
            <a:r>
              <a:rPr lang="en-US" altLang="ru-RU" sz="2800" b="1" dirty="0">
                <a:solidFill>
                  <a:srgbClr val="00B050"/>
                </a:solidFill>
              </a:rPr>
              <a:t>:</a:t>
            </a:r>
            <a:r>
              <a:rPr lang="ru-RU" altLang="ru-RU" sz="2800" b="1" dirty="0">
                <a:solidFill>
                  <a:srgbClr val="00B050"/>
                </a:solidFill>
              </a:rPr>
              <a:t> “Математические</a:t>
            </a:r>
            <a:r>
              <a:rPr lang="uk-UA" altLang="ru-RU" sz="2800" b="1" dirty="0">
                <a:solidFill>
                  <a:srgbClr val="00B050"/>
                </a:solidFill>
              </a:rPr>
              <a:t> </a:t>
            </a:r>
            <a:r>
              <a:rPr lang="ru-RU" altLang="ru-RU" sz="2800" b="1" dirty="0">
                <a:solidFill>
                  <a:srgbClr val="00B050"/>
                </a:solidFill>
              </a:rPr>
              <a:t>методы</a:t>
            </a:r>
            <a:r>
              <a:rPr lang="uk-UA" altLang="ru-RU" sz="2800" b="1" dirty="0">
                <a:solidFill>
                  <a:srgbClr val="00B050"/>
                </a:solidFill>
              </a:rPr>
              <a:t> и </a:t>
            </a:r>
            <a:r>
              <a:rPr lang="ru-RU" altLang="ru-RU" sz="2800" b="1" dirty="0">
                <a:solidFill>
                  <a:srgbClr val="00B050"/>
                </a:solidFill>
              </a:rPr>
              <a:t>технологии</a:t>
            </a:r>
            <a:r>
              <a:rPr lang="uk-UA" altLang="ru-RU" sz="2800" b="1" dirty="0">
                <a:solidFill>
                  <a:srgbClr val="00B050"/>
                </a:solidFill>
              </a:rPr>
              <a:t> </a:t>
            </a:r>
            <a:r>
              <a:rPr lang="ru-RU" altLang="ru-RU" sz="2800" b="1" dirty="0">
                <a:solidFill>
                  <a:srgbClr val="00B050"/>
                </a:solidFill>
              </a:rPr>
              <a:t>тестирования</a:t>
            </a:r>
            <a:r>
              <a:rPr lang="uk-UA" altLang="ru-RU" sz="2800" b="1" dirty="0">
                <a:solidFill>
                  <a:srgbClr val="00B050"/>
                </a:solidFill>
              </a:rPr>
              <a:t> и </a:t>
            </a:r>
            <a:r>
              <a:rPr lang="ru-RU" altLang="ru-RU" sz="2800" b="1" dirty="0">
                <a:solidFill>
                  <a:srgbClr val="00B050"/>
                </a:solidFill>
              </a:rPr>
              <a:t>верификации</a:t>
            </a:r>
            <a:r>
              <a:rPr lang="uk-UA" altLang="ru-RU" sz="2800" b="1" dirty="0">
                <a:solidFill>
                  <a:srgbClr val="00B050"/>
                </a:solidFill>
              </a:rPr>
              <a:t> ПО</a:t>
            </a:r>
            <a:r>
              <a:rPr lang="ru-RU" altLang="ru-RU" sz="2800" b="1" dirty="0">
                <a:solidFill>
                  <a:srgbClr val="00B050"/>
                </a:solidFill>
              </a:rPr>
              <a:t>”</a:t>
            </a:r>
            <a:endParaRPr lang="ru-RU" altLang="ru-RU" sz="2800" b="1" dirty="0"/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</a:pPr>
            <a:r>
              <a:rPr lang="ru-RU" altLang="ru-RU" b="1" dirty="0"/>
              <a:t> 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727200" y="1735138"/>
            <a:ext cx="540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Arial" charset="0"/>
              </a:rPr>
              <a:t>Лекция </a:t>
            </a:r>
            <a:r>
              <a:rPr lang="uk-UA" altLang="ru-RU" dirty="0" smtClean="0">
                <a:latin typeface="Arial" charset="0"/>
              </a:rPr>
              <a:t>№8</a:t>
            </a:r>
            <a:endParaRPr lang="ru-RU" altLang="ru-RU" dirty="0">
              <a:latin typeface="Arial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68270" y="5547060"/>
            <a:ext cx="540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Arial" charset="0"/>
              </a:rPr>
              <a:t>доцент  </a:t>
            </a:r>
            <a:r>
              <a:rPr lang="ru-RU" altLang="ru-RU" dirty="0" err="1">
                <a:latin typeface="Arial" charset="0"/>
              </a:rPr>
              <a:t>Нарежний</a:t>
            </a:r>
            <a:r>
              <a:rPr lang="ru-RU" altLang="ru-RU" dirty="0">
                <a:latin typeface="Arial" charset="0"/>
              </a:rPr>
              <a:t> А.П.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7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162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prstClr val="white"/>
                </a:solidFill>
              </a:rPr>
              <a:t>Принципы выбора характеристик качества в проектах ПП </a:t>
            </a:r>
            <a:r>
              <a:rPr lang="ru-RU" sz="2400" b="1" dirty="0" smtClean="0">
                <a:solidFill>
                  <a:prstClr val="white"/>
                </a:solidFill>
              </a:rPr>
              <a:t>(3) </a:t>
            </a:r>
          </a:p>
          <a:p>
            <a:pPr lvl="0" algn="just"/>
            <a:endParaRPr lang="ru-RU" sz="2400" dirty="0">
              <a:solidFill>
                <a:prstClr val="white"/>
              </a:solidFill>
            </a:endParaRP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a typeface="Calibri"/>
                <a:cs typeface="Times New Roman"/>
              </a:rPr>
              <a:t>При выборе и определении требований к характеристикам качества проекта программного средства могут использоваться два </a:t>
            </a:r>
            <a:r>
              <a:rPr lang="ru-RU" sz="2400" dirty="0" smtClean="0">
                <a:ea typeface="Calibri"/>
                <a:cs typeface="Times New Roman"/>
              </a:rPr>
              <a:t>сценария:</a:t>
            </a:r>
            <a:endParaRPr lang="ru-RU" sz="2400" dirty="0">
              <a:ea typeface="Calibri"/>
              <a:cs typeface="Times New Roman"/>
            </a:endParaRPr>
          </a:p>
          <a:p>
            <a:pPr indent="180340" algn="just">
              <a:spcAft>
                <a:spcPts val="1000"/>
              </a:spcAft>
            </a:pPr>
            <a:r>
              <a:rPr lang="ru-RU" sz="2400" b="1" i="1" dirty="0">
                <a:ea typeface="Calibri"/>
                <a:cs typeface="Times New Roman"/>
              </a:rPr>
              <a:t>Первый сценарий </a:t>
            </a:r>
            <a:r>
              <a:rPr lang="ru-RU" sz="2400" dirty="0">
                <a:ea typeface="Calibri"/>
                <a:cs typeface="Times New Roman"/>
              </a:rPr>
              <a:t>базируется на маркетинговых исследованиях рынка программных продуктов и на стремлении поставщика занять на </a:t>
            </a:r>
            <a:r>
              <a:rPr lang="ru-RU" sz="2400" dirty="0" smtClean="0">
                <a:ea typeface="Calibri"/>
                <a:cs typeface="Times New Roman"/>
              </a:rPr>
              <a:t>рынке достаточно </a:t>
            </a:r>
            <a:r>
              <a:rPr lang="ru-RU" sz="2400" dirty="0">
                <a:ea typeface="Calibri"/>
                <a:cs typeface="Times New Roman"/>
              </a:rPr>
              <a:t>выгодное место. Для этого ему необходимо определить наличие на рынке всей гаммы близких по назначению и качеству ПС, </a:t>
            </a:r>
            <a:r>
              <a:rPr lang="ru-RU" sz="2400" dirty="0" smtClean="0">
                <a:ea typeface="Calibri"/>
                <a:cs typeface="Times New Roman"/>
              </a:rPr>
              <a:t>оценить их </a:t>
            </a:r>
            <a:r>
              <a:rPr lang="ru-RU" sz="2400" dirty="0">
                <a:ea typeface="Calibri"/>
                <a:cs typeface="Times New Roman"/>
              </a:rPr>
              <a:t>экономическую эффективность, стоимость и применяемость, а также возможную конкурентоспособность предполагаемого программного продукта для потенциальных пользователей и их возможное число. Кроме того, следует оценить рентабельность затрат на обеспечение всего ЖЦ нового ПП и выявить </a:t>
            </a:r>
            <a:r>
              <a:rPr lang="ru-RU" sz="2400" b="1" i="1" dirty="0">
                <a:ea typeface="Calibri"/>
                <a:cs typeface="Times New Roman"/>
              </a:rPr>
              <a:t>функциональные и конструктивные</a:t>
            </a:r>
            <a:r>
              <a:rPr lang="ru-RU" sz="2400" dirty="0">
                <a:ea typeface="Calibri"/>
                <a:cs typeface="Times New Roman"/>
              </a:rPr>
              <a:t> </a:t>
            </a:r>
            <a:r>
              <a:rPr lang="ru-RU" sz="2400" b="1" i="1" dirty="0">
                <a:ea typeface="Calibri"/>
                <a:cs typeface="Times New Roman"/>
              </a:rPr>
              <a:t>характеристики</a:t>
            </a:r>
            <a:r>
              <a:rPr lang="ru-RU" sz="2400" i="1" dirty="0">
                <a:ea typeface="Calibri"/>
                <a:cs typeface="Times New Roman"/>
              </a:rPr>
              <a:t> </a:t>
            </a:r>
            <a:r>
              <a:rPr lang="ru-RU" sz="2400" b="1" i="1" dirty="0">
                <a:ea typeface="Calibri"/>
                <a:cs typeface="Times New Roman"/>
              </a:rPr>
              <a:t>качества, </a:t>
            </a:r>
            <a:r>
              <a:rPr lang="ru-RU" sz="2400" dirty="0">
                <a:ea typeface="Calibri"/>
                <a:cs typeface="Times New Roman"/>
              </a:rPr>
              <a:t>которые способны привлечь</a:t>
            </a:r>
            <a:r>
              <a:rPr lang="ru-RU" sz="2400" b="1" i="1" dirty="0">
                <a:ea typeface="Calibri"/>
                <a:cs typeface="Times New Roman"/>
              </a:rPr>
              <a:t> </a:t>
            </a:r>
            <a:r>
              <a:rPr lang="ru-RU" sz="2400" dirty="0">
                <a:ea typeface="Calibri"/>
                <a:cs typeface="Times New Roman"/>
              </a:rPr>
              <a:t>достаточно массовых покупателей и оправдать затраты на предстоящую разработку. </a:t>
            </a:r>
          </a:p>
          <a:p>
            <a:pPr lvl="0" algn="just"/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46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73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prstClr val="white"/>
                </a:solidFill>
              </a:rPr>
              <a:t>Принципы выбора характеристик качества в проектах ПП </a:t>
            </a:r>
            <a:r>
              <a:rPr lang="ru-RU" sz="2400" b="1" dirty="0" smtClean="0">
                <a:solidFill>
                  <a:prstClr val="white"/>
                </a:solidFill>
              </a:rPr>
              <a:t>(4) 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400" b="1" i="1" dirty="0" smtClean="0">
                <a:ea typeface="Calibri"/>
                <a:cs typeface="Times New Roman"/>
              </a:rPr>
              <a:t>     Второй </a:t>
            </a:r>
            <a:r>
              <a:rPr lang="ru-RU" sz="2400" b="1" i="1" dirty="0">
                <a:ea typeface="Calibri"/>
                <a:cs typeface="Times New Roman"/>
              </a:rPr>
              <a:t>сценарий </a:t>
            </a:r>
            <a:r>
              <a:rPr lang="ru-RU" sz="2400" dirty="0">
                <a:ea typeface="Calibri"/>
                <a:cs typeface="Times New Roman"/>
              </a:rPr>
              <a:t>предполагает наличие определенного </a:t>
            </a:r>
            <a:r>
              <a:rPr lang="ru-RU" sz="2400" dirty="0" smtClean="0">
                <a:ea typeface="Calibri"/>
                <a:cs typeface="Times New Roman"/>
              </a:rPr>
              <a:t>заказчика-потребителя </a:t>
            </a:r>
            <a:r>
              <a:rPr lang="ru-RU" sz="2400" dirty="0">
                <a:ea typeface="Calibri"/>
                <a:cs typeface="Times New Roman"/>
              </a:rPr>
              <a:t>проекта ПП, который определяет основные технические и экономические требования и характеристики качества. Он выбирает конкурентоспособного поставщика-разработчика, которого оценивает на возможность </a:t>
            </a:r>
            <a:r>
              <a:rPr lang="ru-RU" sz="2400" dirty="0" smtClean="0">
                <a:ea typeface="Calibri"/>
                <a:cs typeface="Times New Roman"/>
              </a:rPr>
              <a:t>реализации проекта </a:t>
            </a:r>
            <a:r>
              <a:rPr lang="ru-RU" sz="2400" dirty="0">
                <a:ea typeface="Calibri"/>
                <a:cs typeface="Times New Roman"/>
              </a:rPr>
              <a:t>с необходимыми характеристиками качества </a:t>
            </a:r>
            <a:r>
              <a:rPr lang="ru-RU" sz="2400" dirty="0" smtClean="0">
                <a:ea typeface="Calibri"/>
                <a:cs typeface="Times New Roman"/>
              </a:rPr>
              <a:t>и </a:t>
            </a:r>
            <a:r>
              <a:rPr lang="ru-RU" sz="2400" dirty="0">
                <a:ea typeface="Calibri"/>
                <a:cs typeface="Times New Roman"/>
              </a:rPr>
              <a:t>учетом ограничения сроков, бюджета и других ресурсов. Этому помогают опыт и экономические характеристики ранее выполненных проектов </a:t>
            </a:r>
            <a:r>
              <a:rPr lang="ru-RU" sz="2400" dirty="0" smtClean="0">
                <a:ea typeface="Calibri"/>
                <a:cs typeface="Times New Roman"/>
              </a:rPr>
              <a:t>поставщиком, </a:t>
            </a:r>
            <a:r>
              <a:rPr lang="ru-RU" sz="2400" dirty="0">
                <a:ea typeface="Calibri"/>
                <a:cs typeface="Times New Roman"/>
              </a:rPr>
              <a:t>но некоторые проекты могут не иметь прецедентов, и тогда приходится использовать имеющуюся статистику в этой области.</a:t>
            </a:r>
          </a:p>
          <a:p>
            <a:pPr algn="just"/>
            <a:r>
              <a:rPr lang="ru-RU" sz="2400" dirty="0" smtClean="0">
                <a:ea typeface="Calibri"/>
              </a:rPr>
              <a:t>    Однако </a:t>
            </a:r>
            <a:r>
              <a:rPr lang="ru-RU" sz="2400" dirty="0">
                <a:ea typeface="Calibri"/>
              </a:rPr>
              <a:t>для заказчика и разработчика при заключении контракта </a:t>
            </a:r>
            <a:r>
              <a:rPr lang="ru-RU" sz="2400" dirty="0" smtClean="0">
                <a:ea typeface="Calibri"/>
              </a:rPr>
              <a:t>необходимо </a:t>
            </a:r>
            <a:r>
              <a:rPr lang="ru-RU" sz="2400" dirty="0">
                <a:ea typeface="Calibri"/>
              </a:rPr>
              <a:t>достаточно достоверное прогнозирование и экономическое обоснование требуемых ресурсов по трудоемкости, стоимости, срокам и другим характеристикам.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3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25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prstClr val="white"/>
                </a:solidFill>
              </a:rPr>
              <a:t>Принципы выбора характеристик качества в проектах ПП </a:t>
            </a:r>
            <a:r>
              <a:rPr lang="ru-RU" sz="2400" b="1" dirty="0" smtClean="0">
                <a:solidFill>
                  <a:prstClr val="white"/>
                </a:solidFill>
              </a:rPr>
              <a:t>(5) 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dirty="0">
                <a:ea typeface="Calibri"/>
                <a:cs typeface="Times New Roman"/>
              </a:rPr>
              <a:t>Рациональные диапазоны значений каждого атрибута могут быть выбраны для проекта ПП на основе требований заказчика, здравого смысла, а также путем анализа пилотных проектов и прецедентов в спецификациях требований реальных проектов. </a:t>
            </a:r>
            <a:endParaRPr lang="ru-RU" sz="2400" dirty="0" smtClean="0">
              <a:ea typeface="Calibri"/>
              <a:cs typeface="Times New Roman"/>
            </a:endParaRPr>
          </a:p>
          <a:p>
            <a:pPr indent="180340" algn="just">
              <a:spcAft>
                <a:spcPts val="1000"/>
              </a:spcAft>
            </a:pPr>
            <a:r>
              <a:rPr lang="ru-RU" sz="2400" dirty="0" smtClean="0">
                <a:ea typeface="Calibri"/>
                <a:cs typeface="Times New Roman"/>
              </a:rPr>
              <a:t>Процессы </a:t>
            </a:r>
            <a:r>
              <a:rPr lang="ru-RU" sz="2400" dirty="0">
                <a:ea typeface="Calibri"/>
                <a:cs typeface="Times New Roman"/>
              </a:rPr>
              <a:t>выбора и установления шкал и мер</a:t>
            </a:r>
            <a:r>
              <a:rPr lang="ru-RU" sz="2400" b="1" i="1" dirty="0">
                <a:ea typeface="Calibri"/>
                <a:cs typeface="Times New Roman"/>
              </a:rPr>
              <a:t> </a:t>
            </a:r>
            <a:r>
              <a:rPr lang="ru-RU" sz="2400" dirty="0">
                <a:ea typeface="Calibri"/>
                <a:cs typeface="Times New Roman"/>
              </a:rPr>
              <a:t>для описания характеристик качества проектов ПП можно разделить на два этапа: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dirty="0">
                <a:ea typeface="Calibri"/>
                <a:cs typeface="Times New Roman"/>
              </a:rPr>
              <a:t>-  предварительный выбор, формализация и обоснование набора исходных данных, отражающих общие особенности потребителей и этапы жизненного цикла проекта </a:t>
            </a:r>
            <a:r>
              <a:rPr lang="ru-RU" sz="2400" dirty="0" smtClean="0">
                <a:ea typeface="Calibri"/>
                <a:cs typeface="Times New Roman"/>
              </a:rPr>
              <a:t>ПП, </a:t>
            </a:r>
            <a:r>
              <a:rPr lang="ru-RU" sz="2400" dirty="0">
                <a:ea typeface="Calibri"/>
                <a:cs typeface="Times New Roman"/>
              </a:rPr>
              <a:t>каждый из которых влияет на выбор определенных характеристик качества комплекса программ; 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dirty="0">
                <a:ea typeface="Calibri"/>
                <a:cs typeface="Times New Roman"/>
              </a:rPr>
              <a:t>-  выбор, установление и утверждение конкретных требований характеристик и атрибутов качества проекта для их последующего оценивания и применения при сопоставлении с реализованными требованиями спецификаций в процессе квалификационных испытаний или сертификации на определенных этапах жизненного цикла ПП.</a:t>
            </a:r>
          </a:p>
          <a:p>
            <a:pPr lvl="0" algn="just"/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27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964488" cy="629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80340" algn="ctr">
              <a:lnSpc>
                <a:spcPct val="115000"/>
              </a:lnSpc>
              <a:spcAft>
                <a:spcPts val="1000"/>
              </a:spcAft>
            </a:pPr>
            <a:r>
              <a:rPr lang="ru-RU" sz="2400" b="1" dirty="0">
                <a:solidFill>
                  <a:prstClr val="white"/>
                </a:solidFill>
              </a:rPr>
              <a:t>Принципы выбора характеристик качества в проектах ПП </a:t>
            </a:r>
            <a:r>
              <a:rPr lang="ru-RU" sz="2400" b="1" dirty="0" smtClean="0">
                <a:solidFill>
                  <a:prstClr val="white"/>
                </a:solidFill>
              </a:rPr>
              <a:t>(6) </a:t>
            </a:r>
            <a:endParaRPr lang="ru-RU" sz="2400" b="1" dirty="0">
              <a:solidFill>
                <a:prstClr val="white"/>
              </a:solidFill>
            </a:endParaRP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 smtClean="0">
                <a:ea typeface="Calibri"/>
                <a:cs typeface="Times New Roman"/>
              </a:rPr>
              <a:t>    На </a:t>
            </a:r>
            <a:r>
              <a:rPr lang="ru-RU" sz="2400" dirty="0">
                <a:ea typeface="Calibri"/>
                <a:cs typeface="Times New Roman"/>
              </a:rPr>
              <a:t>первом этапе следует использовать всю базовую </a:t>
            </a:r>
            <a:r>
              <a:rPr lang="ru-RU" sz="2400" dirty="0" smtClean="0">
                <a:ea typeface="Calibri"/>
                <a:cs typeface="Times New Roman"/>
              </a:rPr>
              <a:t>номенклатуру характеристик</a:t>
            </a:r>
            <a:r>
              <a:rPr lang="ru-RU" sz="2400" dirty="0">
                <a:ea typeface="Calibri"/>
                <a:cs typeface="Times New Roman"/>
              </a:rPr>
              <a:t>, </a:t>
            </a:r>
            <a:r>
              <a:rPr lang="ru-RU" sz="2400" dirty="0" err="1">
                <a:ea typeface="Calibri"/>
                <a:cs typeface="Times New Roman"/>
              </a:rPr>
              <a:t>субхарактеристик</a:t>
            </a:r>
            <a:r>
              <a:rPr lang="ru-RU" sz="2400" dirty="0">
                <a:ea typeface="Calibri"/>
                <a:cs typeface="Times New Roman"/>
              </a:rPr>
              <a:t> и атрибутов, стандартизированных в ISO</a:t>
            </a:r>
            <a:r>
              <a:rPr lang="ru-RU" sz="2400" b="1" dirty="0">
                <a:ea typeface="Calibri"/>
                <a:cs typeface="Times New Roman"/>
              </a:rPr>
              <a:t> </a:t>
            </a:r>
            <a:r>
              <a:rPr lang="ru-RU" sz="2400" dirty="0" smtClean="0">
                <a:ea typeface="Calibri"/>
                <a:cs typeface="Times New Roman"/>
              </a:rPr>
              <a:t>2500</a:t>
            </a:r>
            <a:r>
              <a:rPr lang="en-US" sz="2400" dirty="0" smtClean="0">
                <a:ea typeface="Calibri"/>
                <a:cs typeface="Times New Roman"/>
              </a:rPr>
              <a:t>0</a:t>
            </a:r>
            <a:r>
              <a:rPr lang="ru-RU" sz="2400" b="1" dirty="0" smtClean="0">
                <a:ea typeface="Calibri"/>
                <a:cs typeface="Times New Roman"/>
              </a:rPr>
              <a:t>. </a:t>
            </a:r>
            <a:r>
              <a:rPr lang="ru-RU" sz="2400" dirty="0">
                <a:ea typeface="Calibri"/>
                <a:cs typeface="Times New Roman"/>
              </a:rPr>
              <a:t>Их описания желательно предварительно упорядочить по приоритетам с учетом назначения и сферы применения конкретного ПП. </a:t>
            </a:r>
            <a:endParaRPr lang="ru-RU" sz="2400" dirty="0" smtClean="0">
              <a:ea typeface="Calibri"/>
              <a:cs typeface="Times New Roman"/>
            </a:endParaRP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 smtClean="0">
                <a:ea typeface="Calibri"/>
                <a:cs typeface="Times New Roman"/>
              </a:rPr>
              <a:t>   Далее </a:t>
            </a:r>
            <a:r>
              <a:rPr lang="ru-RU" sz="2400" dirty="0">
                <a:ea typeface="Calibri"/>
                <a:cs typeface="Times New Roman"/>
              </a:rPr>
              <a:t>необходимо выделить и ранжировать по приоритетам потребителей, которым необходимы определенные показатели качества ПП с учетом их специализации и профессиональных интересов. Широкая номенклатура характеристик, представленная в стандарте ISO 2500</a:t>
            </a:r>
            <a:r>
              <a:rPr lang="ru-RU" sz="2400" b="1" dirty="0">
                <a:ea typeface="Calibri"/>
                <a:cs typeface="Times New Roman"/>
              </a:rPr>
              <a:t>0, </a:t>
            </a:r>
            <a:r>
              <a:rPr lang="ru-RU" sz="2400" dirty="0">
                <a:ea typeface="Calibri"/>
                <a:cs typeface="Times New Roman"/>
              </a:rPr>
              <a:t>поддерживает разнообразные требования, из которых следует выбирать те, которые необходимы с позиций различных потребителей</a:t>
            </a:r>
            <a:r>
              <a:rPr lang="ru-RU" sz="2400" b="1" i="1" dirty="0">
                <a:ea typeface="Calibri"/>
                <a:cs typeface="Times New Roman"/>
              </a:rPr>
              <a:t> </a:t>
            </a:r>
            <a:r>
              <a:rPr lang="ru-RU" sz="2400" dirty="0">
                <a:ea typeface="Calibri"/>
                <a:cs typeface="Times New Roman"/>
              </a:rPr>
              <a:t>этих данных.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30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8569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prstClr val="white"/>
                </a:solidFill>
              </a:rPr>
              <a:t>Принципы выбора характеристик качества в проектах ПП </a:t>
            </a:r>
            <a:r>
              <a:rPr lang="ru-RU" sz="2400" b="1" dirty="0" smtClean="0">
                <a:solidFill>
                  <a:prstClr val="white"/>
                </a:solidFill>
              </a:rPr>
              <a:t>(7)</a:t>
            </a:r>
          </a:p>
          <a:p>
            <a:pPr lvl="0" algn="just"/>
            <a:r>
              <a:rPr lang="ru-RU" sz="2400" b="1" dirty="0" smtClean="0">
                <a:solidFill>
                  <a:prstClr val="white"/>
                </a:solidFill>
              </a:rPr>
              <a:t> </a:t>
            </a:r>
          </a:p>
          <a:p>
            <a:pPr lvl="0" algn="just"/>
            <a:r>
              <a:rPr lang="ru-RU" sz="2400" b="1" dirty="0">
                <a:solidFill>
                  <a:prstClr val="white"/>
                </a:solidFill>
                <a:ea typeface="Calibri"/>
              </a:rPr>
              <a:t> </a:t>
            </a:r>
            <a:r>
              <a:rPr lang="ru-RU" sz="2400" b="1" dirty="0" smtClean="0">
                <a:solidFill>
                  <a:prstClr val="white"/>
                </a:solidFill>
                <a:ea typeface="Calibri"/>
              </a:rPr>
              <a:t>    </a:t>
            </a:r>
            <a:r>
              <a:rPr lang="ru-RU" sz="2400" dirty="0" smtClean="0">
                <a:ea typeface="Calibri"/>
              </a:rPr>
              <a:t>Выбранные </a:t>
            </a:r>
            <a:r>
              <a:rPr lang="ru-RU" sz="2400" dirty="0">
                <a:ea typeface="Calibri"/>
              </a:rPr>
              <a:t>значения характеристик качества и их атрибутов </a:t>
            </a:r>
            <a:r>
              <a:rPr lang="ru-RU" sz="2400" dirty="0" smtClean="0">
                <a:ea typeface="Calibri"/>
              </a:rPr>
              <a:t>должны быть </a:t>
            </a:r>
            <a:r>
              <a:rPr lang="ru-RU" sz="2400" dirty="0">
                <a:ea typeface="Calibri"/>
              </a:rPr>
              <a:t>предварительно проверены разработчиками на их реализуемость </a:t>
            </a:r>
            <a:r>
              <a:rPr lang="ru-RU" sz="2400" dirty="0" smtClean="0">
                <a:ea typeface="Calibri"/>
              </a:rPr>
              <a:t>с учетом </a:t>
            </a:r>
            <a:r>
              <a:rPr lang="ru-RU" sz="2400" dirty="0">
                <a:ea typeface="Calibri"/>
              </a:rPr>
              <a:t>доступных ресурсов конкретного проекта и при </a:t>
            </a:r>
            <a:r>
              <a:rPr lang="ru-RU" sz="2400" dirty="0" smtClean="0">
                <a:ea typeface="Calibri"/>
              </a:rPr>
              <a:t>необходимости откорректированы </a:t>
            </a:r>
            <a:r>
              <a:rPr lang="ru-RU" sz="2400" dirty="0">
                <a:ea typeface="Calibri"/>
              </a:rPr>
              <a:t>по составу и значениям. В результате </a:t>
            </a:r>
            <a:r>
              <a:rPr lang="ru-RU" sz="2400" dirty="0" smtClean="0">
                <a:ea typeface="Calibri"/>
              </a:rPr>
              <a:t>проведения всех процедур анализа и обоснования </a:t>
            </a:r>
            <a:r>
              <a:rPr lang="ru-RU" sz="2400" b="1" i="1" dirty="0" smtClean="0">
                <a:ea typeface="Calibri"/>
              </a:rPr>
              <a:t>показателей качества </a:t>
            </a:r>
            <a:r>
              <a:rPr lang="ru-RU" sz="2400" dirty="0" smtClean="0">
                <a:ea typeface="Calibri"/>
              </a:rPr>
              <a:t>формируется </a:t>
            </a:r>
            <a:r>
              <a:rPr lang="ru-RU" sz="2400" b="1" i="1" dirty="0">
                <a:ea typeface="Calibri"/>
              </a:rPr>
              <a:t>полный набор требуемых характеристик, атрибутов, их мер и </a:t>
            </a:r>
            <a:r>
              <a:rPr lang="ru-RU" sz="2400" b="1" i="1" dirty="0" smtClean="0">
                <a:ea typeface="Calibri"/>
              </a:rPr>
              <a:t>значений качества </a:t>
            </a:r>
            <a:r>
              <a:rPr lang="ru-RU" sz="2400" b="1" i="1" dirty="0">
                <a:ea typeface="Calibri"/>
              </a:rPr>
              <a:t>для конкретных потребителей в ЖЦ ПП. </a:t>
            </a:r>
            <a:endParaRPr lang="ru-RU" sz="2400" b="1" i="1" dirty="0" smtClean="0">
              <a:ea typeface="Calibri"/>
            </a:endParaRPr>
          </a:p>
          <a:p>
            <a:pPr lvl="0" algn="just"/>
            <a:endParaRPr lang="ru-RU" sz="2400" b="1" i="1" dirty="0" smtClean="0">
              <a:ea typeface="Calibri"/>
            </a:endParaRPr>
          </a:p>
          <a:p>
            <a:pPr lvl="0" algn="just"/>
            <a:r>
              <a:rPr lang="ru-RU" sz="2400" b="1" i="1" dirty="0">
                <a:ea typeface="Calibri"/>
              </a:rPr>
              <a:t> </a:t>
            </a:r>
            <a:r>
              <a:rPr lang="ru-RU" sz="2400" b="1" i="1" dirty="0" smtClean="0">
                <a:ea typeface="Calibri"/>
              </a:rPr>
              <a:t>    </a:t>
            </a:r>
            <a:r>
              <a:rPr lang="ru-RU" sz="2400" b="1" dirty="0" smtClean="0">
                <a:ea typeface="Calibri"/>
              </a:rPr>
              <a:t>Результаты анализа и </a:t>
            </a:r>
            <a:r>
              <a:rPr lang="ru-RU" sz="2400" b="1" dirty="0">
                <a:ea typeface="Calibri"/>
              </a:rPr>
              <a:t>выбора номенклатуры и мер характеристик качества проекта ПП должны быть документированы в спецификациях требований, согласованы с их потребителями и утверждены заказчиком проекта для реализации. 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4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Пример распределения приоритетов </a:t>
            </a:r>
            <a:r>
              <a:rPr lang="ru-RU" sz="2000" b="1" dirty="0" smtClean="0"/>
              <a:t>требований к </a:t>
            </a:r>
            <a:r>
              <a:rPr lang="ru-RU" sz="2000" b="1" dirty="0"/>
              <a:t>характеристикам качества программного </a:t>
            </a:r>
            <a:r>
              <a:rPr lang="ru-RU" sz="2000" b="1" dirty="0" smtClean="0"/>
              <a:t>средства (гипотетическая система)</a:t>
            </a:r>
            <a:endParaRPr lang="ru-RU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7886"/>
            <a:ext cx="8856984" cy="615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10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Пример </a:t>
            </a:r>
            <a:r>
              <a:rPr lang="ru-RU" sz="2000" b="1" dirty="0" err="1" smtClean="0"/>
              <a:t>субхарактеристик</a:t>
            </a:r>
            <a:r>
              <a:rPr lang="ru-RU" sz="2000" b="1" dirty="0" smtClean="0"/>
              <a:t>, атрибутов </a:t>
            </a:r>
            <a:r>
              <a:rPr lang="ru-RU" sz="2000" b="1" dirty="0"/>
              <a:t>качества и </a:t>
            </a:r>
            <a:r>
              <a:rPr lang="ru-RU" sz="2000" b="1" dirty="0" smtClean="0"/>
              <a:t>свойств </a:t>
            </a:r>
            <a:r>
              <a:rPr lang="ru-RU" sz="2000" b="1" dirty="0"/>
              <a:t>для выбора</a:t>
            </a:r>
          </a:p>
          <a:p>
            <a:pPr algn="ctr"/>
            <a:r>
              <a:rPr lang="ru-RU" sz="2000" b="1" dirty="0"/>
              <a:t>функциональных возможностей программных средств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7886"/>
            <a:ext cx="8890942" cy="615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80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Основные количественные характеристики </a:t>
            </a:r>
            <a:r>
              <a:rPr lang="ru-RU" sz="2000" b="1" dirty="0" smtClean="0"/>
              <a:t>ПП и </a:t>
            </a:r>
            <a:r>
              <a:rPr lang="ru-RU" sz="2000" b="1" dirty="0"/>
              <a:t>их атрибуты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928992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6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Пример требований к качественным </a:t>
            </a:r>
            <a:r>
              <a:rPr lang="ru-RU" sz="2000" b="1" dirty="0" smtClean="0"/>
              <a:t>характеристикам ПП</a:t>
            </a:r>
            <a:endParaRPr lang="ru-RU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110"/>
            <a:ext cx="8640960" cy="645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46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110"/>
            <a:ext cx="7992888" cy="137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7"/>
            <a:ext cx="7992888" cy="507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Основные качественные характеристики </a:t>
            </a:r>
            <a:r>
              <a:rPr lang="ru-RU" sz="2000" b="1" dirty="0" smtClean="0"/>
              <a:t>ПП и </a:t>
            </a:r>
            <a:r>
              <a:rPr lang="ru-RU" sz="2000" b="1" dirty="0"/>
              <a:t>их атрибуты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4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Основные аспекты качества </a:t>
            </a:r>
            <a:r>
              <a:rPr lang="ru-RU" sz="2400" b="1" dirty="0" smtClean="0"/>
              <a:t>  ПП </a:t>
            </a:r>
          </a:p>
          <a:p>
            <a:pPr algn="ctr"/>
            <a:r>
              <a:rPr lang="ru-RU" sz="2400" b="1" dirty="0"/>
              <a:t>с</a:t>
            </a:r>
            <a:r>
              <a:rPr lang="ru-RU" sz="2400" b="1" dirty="0" smtClean="0"/>
              <a:t>огласно  </a:t>
            </a:r>
            <a:r>
              <a:rPr lang="en-US" sz="2400" b="1" dirty="0"/>
              <a:t>ISO/IEC 25000</a:t>
            </a:r>
            <a:endParaRPr lang="ru-RU" sz="2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92899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4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Характеристики и атрибуты качества </a:t>
            </a:r>
            <a:r>
              <a:rPr lang="ru-RU" sz="2400" b="1" dirty="0" smtClean="0"/>
              <a:t>ПП </a:t>
            </a:r>
            <a:endParaRPr lang="ru-RU" sz="2400" b="1" dirty="0"/>
          </a:p>
          <a:p>
            <a:pPr algn="ctr"/>
            <a:r>
              <a:rPr lang="ru-RU" sz="2400" b="1" dirty="0"/>
              <a:t>согласно  </a:t>
            </a:r>
            <a:r>
              <a:rPr lang="en-US" sz="2400" b="1" dirty="0"/>
              <a:t>ISO/IEC 25000</a:t>
            </a:r>
          </a:p>
          <a:p>
            <a:pPr algn="ctr"/>
            <a:endParaRPr lang="ru-RU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918310"/>
            <a:ext cx="674370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1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340" algn="ctr">
              <a:spcAft>
                <a:spcPts val="1000"/>
              </a:spcAft>
            </a:pPr>
            <a:r>
              <a:rPr lang="ru-RU" sz="2400" b="1" dirty="0">
                <a:ea typeface="Calibri"/>
                <a:cs typeface="Times New Roman"/>
              </a:rPr>
              <a:t>Т</a:t>
            </a:r>
            <a:r>
              <a:rPr lang="ru-RU" sz="2400" b="1" dirty="0" smtClean="0">
                <a:ea typeface="Calibri"/>
                <a:cs typeface="Times New Roman"/>
              </a:rPr>
              <a:t>ребования </a:t>
            </a:r>
            <a:r>
              <a:rPr lang="ru-RU" sz="2400" b="1" dirty="0">
                <a:ea typeface="Calibri"/>
                <a:cs typeface="Times New Roman"/>
              </a:rPr>
              <a:t>к качеству проектируемого ПП должны определять следующее: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dirty="0">
                <a:ea typeface="Calibri"/>
                <a:cs typeface="Times New Roman"/>
              </a:rPr>
              <a:t> • </a:t>
            </a:r>
            <a:r>
              <a:rPr lang="ru-RU" sz="2400" b="1" u="sng" dirty="0">
                <a:ea typeface="Calibri"/>
                <a:cs typeface="Times New Roman"/>
              </a:rPr>
              <a:t>Что ПП должен делать </a:t>
            </a:r>
            <a:r>
              <a:rPr lang="ru-RU" sz="2400" dirty="0">
                <a:ea typeface="Calibri"/>
                <a:cs typeface="Times New Roman"/>
              </a:rPr>
              <a:t>(например: позволять клиенту оформить заказы и обеспечить их доставку; Обеспечивать контроль качества строительства и отслеживать проблемные места; Поддерживать нужные характеристики автоматизированного процесса производства, предотвращая аварии и оптимальным образом используя имеющиеся ресурсы); 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b="1" dirty="0">
                <a:ea typeface="Calibri"/>
                <a:cs typeface="Times New Roman"/>
              </a:rPr>
              <a:t>• </a:t>
            </a:r>
            <a:r>
              <a:rPr lang="ru-RU" sz="2400" b="1" u="sng" dirty="0">
                <a:ea typeface="Calibri"/>
                <a:cs typeface="Times New Roman"/>
              </a:rPr>
              <a:t>Насколько ПП должен быть надежным </a:t>
            </a:r>
            <a:r>
              <a:rPr lang="ru-RU" sz="2400" dirty="0">
                <a:ea typeface="Calibri"/>
                <a:cs typeface="Times New Roman"/>
              </a:rPr>
              <a:t>(например: работать 7 дней в неделю и 24 часа в сутки; Допускается неработоспособность в течение не более 3 часов в год. Никакие введенные пользователями данные при отказе не должны быть утеряны);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dirty="0">
                <a:ea typeface="Calibri"/>
                <a:cs typeface="Times New Roman"/>
              </a:rPr>
              <a:t>• </a:t>
            </a:r>
            <a:r>
              <a:rPr lang="ru-RU" sz="2400" b="1" u="sng" dirty="0">
                <a:ea typeface="Calibri"/>
                <a:cs typeface="Times New Roman"/>
              </a:rPr>
              <a:t>Насколько </a:t>
            </a:r>
            <a:r>
              <a:rPr lang="ru-RU" sz="2400" b="1" u="sng" dirty="0" smtClean="0">
                <a:ea typeface="Calibri"/>
                <a:cs typeface="Times New Roman"/>
              </a:rPr>
              <a:t>ним </a:t>
            </a:r>
            <a:r>
              <a:rPr lang="ru-RU" sz="2400" b="1" u="sng" dirty="0">
                <a:ea typeface="Calibri"/>
                <a:cs typeface="Times New Roman"/>
              </a:rPr>
              <a:t>должно быть удобно пользоваться </a:t>
            </a:r>
            <a:r>
              <a:rPr lang="ru-RU" sz="2400" dirty="0">
                <a:ea typeface="Calibri"/>
                <a:cs typeface="Times New Roman"/>
              </a:rPr>
              <a:t>(например: покупатель должен легко находить нужный ему товар; Инженер по специальности «строительство мостов» должен в течение одного дня разобраться в 80% функций системы);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46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437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80340" algn="ctr">
              <a:spcAft>
                <a:spcPts val="1000"/>
              </a:spcAft>
            </a:pPr>
            <a:r>
              <a:rPr lang="ru-RU" sz="2400" b="1" dirty="0">
                <a:solidFill>
                  <a:prstClr val="white"/>
                </a:solidFill>
                <a:ea typeface="Calibri"/>
                <a:cs typeface="Times New Roman"/>
              </a:rPr>
              <a:t>Требования к качеству проектируемого ПП должны определять </a:t>
            </a:r>
            <a:r>
              <a:rPr lang="ru-RU" sz="2400" b="1" dirty="0" smtClean="0">
                <a:solidFill>
                  <a:prstClr val="white"/>
                </a:solidFill>
                <a:ea typeface="Calibri"/>
                <a:cs typeface="Times New Roman"/>
              </a:rPr>
              <a:t>следующее  (</a:t>
            </a:r>
            <a:r>
              <a:rPr lang="ru-RU" sz="2400" b="1" dirty="0" err="1" smtClean="0">
                <a:solidFill>
                  <a:prstClr val="white"/>
                </a:solidFill>
                <a:ea typeface="Calibri"/>
                <a:cs typeface="Times New Roman"/>
              </a:rPr>
              <a:t>ок</a:t>
            </a:r>
            <a:r>
              <a:rPr lang="ru-RU" sz="2400" b="1" dirty="0" smtClean="0">
                <a:solidFill>
                  <a:prstClr val="white"/>
                </a:solidFill>
                <a:ea typeface="Calibri"/>
                <a:cs typeface="Times New Roman"/>
              </a:rPr>
              <a:t>.):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dirty="0">
                <a:ea typeface="Calibri"/>
                <a:cs typeface="Times New Roman"/>
              </a:rPr>
              <a:t>• </a:t>
            </a:r>
            <a:r>
              <a:rPr lang="ru-RU" sz="2400" b="1" u="sng" dirty="0">
                <a:ea typeface="Calibri"/>
                <a:cs typeface="Times New Roman"/>
              </a:rPr>
              <a:t>Насколько он должен быть эффективным </a:t>
            </a:r>
            <a:r>
              <a:rPr lang="ru-RU" sz="2400" dirty="0">
                <a:ea typeface="Calibri"/>
                <a:cs typeface="Times New Roman"/>
              </a:rPr>
              <a:t>(например: поддерживать обслуживание до 10000 запросов в секунду; Время отклика на запрос при максимальной загрузке не должно превышать 3 с; Время реакции на изменение параметров процесса производства не должно превышать 0.1 с</a:t>
            </a:r>
            <a:r>
              <a:rPr lang="ru-RU" sz="2400" dirty="0" smtClean="0">
                <a:ea typeface="Calibri"/>
                <a:cs typeface="Times New Roman"/>
              </a:rPr>
              <a:t>; На </a:t>
            </a:r>
            <a:r>
              <a:rPr lang="ru-RU" sz="2400" dirty="0">
                <a:ea typeface="Calibri"/>
                <a:cs typeface="Times New Roman"/>
              </a:rPr>
              <a:t>обработку одного запроса не должно тратиться более 1 MB оперативной памяти);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dirty="0">
                <a:ea typeface="Calibri"/>
                <a:cs typeface="Times New Roman"/>
              </a:rPr>
              <a:t>• </a:t>
            </a:r>
            <a:r>
              <a:rPr lang="ru-RU" sz="2400" b="1" u="sng" dirty="0">
                <a:ea typeface="Calibri"/>
                <a:cs typeface="Times New Roman"/>
              </a:rPr>
              <a:t>Насколько </a:t>
            </a:r>
            <a:r>
              <a:rPr lang="ru-RU" sz="2400" b="1" u="sng" dirty="0" smtClean="0">
                <a:ea typeface="Calibri"/>
                <a:cs typeface="Times New Roman"/>
              </a:rPr>
              <a:t>удобным </a:t>
            </a:r>
            <a:r>
              <a:rPr lang="ru-RU" sz="2400" b="1" u="sng" dirty="0">
                <a:ea typeface="Calibri"/>
                <a:cs typeface="Times New Roman"/>
              </a:rPr>
              <a:t>должно быть его сопровождение </a:t>
            </a:r>
            <a:r>
              <a:rPr lang="ru-RU" sz="2400" dirty="0">
                <a:ea typeface="Calibri"/>
                <a:cs typeface="Times New Roman"/>
              </a:rPr>
              <a:t>(например: добавление в систему нового вида запросов не должно требовать более 3 человеко-дней</a:t>
            </a:r>
            <a:r>
              <a:rPr lang="ru-RU" sz="2400" dirty="0" smtClean="0">
                <a:ea typeface="Calibri"/>
                <a:cs typeface="Times New Roman"/>
              </a:rPr>
              <a:t>; Добавление </a:t>
            </a:r>
            <a:r>
              <a:rPr lang="ru-RU" sz="2400" dirty="0">
                <a:ea typeface="Calibri"/>
                <a:cs typeface="Times New Roman"/>
              </a:rPr>
              <a:t>поддержки нового процесса производства не должно занимать более 24 человеко-месяцев); 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dirty="0">
                <a:ea typeface="Calibri"/>
                <a:cs typeface="Times New Roman"/>
              </a:rPr>
              <a:t>• </a:t>
            </a:r>
            <a:r>
              <a:rPr lang="ru-RU" sz="2400" b="1" u="sng" dirty="0">
                <a:ea typeface="Calibri"/>
                <a:cs typeface="Times New Roman"/>
              </a:rPr>
              <a:t>Насколько он должен быть переносимым и заменяемым </a:t>
            </a:r>
            <a:r>
              <a:rPr lang="ru-RU" sz="2400" dirty="0">
                <a:ea typeface="Calibri"/>
                <a:cs typeface="Times New Roman"/>
              </a:rPr>
              <a:t>(</a:t>
            </a:r>
            <a:r>
              <a:rPr lang="ru-RU" sz="2000" dirty="0">
                <a:ea typeface="Calibri"/>
                <a:cs typeface="Times New Roman"/>
              </a:rPr>
              <a:t>например: ПП должен работать </a:t>
            </a:r>
            <a:r>
              <a:rPr lang="ru-RU" sz="2000" dirty="0" smtClean="0">
                <a:ea typeface="Calibri"/>
                <a:cs typeface="Times New Roman"/>
              </a:rPr>
              <a:t>в среде </a:t>
            </a:r>
            <a:r>
              <a:rPr lang="ru-RU" sz="2000" dirty="0">
                <a:ea typeface="Calibri"/>
                <a:cs typeface="Times New Roman"/>
              </a:rPr>
              <a:t>операционных </a:t>
            </a:r>
            <a:r>
              <a:rPr lang="ru-RU" sz="2000" dirty="0" smtClean="0">
                <a:ea typeface="Calibri"/>
                <a:cs typeface="Times New Roman"/>
              </a:rPr>
              <a:t>систем </a:t>
            </a:r>
            <a:r>
              <a:rPr lang="ru-RU" sz="2000" dirty="0" err="1">
                <a:ea typeface="Calibri"/>
                <a:cs typeface="Times New Roman"/>
              </a:rPr>
              <a:t>Linux</a:t>
            </a:r>
            <a:r>
              <a:rPr lang="ru-RU" sz="2000" dirty="0">
                <a:ea typeface="Calibri"/>
                <a:cs typeface="Times New Roman"/>
              </a:rPr>
              <a:t>, </a:t>
            </a:r>
            <a:r>
              <a:rPr lang="ru-RU" sz="2000" dirty="0" err="1">
                <a:ea typeface="Calibri"/>
                <a:cs typeface="Times New Roman"/>
              </a:rPr>
              <a:t>Windows</a:t>
            </a:r>
            <a:r>
              <a:rPr lang="ru-RU" sz="2000" dirty="0">
                <a:ea typeface="Calibri"/>
                <a:cs typeface="Times New Roman"/>
              </a:rPr>
              <a:t> 10 и </a:t>
            </a:r>
            <a:r>
              <a:rPr lang="ru-RU" sz="2000" dirty="0" err="1">
                <a:ea typeface="Calibri"/>
                <a:cs typeface="Times New Roman"/>
              </a:rPr>
              <a:t>MacOS</a:t>
            </a:r>
            <a:r>
              <a:rPr lang="ru-RU" sz="2000" dirty="0">
                <a:ea typeface="Calibri"/>
                <a:cs typeface="Times New Roman"/>
              </a:rPr>
              <a:t> X</a:t>
            </a:r>
            <a:r>
              <a:rPr lang="en-US" sz="2000" dirty="0">
                <a:ea typeface="Calibri"/>
                <a:cs typeface="Times New Roman"/>
              </a:rPr>
              <a:t>I</a:t>
            </a:r>
            <a:r>
              <a:rPr lang="ru-RU" sz="2000" dirty="0" smtClean="0">
                <a:ea typeface="Calibri"/>
                <a:cs typeface="Times New Roman"/>
              </a:rPr>
              <a:t>; ПП </a:t>
            </a:r>
            <a:r>
              <a:rPr lang="ru-RU" sz="2000" dirty="0">
                <a:ea typeface="Calibri"/>
                <a:cs typeface="Times New Roman"/>
              </a:rPr>
              <a:t>должен работать с документами в форматах MS </a:t>
            </a:r>
            <a:r>
              <a:rPr lang="ru-RU" sz="2000" dirty="0" err="1">
                <a:ea typeface="Calibri"/>
                <a:cs typeface="Times New Roman"/>
              </a:rPr>
              <a:t>Word</a:t>
            </a:r>
            <a:r>
              <a:rPr lang="ru-RU" sz="2000" dirty="0">
                <a:ea typeface="Calibri"/>
                <a:cs typeface="Times New Roman"/>
              </a:rPr>
              <a:t>  и HTML</a:t>
            </a:r>
            <a:r>
              <a:rPr lang="ru-RU" sz="2000" dirty="0" smtClean="0">
                <a:ea typeface="Calibri"/>
                <a:cs typeface="Times New Roman"/>
              </a:rPr>
              <a:t>; ПП </a:t>
            </a:r>
            <a:r>
              <a:rPr lang="ru-RU" sz="2000" dirty="0">
                <a:ea typeface="Calibri"/>
                <a:cs typeface="Times New Roman"/>
              </a:rPr>
              <a:t>должен сохранять файлы отчетов в форматах MS </a:t>
            </a:r>
            <a:r>
              <a:rPr lang="ru-RU" sz="2000" dirty="0" err="1">
                <a:ea typeface="Calibri"/>
                <a:cs typeface="Times New Roman"/>
              </a:rPr>
              <a:t>Word</a:t>
            </a:r>
            <a:r>
              <a:rPr lang="ru-RU" sz="2000" dirty="0">
                <a:ea typeface="Calibri"/>
                <a:cs typeface="Times New Roman"/>
              </a:rPr>
              <a:t> 2016, MS </a:t>
            </a:r>
            <a:r>
              <a:rPr lang="ru-RU" sz="2000" dirty="0" err="1">
                <a:ea typeface="Calibri"/>
                <a:cs typeface="Times New Roman"/>
              </a:rPr>
              <a:t>Excel</a:t>
            </a:r>
            <a:r>
              <a:rPr lang="ru-RU" sz="2000" dirty="0">
                <a:ea typeface="Calibri"/>
                <a:cs typeface="Times New Roman"/>
              </a:rPr>
              <a:t> 2016</a:t>
            </a:r>
            <a:r>
              <a:rPr lang="ru-RU" sz="2000" dirty="0" smtClean="0">
                <a:ea typeface="Calibri"/>
                <a:cs typeface="Times New Roman"/>
              </a:rPr>
              <a:t>, HTML </a:t>
            </a:r>
            <a:r>
              <a:rPr lang="ru-RU" sz="2000" dirty="0">
                <a:ea typeface="Calibri"/>
                <a:cs typeface="Times New Roman"/>
              </a:rPr>
              <a:t>и в виде обычного текста). </a:t>
            </a:r>
          </a:p>
          <a:p>
            <a:pPr lvl="0" indent="180340" algn="just">
              <a:spcAft>
                <a:spcPts val="1000"/>
              </a:spcAft>
            </a:pPr>
            <a:endParaRPr lang="ru-RU" sz="2400" b="1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55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612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340" algn="ctr">
              <a:lnSpc>
                <a:spcPct val="115000"/>
              </a:lnSpc>
              <a:spcAft>
                <a:spcPts val="1000"/>
              </a:spcAft>
            </a:pPr>
            <a:r>
              <a:rPr lang="ru-RU" sz="2400" b="1" dirty="0">
                <a:ea typeface="Calibri"/>
                <a:cs typeface="Times New Roman"/>
              </a:rPr>
              <a:t>Методы контроля качества ПП можно классифицировать следующим образом: 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b="1" dirty="0">
                <a:ea typeface="Calibri"/>
                <a:cs typeface="Times New Roman"/>
              </a:rPr>
              <a:t>• Методы и техники, связанные выяснением свойств ПП во время </a:t>
            </a:r>
            <a:r>
              <a:rPr lang="ru-RU" sz="2400" b="1" dirty="0" smtClean="0">
                <a:ea typeface="Calibri"/>
                <a:cs typeface="Times New Roman"/>
              </a:rPr>
              <a:t>его работы. Это</a:t>
            </a:r>
            <a:r>
              <a:rPr lang="ru-RU" sz="2400" b="1" dirty="0">
                <a:ea typeface="Calibri"/>
                <a:cs typeface="Times New Roman"/>
              </a:rPr>
              <a:t>, прежде всего, все виды </a:t>
            </a:r>
            <a:r>
              <a:rPr lang="ru-RU" sz="2400" b="1" i="1" dirty="0">
                <a:ea typeface="Calibri"/>
                <a:cs typeface="Times New Roman"/>
              </a:rPr>
              <a:t>тестирования</a:t>
            </a:r>
            <a:r>
              <a:rPr lang="ru-RU" sz="2400" b="1" dirty="0">
                <a:ea typeface="Calibri"/>
                <a:cs typeface="Times New Roman"/>
              </a:rPr>
              <a:t>, а также профилирование</a:t>
            </a:r>
            <a:r>
              <a:rPr lang="ru-RU" sz="2400" b="1" i="1" dirty="0">
                <a:ea typeface="Calibri"/>
                <a:cs typeface="Times New Roman"/>
              </a:rPr>
              <a:t> </a:t>
            </a:r>
            <a:r>
              <a:rPr lang="ru-RU" sz="2400" b="1" dirty="0" smtClean="0">
                <a:ea typeface="Calibri"/>
                <a:cs typeface="Times New Roman"/>
              </a:rPr>
              <a:t>и измерение </a:t>
            </a:r>
            <a:r>
              <a:rPr lang="ru-RU" sz="2400" b="1" dirty="0">
                <a:ea typeface="Calibri"/>
                <a:cs typeface="Times New Roman"/>
              </a:rPr>
              <a:t>количественных показателей качества, которые можно </a:t>
            </a:r>
            <a:r>
              <a:rPr lang="ru-RU" sz="2400" b="1" dirty="0" smtClean="0">
                <a:ea typeface="Calibri"/>
                <a:cs typeface="Times New Roman"/>
              </a:rPr>
              <a:t>определить по </a:t>
            </a:r>
            <a:r>
              <a:rPr lang="ru-RU" sz="2400" b="1" dirty="0">
                <a:ea typeface="Calibri"/>
                <a:cs typeface="Times New Roman"/>
              </a:rPr>
              <a:t>результатам работы </a:t>
            </a:r>
            <a:r>
              <a:rPr lang="ru-RU" sz="2400" b="1" dirty="0" smtClean="0">
                <a:ea typeface="Calibri"/>
                <a:cs typeface="Times New Roman"/>
              </a:rPr>
              <a:t>ПП </a:t>
            </a:r>
            <a:r>
              <a:rPr lang="ru-RU" sz="2400" b="1" dirty="0">
                <a:ea typeface="Calibri"/>
                <a:cs typeface="Times New Roman"/>
              </a:rPr>
              <a:t>- эффективности по времени и другим ресурсам, надежности, доступности и пр</a:t>
            </a:r>
            <a:r>
              <a:rPr lang="ru-RU" sz="2400" b="1" dirty="0" smtClean="0">
                <a:ea typeface="Calibri"/>
                <a:cs typeface="Times New Roman"/>
              </a:rPr>
              <a:t>.; </a:t>
            </a:r>
          </a:p>
          <a:p>
            <a:pPr indent="180340" algn="just">
              <a:spcAft>
                <a:spcPts val="1000"/>
              </a:spcAft>
            </a:pPr>
            <a:endParaRPr lang="ru-RU" sz="2400" b="1" dirty="0" smtClean="0">
              <a:ea typeface="Calibri"/>
              <a:cs typeface="Times New Roman"/>
            </a:endParaRPr>
          </a:p>
          <a:p>
            <a:pPr indent="180340" algn="just">
              <a:spcAft>
                <a:spcPts val="1000"/>
              </a:spcAft>
            </a:pPr>
            <a:r>
              <a:rPr lang="ru-RU" sz="2400" b="1" dirty="0" smtClean="0">
                <a:ea typeface="Calibri"/>
                <a:cs typeface="Times New Roman"/>
              </a:rPr>
              <a:t>• </a:t>
            </a:r>
            <a:r>
              <a:rPr lang="ru-RU" sz="2400" b="1" dirty="0">
                <a:ea typeface="Calibri"/>
                <a:cs typeface="Times New Roman"/>
              </a:rPr>
              <a:t>Методы и техники, связанные с определением показателей качества на </a:t>
            </a:r>
            <a:r>
              <a:rPr lang="ru-RU" sz="2400" b="1" dirty="0" smtClean="0">
                <a:ea typeface="Calibri"/>
                <a:cs typeface="Times New Roman"/>
              </a:rPr>
              <a:t>основе симуляции </a:t>
            </a:r>
            <a:r>
              <a:rPr lang="ru-RU" sz="2400" b="1" dirty="0">
                <a:ea typeface="Calibri"/>
                <a:cs typeface="Times New Roman"/>
              </a:rPr>
              <a:t>работы ПП с помощью моделей разного рода. К этому виду относятся проверка на моделях</a:t>
            </a:r>
            <a:r>
              <a:rPr lang="ru-RU" sz="2400" b="1" i="1" dirty="0">
                <a:ea typeface="Calibri"/>
                <a:cs typeface="Times New Roman"/>
              </a:rPr>
              <a:t> (</a:t>
            </a:r>
            <a:r>
              <a:rPr lang="ru-RU" sz="2400" b="1" i="1" dirty="0" err="1">
                <a:ea typeface="Calibri"/>
                <a:cs typeface="Times New Roman"/>
              </a:rPr>
              <a:t>model</a:t>
            </a:r>
            <a:r>
              <a:rPr lang="ru-RU" sz="2400" b="1" i="1" dirty="0">
                <a:ea typeface="Calibri"/>
                <a:cs typeface="Times New Roman"/>
              </a:rPr>
              <a:t> </a:t>
            </a:r>
            <a:r>
              <a:rPr lang="ru-RU" sz="2400" b="1" i="1" dirty="0" err="1">
                <a:ea typeface="Calibri"/>
                <a:cs typeface="Times New Roman"/>
              </a:rPr>
              <a:t>checking</a:t>
            </a:r>
            <a:r>
              <a:rPr lang="ru-RU" sz="2400" b="1" i="1" dirty="0">
                <a:ea typeface="Calibri"/>
                <a:cs typeface="Times New Roman"/>
              </a:rPr>
              <a:t>)</a:t>
            </a:r>
            <a:r>
              <a:rPr lang="ru-RU" sz="2400" b="1" dirty="0">
                <a:ea typeface="Calibri"/>
                <a:cs typeface="Times New Roman"/>
              </a:rPr>
              <a:t>, а также </a:t>
            </a:r>
            <a:r>
              <a:rPr lang="ru-RU" sz="2400" b="1" dirty="0" err="1">
                <a:ea typeface="Calibri"/>
                <a:cs typeface="Times New Roman"/>
              </a:rPr>
              <a:t>прототипирование</a:t>
            </a:r>
            <a:r>
              <a:rPr lang="ru-RU" sz="2400" b="1" dirty="0">
                <a:ea typeface="Calibri"/>
                <a:cs typeface="Times New Roman"/>
              </a:rPr>
              <a:t> </a:t>
            </a:r>
            <a:r>
              <a:rPr lang="ru-RU" sz="2400" b="1" i="1" dirty="0">
                <a:ea typeface="Calibri"/>
                <a:cs typeface="Times New Roman"/>
              </a:rPr>
              <a:t>(макетирование)</a:t>
            </a:r>
            <a:r>
              <a:rPr lang="ru-RU" sz="2400" b="1" dirty="0">
                <a:ea typeface="Calibri"/>
                <a:cs typeface="Times New Roman"/>
              </a:rPr>
              <a:t>, использованное для оценки качества принимаемых решений; </a:t>
            </a:r>
            <a:endParaRPr lang="ru-RU" sz="2400" b="1" dirty="0" smtClean="0">
              <a:ea typeface="Calibri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98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964488" cy="673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80340" algn="ctr">
              <a:lnSpc>
                <a:spcPct val="115000"/>
              </a:lnSpc>
              <a:spcAft>
                <a:spcPts val="1000"/>
              </a:spcAft>
            </a:pPr>
            <a:r>
              <a:rPr lang="ru-RU" sz="2400" b="1" dirty="0">
                <a:solidFill>
                  <a:prstClr val="white"/>
                </a:solidFill>
                <a:ea typeface="Calibri"/>
                <a:cs typeface="Times New Roman"/>
              </a:rPr>
              <a:t>Методы контроля качества ПП можно классифицировать следующим </a:t>
            </a:r>
            <a:r>
              <a:rPr lang="ru-RU" sz="2400" b="1" dirty="0" smtClean="0">
                <a:solidFill>
                  <a:prstClr val="white"/>
                </a:solidFill>
                <a:ea typeface="Calibri"/>
                <a:cs typeface="Times New Roman"/>
              </a:rPr>
              <a:t>образом  (</a:t>
            </a:r>
            <a:r>
              <a:rPr lang="ru-RU" sz="2400" b="1" dirty="0" err="1" smtClean="0">
                <a:solidFill>
                  <a:prstClr val="white"/>
                </a:solidFill>
                <a:ea typeface="Calibri"/>
                <a:cs typeface="Times New Roman"/>
              </a:rPr>
              <a:t>ок</a:t>
            </a:r>
            <a:r>
              <a:rPr lang="ru-RU" sz="2400" b="1" dirty="0" smtClean="0">
                <a:solidFill>
                  <a:prstClr val="white"/>
                </a:solidFill>
                <a:ea typeface="Calibri"/>
                <a:cs typeface="Times New Roman"/>
              </a:rPr>
              <a:t>.): 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b="1" dirty="0">
                <a:ea typeface="Calibri"/>
                <a:cs typeface="Times New Roman"/>
              </a:rPr>
              <a:t>• Методы и техники, предназначенные для выявления </a:t>
            </a:r>
            <a:r>
              <a:rPr lang="ru-RU" sz="2400" b="1" dirty="0" smtClean="0">
                <a:ea typeface="Calibri"/>
                <a:cs typeface="Times New Roman"/>
              </a:rPr>
              <a:t>нарушений формализованных </a:t>
            </a:r>
            <a:r>
              <a:rPr lang="ru-RU" sz="2400" b="1" dirty="0">
                <a:ea typeface="Calibri"/>
                <a:cs typeface="Times New Roman"/>
              </a:rPr>
              <a:t>правил построения исходного кода ПП, проектных моделей </a:t>
            </a:r>
            <a:r>
              <a:rPr lang="ru-RU" sz="2400" b="1" dirty="0" smtClean="0">
                <a:ea typeface="Calibri"/>
                <a:cs typeface="Times New Roman"/>
              </a:rPr>
              <a:t>и документации (инспектирование </a:t>
            </a:r>
            <a:r>
              <a:rPr lang="ru-RU" sz="2400" b="1" dirty="0">
                <a:ea typeface="Calibri"/>
                <a:cs typeface="Times New Roman"/>
              </a:rPr>
              <a:t>кода, заключающееся в целенаправленном поиске определенных дефектов и нарушений требований в коде на основе набора шаблонов</a:t>
            </a:r>
            <a:r>
              <a:rPr lang="ru-RU" sz="2400" b="1" dirty="0" smtClean="0">
                <a:ea typeface="Calibri"/>
                <a:cs typeface="Times New Roman"/>
              </a:rPr>
              <a:t>, автоматизированные </a:t>
            </a:r>
            <a:r>
              <a:rPr lang="ru-RU" sz="2400" b="1" dirty="0">
                <a:ea typeface="Calibri"/>
                <a:cs typeface="Times New Roman"/>
              </a:rPr>
              <a:t>методы поиска ошибок в коде, </a:t>
            </a:r>
            <a:r>
              <a:rPr lang="ru-RU" sz="2400" b="1" dirty="0" smtClean="0">
                <a:ea typeface="Calibri"/>
                <a:cs typeface="Times New Roman"/>
              </a:rPr>
              <a:t>не основанные </a:t>
            </a:r>
            <a:r>
              <a:rPr lang="ru-RU" sz="2400" b="1" dirty="0">
                <a:ea typeface="Calibri"/>
                <a:cs typeface="Times New Roman"/>
              </a:rPr>
              <a:t>на его интерпретации, методы </a:t>
            </a:r>
            <a:r>
              <a:rPr lang="ru-RU" sz="2400" b="1" dirty="0" smtClean="0">
                <a:ea typeface="Calibri"/>
                <a:cs typeface="Times New Roman"/>
              </a:rPr>
              <a:t>проверки документации </a:t>
            </a:r>
            <a:r>
              <a:rPr lang="ru-RU" sz="2400" b="1" dirty="0">
                <a:ea typeface="Calibri"/>
                <a:cs typeface="Times New Roman"/>
              </a:rPr>
              <a:t>на согласованность и соответствие </a:t>
            </a:r>
            <a:r>
              <a:rPr lang="ru-RU" sz="2400" b="1" dirty="0" smtClean="0">
                <a:ea typeface="Calibri"/>
                <a:cs typeface="Times New Roman"/>
              </a:rPr>
              <a:t>стандартам); </a:t>
            </a:r>
            <a:endParaRPr lang="ru-RU" sz="2400" b="1" dirty="0">
              <a:ea typeface="Calibri"/>
              <a:cs typeface="Times New Roman"/>
            </a:endParaRPr>
          </a:p>
          <a:p>
            <a:pPr algn="just"/>
            <a:r>
              <a:rPr lang="ru-RU" sz="2400" b="1" dirty="0">
                <a:ea typeface="Calibri"/>
              </a:rPr>
              <a:t>• Методы и техники, связанные с обычным или </a:t>
            </a:r>
            <a:r>
              <a:rPr lang="ru-RU" sz="2400" b="1" dirty="0" smtClean="0">
                <a:ea typeface="Calibri"/>
              </a:rPr>
              <a:t>формализованным анализом проектной </a:t>
            </a:r>
            <a:r>
              <a:rPr lang="ru-RU" sz="2400" b="1" dirty="0">
                <a:ea typeface="Calibri"/>
              </a:rPr>
              <a:t>документации и исходного кода для </a:t>
            </a:r>
            <a:r>
              <a:rPr lang="ru-RU" sz="2400" b="1" dirty="0" smtClean="0">
                <a:ea typeface="Calibri"/>
              </a:rPr>
              <a:t> выявления </a:t>
            </a:r>
            <a:r>
              <a:rPr lang="ru-RU" sz="2400" b="1" dirty="0">
                <a:ea typeface="Calibri"/>
              </a:rPr>
              <a:t>их </a:t>
            </a:r>
            <a:r>
              <a:rPr lang="ru-RU" sz="2400" b="1" dirty="0" smtClean="0">
                <a:ea typeface="Calibri"/>
              </a:rPr>
              <a:t>свойств (методы </a:t>
            </a:r>
            <a:r>
              <a:rPr lang="ru-RU" sz="2400" b="1" dirty="0">
                <a:ea typeface="Calibri"/>
              </a:rPr>
              <a:t>анализа архитектуры </a:t>
            </a:r>
            <a:r>
              <a:rPr lang="ru-RU" sz="2400" b="1" dirty="0" smtClean="0">
                <a:ea typeface="Calibri"/>
              </a:rPr>
              <a:t>ПП, </a:t>
            </a:r>
            <a:r>
              <a:rPr lang="ru-RU" sz="2400" b="1" dirty="0">
                <a:ea typeface="Calibri"/>
              </a:rPr>
              <a:t>методы формального </a:t>
            </a:r>
            <a:r>
              <a:rPr lang="ru-RU" sz="2400" b="1" dirty="0" smtClean="0">
                <a:ea typeface="Calibri"/>
              </a:rPr>
              <a:t> оказательства </a:t>
            </a:r>
            <a:r>
              <a:rPr lang="ru-RU" sz="2400" b="1" dirty="0">
                <a:ea typeface="Calibri"/>
              </a:rPr>
              <a:t>свойств </a:t>
            </a:r>
            <a:r>
              <a:rPr lang="ru-RU" sz="2400" b="1" dirty="0" smtClean="0">
                <a:ea typeface="Calibri"/>
              </a:rPr>
              <a:t>ПП </a:t>
            </a:r>
            <a:r>
              <a:rPr lang="ru-RU" sz="2400" b="1" dirty="0">
                <a:ea typeface="Calibri"/>
              </a:rPr>
              <a:t>и формального анализа эффективности применяемых </a:t>
            </a:r>
            <a:r>
              <a:rPr lang="ru-RU" sz="2400" b="1" dirty="0" smtClean="0">
                <a:ea typeface="Calibri"/>
              </a:rPr>
              <a:t>алгоритмов)</a:t>
            </a:r>
            <a:r>
              <a:rPr lang="ru-RU" sz="2400" dirty="0" smtClean="0">
                <a:ea typeface="Calibri"/>
              </a:rPr>
              <a:t>.</a:t>
            </a:r>
            <a:endParaRPr lang="ru-RU" sz="2400" b="1" dirty="0">
              <a:solidFill>
                <a:prstClr val="white"/>
              </a:solidFill>
              <a:ea typeface="Calibri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130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Принципы выбора характеристик качества в проектах </a:t>
            </a:r>
            <a:r>
              <a:rPr lang="ru-RU" sz="2400" b="1" dirty="0" smtClean="0"/>
              <a:t>ПП (1)</a:t>
            </a:r>
            <a:endParaRPr lang="ru-RU" sz="2000" b="1" dirty="0" smtClean="0"/>
          </a:p>
          <a:p>
            <a:pPr indent="180340" algn="just">
              <a:spcAft>
                <a:spcPts val="1000"/>
              </a:spcAft>
            </a:pPr>
            <a:r>
              <a:rPr lang="ru-RU" sz="2400" dirty="0" smtClean="0">
                <a:ea typeface="Calibri"/>
                <a:cs typeface="Times New Roman"/>
              </a:rPr>
              <a:t>При </a:t>
            </a:r>
            <a:r>
              <a:rPr lang="ru-RU" sz="2400" dirty="0">
                <a:ea typeface="Calibri"/>
                <a:cs typeface="Times New Roman"/>
              </a:rPr>
              <a:t>системном анализе, формировании технического задания и спецификаций требований возникает </a:t>
            </a:r>
            <a:r>
              <a:rPr lang="ru-RU" sz="2400" b="1" i="1" dirty="0">
                <a:ea typeface="Calibri"/>
                <a:cs typeface="Times New Roman"/>
              </a:rPr>
              <a:t>два класса оптимизационных задач</a:t>
            </a:r>
            <a:r>
              <a:rPr lang="ru-RU" sz="2400" b="1" i="1" dirty="0" smtClean="0">
                <a:ea typeface="Calibri"/>
                <a:cs typeface="Times New Roman"/>
              </a:rPr>
              <a:t>: 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dirty="0" smtClean="0">
                <a:ea typeface="Calibri"/>
                <a:cs typeface="Times New Roman"/>
              </a:rPr>
              <a:t>- </a:t>
            </a:r>
            <a:r>
              <a:rPr lang="ru-RU" sz="2400" dirty="0">
                <a:ea typeface="Calibri"/>
                <a:cs typeface="Times New Roman"/>
              </a:rPr>
              <a:t>распределения затрат на улучшение отдельных конструктивных</a:t>
            </a:r>
            <a:br>
              <a:rPr lang="ru-RU" sz="2400" dirty="0">
                <a:ea typeface="Calibri"/>
                <a:cs typeface="Times New Roman"/>
              </a:rPr>
            </a:br>
            <a:r>
              <a:rPr lang="ru-RU" sz="2400" dirty="0">
                <a:ea typeface="Calibri"/>
                <a:cs typeface="Times New Roman"/>
              </a:rPr>
              <a:t>характеристик ПП с целью достижения его максимальной или достаточно высокой функциональной пригодности; </a:t>
            </a:r>
          </a:p>
          <a:p>
            <a:pPr indent="180340" algn="just">
              <a:spcAft>
                <a:spcPts val="1000"/>
              </a:spcAft>
            </a:pPr>
            <a:r>
              <a:rPr lang="ru-RU" sz="2400" dirty="0" smtClean="0">
                <a:ea typeface="Calibri"/>
                <a:cs typeface="Times New Roman"/>
              </a:rPr>
              <a:t>- определения </a:t>
            </a:r>
            <a:r>
              <a:rPr lang="ru-RU" sz="2400" dirty="0">
                <a:ea typeface="Calibri"/>
                <a:cs typeface="Times New Roman"/>
              </a:rPr>
              <a:t>оптимальных или допустимых затрат на улучшение</a:t>
            </a:r>
            <a:br>
              <a:rPr lang="ru-RU" sz="2400" dirty="0">
                <a:ea typeface="Calibri"/>
                <a:cs typeface="Times New Roman"/>
              </a:rPr>
            </a:br>
            <a:r>
              <a:rPr lang="ru-RU" sz="2400" dirty="0">
                <a:ea typeface="Calibri"/>
                <a:cs typeface="Times New Roman"/>
              </a:rPr>
              <a:t>каждой конструктивной характеристики ПП, обеспечивающих </a:t>
            </a:r>
            <a:r>
              <a:rPr lang="ru-RU" sz="2400" dirty="0" smtClean="0">
                <a:ea typeface="Calibri"/>
                <a:cs typeface="Times New Roman"/>
              </a:rPr>
              <a:t>адекватное или </a:t>
            </a:r>
            <a:r>
              <a:rPr lang="ru-RU" sz="2400" dirty="0">
                <a:ea typeface="Calibri"/>
                <a:cs typeface="Times New Roman"/>
              </a:rPr>
              <a:t>достаточно существенное увеличение качества функционирования</a:t>
            </a:r>
            <a:r>
              <a:rPr lang="ru-RU" sz="2400" dirty="0" smtClean="0">
                <a:ea typeface="Calibri"/>
                <a:cs typeface="Times New Roman"/>
              </a:rPr>
              <a:t>.</a:t>
            </a:r>
          </a:p>
          <a:p>
            <a:pPr indent="180340" algn="just">
              <a:spcAft>
                <a:spcPts val="1000"/>
              </a:spcAft>
            </a:pPr>
            <a:r>
              <a:rPr lang="ru-RU" sz="2000" b="1" dirty="0"/>
              <a:t>Решение этих задач должно быть направлено на обеспечение достаточно высокой функциональной пригодности ПП путем</a:t>
            </a:r>
            <a:r>
              <a:rPr lang="ru-RU" sz="2000" b="1" i="1" dirty="0"/>
              <a:t> </a:t>
            </a:r>
            <a:r>
              <a:rPr lang="ru-RU" sz="2000" b="1" i="1" dirty="0">
                <a:solidFill>
                  <a:srgbClr val="FFFF00"/>
                </a:solidFill>
              </a:rPr>
              <a:t>сбалансированного улучшения остальных характеристик качества </a:t>
            </a:r>
            <a:r>
              <a:rPr lang="ru-RU" sz="2000" b="1" dirty="0"/>
              <a:t>в условиях ограниченных ресурсов ЖЦ ПП</a:t>
            </a:r>
            <a:r>
              <a:rPr lang="ru-RU" sz="2000" b="1" i="1" dirty="0"/>
              <a:t>. </a:t>
            </a:r>
            <a:r>
              <a:rPr lang="ru-RU" sz="2000" b="1" dirty="0"/>
              <a:t>Для этого в процессе системного анализа при подготовке технического задания и требований спецификаций, значения требуемых атрибутов и </a:t>
            </a:r>
            <a:r>
              <a:rPr lang="ru-RU" sz="2000" b="1" dirty="0" err="1"/>
              <a:t>субхарактеристик</a:t>
            </a:r>
            <a:r>
              <a:rPr lang="ru-RU" sz="2000" b="1" dirty="0"/>
              <a:t> качества должны проверяться по степени их влияния на функциональную пригодность. </a:t>
            </a:r>
            <a:endParaRPr lang="ru-RU" sz="2000" b="1" dirty="0">
              <a:ea typeface="Calibri"/>
              <a:cs typeface="Times New Roman"/>
            </a:endParaRPr>
          </a:p>
          <a:p>
            <a:pPr algn="just"/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01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88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prstClr val="white"/>
                </a:solidFill>
              </a:rPr>
              <a:t>Принципы выбора характеристик качества в проектах ПП </a:t>
            </a:r>
            <a:r>
              <a:rPr lang="ru-RU" sz="2400" b="1" dirty="0" smtClean="0">
                <a:solidFill>
                  <a:prstClr val="white"/>
                </a:solidFill>
              </a:rPr>
              <a:t>(2)</a:t>
            </a:r>
          </a:p>
          <a:p>
            <a:pPr lvl="0" algn="ctr"/>
            <a:endParaRPr lang="ru-RU" sz="2400" b="1" dirty="0" smtClean="0">
              <a:solidFill>
                <a:prstClr val="white"/>
              </a:solidFill>
            </a:endParaRPr>
          </a:p>
          <a:p>
            <a:pPr lvl="0" algn="just"/>
            <a:r>
              <a:rPr lang="ru-RU" sz="2400" dirty="0" smtClean="0">
                <a:ea typeface="Calibri"/>
              </a:rPr>
              <a:t>     После </a:t>
            </a:r>
            <a:r>
              <a:rPr lang="ru-RU" sz="2400" dirty="0">
                <a:ea typeface="Calibri"/>
              </a:rPr>
              <a:t>первичного выбора характеристик качества ПС </a:t>
            </a:r>
            <a:r>
              <a:rPr lang="ru-RU" sz="2400" dirty="0" smtClean="0">
                <a:ea typeface="Calibri"/>
              </a:rPr>
              <a:t>необходимо определить </a:t>
            </a:r>
            <a:r>
              <a:rPr lang="ru-RU" sz="2400" dirty="0">
                <a:ea typeface="Calibri"/>
              </a:rPr>
              <a:t>экономическую эффективность и реализуемость программного средства в соответствии с </a:t>
            </a:r>
            <a:r>
              <a:rPr lang="ru-RU" sz="2400" b="1" i="1" dirty="0">
                <a:ea typeface="Calibri"/>
              </a:rPr>
              <a:t>требованиями контракта </a:t>
            </a:r>
            <a:r>
              <a:rPr lang="ru-RU" sz="2400" dirty="0">
                <a:ea typeface="Calibri"/>
              </a:rPr>
              <a:t>по</a:t>
            </a:r>
            <a:r>
              <a:rPr lang="ru-RU" sz="2400" b="1" i="1" dirty="0">
                <a:ea typeface="Calibri"/>
              </a:rPr>
              <a:t> качеству</a:t>
            </a:r>
            <a:r>
              <a:rPr lang="ru-RU" sz="2400" i="1" dirty="0">
                <a:ea typeface="Calibri"/>
              </a:rPr>
              <a:t> </a:t>
            </a:r>
            <a:r>
              <a:rPr lang="ru-RU" sz="2400" dirty="0" smtClean="0">
                <a:ea typeface="Calibri"/>
              </a:rPr>
              <a:t>в условиях </a:t>
            </a:r>
            <a:r>
              <a:rPr lang="ru-RU" sz="2400" dirty="0">
                <a:ea typeface="Calibri"/>
              </a:rPr>
              <a:t>реального ограничения экономических ресурсов, доступных </a:t>
            </a:r>
            <a:r>
              <a:rPr lang="ru-RU" sz="2400" dirty="0" smtClean="0">
                <a:ea typeface="Calibri"/>
              </a:rPr>
              <a:t>для обеспечения </a:t>
            </a:r>
            <a:r>
              <a:rPr lang="ru-RU" sz="2400" dirty="0">
                <a:ea typeface="Calibri"/>
              </a:rPr>
              <a:t>всего жизненного цикла ПП. </a:t>
            </a:r>
            <a:endParaRPr lang="ru-RU" sz="2400" dirty="0" smtClean="0">
              <a:ea typeface="Calibri"/>
            </a:endParaRPr>
          </a:p>
          <a:p>
            <a:pPr lvl="0" algn="just"/>
            <a:endParaRPr lang="ru-RU" sz="2400" dirty="0" smtClean="0">
              <a:ea typeface="Calibri"/>
            </a:endParaRP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a typeface="Calibri"/>
                <a:cs typeface="Times New Roman"/>
              </a:rPr>
              <a:t>Общее понятие - доступные ресурсы разработки - включает реальные финансовые, временные, кадровые и аппаратурные ограничения, в условиях которых происходит создание и развитие сложного комплекса программ. Эти факторы проявляются как </a:t>
            </a:r>
            <a:r>
              <a:rPr lang="ru-RU" sz="2400" b="1" i="1" dirty="0">
                <a:ea typeface="Calibri"/>
                <a:cs typeface="Times New Roman"/>
              </a:rPr>
              <a:t>дополнительные показатели качества</a:t>
            </a:r>
            <a:r>
              <a:rPr lang="ru-RU" sz="2400" i="1" dirty="0">
                <a:ea typeface="Calibri"/>
                <a:cs typeface="Times New Roman"/>
              </a:rPr>
              <a:t> </a:t>
            </a:r>
            <a:r>
              <a:rPr lang="ru-RU" sz="2400" b="1" i="1" dirty="0">
                <a:ea typeface="Calibri"/>
                <a:cs typeface="Times New Roman"/>
              </a:rPr>
              <a:t>продуктов </a:t>
            </a:r>
            <a:r>
              <a:rPr lang="ru-RU" sz="2400" dirty="0">
                <a:ea typeface="Calibri"/>
                <a:cs typeface="Times New Roman"/>
              </a:rPr>
              <a:t>и рентабельности процессов, которые следует учитывать и оптимизировать в ЖЦ ПП. </a:t>
            </a:r>
          </a:p>
          <a:p>
            <a:pPr lvl="0" algn="just"/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857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1325</Words>
  <Application>Microsoft Office PowerPoint</Application>
  <PresentationFormat>Экран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й</dc:creator>
  <cp:lastModifiedBy>ALEKS</cp:lastModifiedBy>
  <cp:revision>183</cp:revision>
  <dcterms:created xsi:type="dcterms:W3CDTF">2013-10-08T12:04:11Z</dcterms:created>
  <dcterms:modified xsi:type="dcterms:W3CDTF">2019-04-17T04:33:59Z</dcterms:modified>
</cp:coreProperties>
</file>