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58" r:id="rId12"/>
    <p:sldId id="272" r:id="rId13"/>
    <p:sldId id="259" r:id="rId14"/>
    <p:sldId id="274" r:id="rId15"/>
    <p:sldId id="275" r:id="rId16"/>
    <p:sldId id="277" r:id="rId17"/>
    <p:sldId id="260" r:id="rId18"/>
    <p:sldId id="261" r:id="rId19"/>
    <p:sldId id="278" r:id="rId20"/>
    <p:sldId id="279" r:id="rId21"/>
    <p:sldId id="262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63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F55D-854E-47E9-A329-34F367370B7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69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F55D-854E-47E9-A329-34F367370B7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1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F55D-854E-47E9-A329-34F367370B7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15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F55D-854E-47E9-A329-34F367370B7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62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F55D-854E-47E9-A329-34F367370B7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59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F55D-854E-47E9-A329-34F367370B7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6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F55D-854E-47E9-A329-34F367370B7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71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F55D-854E-47E9-A329-34F367370B7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74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F55D-854E-47E9-A329-34F367370B7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27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F55D-854E-47E9-A329-34F367370B7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10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F55D-854E-47E9-A329-34F367370B7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33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6F55D-854E-47E9-A329-34F367370B7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912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4581" y="2636912"/>
            <a:ext cx="83529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 smtClean="0"/>
          </a:p>
          <a:p>
            <a:pPr algn="ctr"/>
            <a:r>
              <a:rPr lang="ru-RU" sz="2800" b="1" dirty="0" smtClean="0"/>
              <a:t>ТЕМА 4  </a:t>
            </a:r>
            <a:r>
              <a:rPr lang="ru-RU" sz="2800" b="1" dirty="0"/>
              <a:t>Требования к характеристикам качества при производстве программных продуктов</a:t>
            </a:r>
          </a:p>
          <a:p>
            <a:pPr algn="ctr"/>
            <a:endParaRPr lang="en-US" sz="2800" b="1" dirty="0"/>
          </a:p>
          <a:p>
            <a:pPr algn="ctr"/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 bwMode="auto">
          <a:xfrm>
            <a:off x="668270" y="332656"/>
            <a:ext cx="7775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ctr" eaLnBrk="1" hangingPunct="1">
              <a:spcBef>
                <a:spcPct val="20000"/>
              </a:spcBef>
            </a:pPr>
            <a:r>
              <a:rPr lang="ru-RU" altLang="ru-RU" sz="2800" b="1" dirty="0">
                <a:solidFill>
                  <a:srgbClr val="00B050"/>
                </a:solidFill>
              </a:rPr>
              <a:t>Дисциплина</a:t>
            </a:r>
            <a:r>
              <a:rPr lang="en-US" altLang="ru-RU" sz="2800" b="1" dirty="0">
                <a:solidFill>
                  <a:srgbClr val="00B050"/>
                </a:solidFill>
              </a:rPr>
              <a:t>:</a:t>
            </a:r>
            <a:r>
              <a:rPr lang="ru-RU" altLang="ru-RU" sz="2800" b="1" dirty="0">
                <a:solidFill>
                  <a:srgbClr val="00B050"/>
                </a:solidFill>
              </a:rPr>
              <a:t> “Математические</a:t>
            </a:r>
            <a:r>
              <a:rPr lang="uk-UA" altLang="ru-RU" sz="2800" b="1" dirty="0">
                <a:solidFill>
                  <a:srgbClr val="00B050"/>
                </a:solidFill>
              </a:rPr>
              <a:t> </a:t>
            </a:r>
            <a:r>
              <a:rPr lang="ru-RU" altLang="ru-RU" sz="2800" b="1" dirty="0">
                <a:solidFill>
                  <a:srgbClr val="00B050"/>
                </a:solidFill>
              </a:rPr>
              <a:t>методы</a:t>
            </a:r>
            <a:r>
              <a:rPr lang="uk-UA" altLang="ru-RU" sz="2800" b="1" dirty="0">
                <a:solidFill>
                  <a:srgbClr val="00B050"/>
                </a:solidFill>
              </a:rPr>
              <a:t> и </a:t>
            </a:r>
            <a:r>
              <a:rPr lang="ru-RU" altLang="ru-RU" sz="2800" b="1" dirty="0">
                <a:solidFill>
                  <a:srgbClr val="00B050"/>
                </a:solidFill>
              </a:rPr>
              <a:t>технологии</a:t>
            </a:r>
            <a:r>
              <a:rPr lang="uk-UA" altLang="ru-RU" sz="2800" b="1" dirty="0">
                <a:solidFill>
                  <a:srgbClr val="00B050"/>
                </a:solidFill>
              </a:rPr>
              <a:t> </a:t>
            </a:r>
            <a:r>
              <a:rPr lang="ru-RU" altLang="ru-RU" sz="2800" b="1" dirty="0">
                <a:solidFill>
                  <a:srgbClr val="00B050"/>
                </a:solidFill>
              </a:rPr>
              <a:t>тестирования</a:t>
            </a:r>
            <a:r>
              <a:rPr lang="uk-UA" altLang="ru-RU" sz="2800" b="1" dirty="0">
                <a:solidFill>
                  <a:srgbClr val="00B050"/>
                </a:solidFill>
              </a:rPr>
              <a:t> и </a:t>
            </a:r>
            <a:r>
              <a:rPr lang="ru-RU" altLang="ru-RU" sz="2800" b="1" dirty="0">
                <a:solidFill>
                  <a:srgbClr val="00B050"/>
                </a:solidFill>
              </a:rPr>
              <a:t>верификации</a:t>
            </a:r>
            <a:r>
              <a:rPr lang="uk-UA" altLang="ru-RU" sz="2800" b="1" dirty="0">
                <a:solidFill>
                  <a:srgbClr val="00B050"/>
                </a:solidFill>
              </a:rPr>
              <a:t> ПО</a:t>
            </a:r>
            <a:r>
              <a:rPr lang="ru-RU" altLang="ru-RU" sz="2800" b="1" dirty="0">
                <a:solidFill>
                  <a:srgbClr val="00B050"/>
                </a:solidFill>
              </a:rPr>
              <a:t>”</a:t>
            </a:r>
            <a:endParaRPr lang="ru-RU" altLang="ru-RU" sz="2800" b="1" dirty="0"/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</a:pPr>
            <a:r>
              <a:rPr lang="ru-RU" altLang="ru-RU" b="1" dirty="0"/>
              <a:t> 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727200" y="1735138"/>
            <a:ext cx="5400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latin typeface="Arial" charset="0"/>
              </a:rPr>
              <a:t>Лекция </a:t>
            </a:r>
            <a:r>
              <a:rPr lang="uk-UA" altLang="ru-RU" smtClean="0">
                <a:latin typeface="Arial" charset="0"/>
              </a:rPr>
              <a:t>№9</a:t>
            </a:r>
            <a:endParaRPr lang="ru-RU" altLang="ru-RU" dirty="0">
              <a:latin typeface="Arial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68270" y="5547060"/>
            <a:ext cx="5400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Arial" charset="0"/>
              </a:rPr>
              <a:t>доцент  </a:t>
            </a:r>
            <a:r>
              <a:rPr lang="ru-RU" altLang="ru-RU" dirty="0" err="1">
                <a:latin typeface="Arial" charset="0"/>
              </a:rPr>
              <a:t>Нарежний</a:t>
            </a:r>
            <a:r>
              <a:rPr lang="ru-RU" altLang="ru-RU" dirty="0">
                <a:latin typeface="Arial" charset="0"/>
              </a:rPr>
              <a:t> А.П.</a:t>
            </a:r>
          </a:p>
        </p:txBody>
      </p:sp>
    </p:spTree>
    <p:extLst>
      <p:ext uri="{BB962C8B-B14F-4D97-AF65-F5344CB8AC3E}">
        <p14:creationId xmlns:p14="http://schemas.microsoft.com/office/powerpoint/2010/main" val="312067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Эталонная модель измерения качества программного продукта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819150"/>
            <a:ext cx="89535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92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99392"/>
            <a:ext cx="9144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Стандартизированные характеристики качества</a:t>
            </a:r>
          </a:p>
          <a:p>
            <a:pPr algn="ctr"/>
            <a:r>
              <a:rPr lang="ru-RU" sz="2400" b="1" dirty="0"/>
              <a:t>сложных программных </a:t>
            </a:r>
            <a:r>
              <a:rPr lang="ru-RU" sz="2400" b="1" dirty="0" smtClean="0"/>
              <a:t>продуктов</a:t>
            </a:r>
          </a:p>
          <a:p>
            <a:pPr algn="just"/>
            <a:r>
              <a:rPr lang="ru-RU" sz="2400" dirty="0" smtClean="0"/>
              <a:t>    Понятие </a:t>
            </a:r>
            <a:r>
              <a:rPr lang="ru-RU" sz="2400" b="1" dirty="0"/>
              <a:t>качества </a:t>
            </a:r>
            <a:r>
              <a:rPr lang="ru-RU" sz="2400" b="1" dirty="0" smtClean="0"/>
              <a:t>ПП </a:t>
            </a:r>
            <a:r>
              <a:rPr lang="ru-RU" sz="2400" dirty="0" smtClean="0"/>
              <a:t>обычно</a:t>
            </a:r>
            <a:r>
              <a:rPr lang="ru-RU" sz="2400" b="1" dirty="0" smtClean="0"/>
              <a:t> </a:t>
            </a:r>
            <a:r>
              <a:rPr lang="ru-RU" sz="2400" dirty="0" smtClean="0"/>
              <a:t>используется </a:t>
            </a:r>
            <a:r>
              <a:rPr lang="ru-RU" sz="2400" dirty="0"/>
              <a:t>в соответствии </a:t>
            </a:r>
            <a:r>
              <a:rPr lang="ru-RU" sz="2400" dirty="0" smtClean="0"/>
              <a:t>с определением </a:t>
            </a:r>
            <a:r>
              <a:rPr lang="ru-RU" sz="2400" dirty="0"/>
              <a:t>системы менеджмента качества ISO 9001 как “</a:t>
            </a:r>
            <a:r>
              <a:rPr lang="ru-RU" sz="2400" b="1" dirty="0"/>
              <a:t>степень соответствия </a:t>
            </a:r>
            <a:r>
              <a:rPr lang="ru-RU" sz="2400" b="1" dirty="0" smtClean="0"/>
              <a:t>присущих характеристик </a:t>
            </a:r>
            <a:r>
              <a:rPr lang="ru-RU" sz="2400" b="1" dirty="0"/>
              <a:t>требованиям</a:t>
            </a:r>
            <a:r>
              <a:rPr lang="ru-RU" sz="2400" dirty="0" smtClean="0"/>
              <a:t>”.</a:t>
            </a:r>
            <a:endParaRPr lang="ru-RU" sz="2400" b="1" i="1" dirty="0" smtClean="0"/>
          </a:p>
          <a:p>
            <a:pPr algn="just"/>
            <a:r>
              <a:rPr lang="ru-RU" sz="2400" b="1" i="1" dirty="0"/>
              <a:t> </a:t>
            </a:r>
            <a:r>
              <a:rPr lang="ru-RU" sz="2400" b="1" i="1" dirty="0" smtClean="0"/>
              <a:t>    </a:t>
            </a:r>
            <a:r>
              <a:rPr lang="ru-RU" sz="2400" b="1" i="1" u="sng" dirty="0" smtClean="0"/>
              <a:t>Требования </a:t>
            </a:r>
            <a:r>
              <a:rPr lang="ru-RU" sz="2400" b="1" i="1" u="sng" dirty="0"/>
              <a:t>к характеристикам качества </a:t>
            </a:r>
            <a:r>
              <a:rPr lang="ru-RU" sz="2400" dirty="0"/>
              <a:t>при </a:t>
            </a:r>
            <a:r>
              <a:rPr lang="ru-RU" sz="2400" dirty="0" smtClean="0"/>
              <a:t>производстве  </a:t>
            </a:r>
            <a:r>
              <a:rPr lang="ru-RU" sz="2400" dirty="0"/>
              <a:t>программных </a:t>
            </a:r>
            <a:r>
              <a:rPr lang="ru-RU" sz="2400" dirty="0" smtClean="0"/>
              <a:t>продуктов включают</a:t>
            </a:r>
            <a:r>
              <a:rPr lang="ru-RU" sz="2400" dirty="0"/>
              <a:t>:</a:t>
            </a:r>
          </a:p>
          <a:p>
            <a:pPr algn="just"/>
            <a:r>
              <a:rPr lang="ru-RU" sz="2400" dirty="0"/>
              <a:t>– </a:t>
            </a:r>
            <a:r>
              <a:rPr lang="ru-RU" sz="2400" b="1" i="1" dirty="0" smtClean="0"/>
              <a:t>Функциональную </a:t>
            </a:r>
            <a:r>
              <a:rPr lang="ru-RU" sz="2400" b="1" i="1" dirty="0"/>
              <a:t>пригодность </a:t>
            </a:r>
            <a:r>
              <a:rPr lang="ru-RU" sz="2400" dirty="0"/>
              <a:t>программного </a:t>
            </a:r>
            <a:r>
              <a:rPr lang="ru-RU" sz="2400" dirty="0" smtClean="0"/>
              <a:t>продукта </a:t>
            </a:r>
            <a:r>
              <a:rPr lang="ru-RU" sz="2000" b="1" dirty="0" smtClean="0"/>
              <a:t>(цели, назначение, </a:t>
            </a:r>
            <a:r>
              <a:rPr lang="ru-RU" sz="2000" b="1" dirty="0"/>
              <a:t>задачи; основные функции П</a:t>
            </a:r>
            <a:r>
              <a:rPr lang="ru-RU" sz="2000" b="1" dirty="0" smtClean="0"/>
              <a:t>П);</a:t>
            </a:r>
            <a:endParaRPr lang="ru-RU" sz="2000" b="1" dirty="0"/>
          </a:p>
          <a:p>
            <a:pPr algn="just"/>
            <a:r>
              <a:rPr lang="ru-RU" sz="2400" dirty="0"/>
              <a:t>– </a:t>
            </a:r>
            <a:r>
              <a:rPr lang="ru-RU" sz="2400" b="1" i="1" dirty="0" smtClean="0"/>
              <a:t>Функциональные </a:t>
            </a:r>
            <a:r>
              <a:rPr lang="ru-RU" sz="2400" b="1" i="1" dirty="0"/>
              <a:t>характеристики качества </a:t>
            </a:r>
            <a:r>
              <a:rPr lang="ru-RU" sz="2400" dirty="0"/>
              <a:t>программных </a:t>
            </a:r>
            <a:r>
              <a:rPr lang="ru-RU" sz="2400" dirty="0" smtClean="0"/>
              <a:t>продуктов </a:t>
            </a:r>
            <a:r>
              <a:rPr lang="ru-RU" sz="2000" b="1" dirty="0" smtClean="0"/>
              <a:t>(корректность,  </a:t>
            </a:r>
            <a:r>
              <a:rPr lang="ru-RU" sz="2000" b="1" dirty="0"/>
              <a:t>способность к взаимодействию</a:t>
            </a:r>
            <a:r>
              <a:rPr lang="ru-RU" sz="2000" b="1" dirty="0" smtClean="0"/>
              <a:t>;  </a:t>
            </a:r>
            <a:r>
              <a:rPr lang="ru-RU" sz="2000" b="1" dirty="0"/>
              <a:t>защищенность – </a:t>
            </a:r>
            <a:r>
              <a:rPr lang="ru-RU" sz="2000" b="1" dirty="0" smtClean="0"/>
              <a:t>безопасность);</a:t>
            </a:r>
            <a:endParaRPr lang="ru-RU" sz="2000" b="1" dirty="0"/>
          </a:p>
          <a:p>
            <a:pPr algn="just"/>
            <a:r>
              <a:rPr lang="ru-RU" sz="2400" dirty="0"/>
              <a:t>– </a:t>
            </a:r>
            <a:r>
              <a:rPr lang="ru-RU" sz="2400" b="1" i="1" dirty="0" smtClean="0"/>
              <a:t>Количественные </a:t>
            </a:r>
            <a:r>
              <a:rPr lang="ru-RU" sz="2400" b="1" i="1" dirty="0"/>
              <a:t>характеристики качества </a:t>
            </a:r>
            <a:r>
              <a:rPr lang="ru-RU" sz="2400" dirty="0"/>
              <a:t>программных </a:t>
            </a:r>
            <a:r>
              <a:rPr lang="ru-RU" sz="2400" dirty="0" smtClean="0"/>
              <a:t>продуктов</a:t>
            </a:r>
            <a:r>
              <a:rPr lang="en-US" sz="2400" dirty="0" smtClean="0"/>
              <a:t> </a:t>
            </a:r>
            <a:r>
              <a:rPr lang="en-US" sz="2000" b="1" dirty="0" smtClean="0"/>
              <a:t>(</a:t>
            </a:r>
            <a:r>
              <a:rPr lang="ru-RU" sz="2000" b="1" i="1" dirty="0" smtClean="0"/>
              <a:t>надежность</a:t>
            </a:r>
            <a:r>
              <a:rPr lang="ru-RU" sz="2000" b="1" dirty="0" smtClean="0"/>
              <a:t> </a:t>
            </a:r>
            <a:r>
              <a:rPr lang="ru-RU" sz="2000" b="1" dirty="0"/>
              <a:t>-</a:t>
            </a:r>
            <a:r>
              <a:rPr lang="ru-RU" sz="2000" b="1" dirty="0" smtClean="0"/>
              <a:t> завершенность,  устойчивость,  восстанавливаемость,  </a:t>
            </a:r>
            <a:r>
              <a:rPr lang="ru-RU" sz="2000" b="1" dirty="0"/>
              <a:t>доступность – </a:t>
            </a:r>
            <a:r>
              <a:rPr lang="ru-RU" sz="2000" b="1" dirty="0" smtClean="0"/>
              <a:t>готовность;  </a:t>
            </a:r>
            <a:r>
              <a:rPr lang="ru-RU" sz="2000" b="1" i="1" dirty="0" smtClean="0"/>
              <a:t>эффективность -</a:t>
            </a:r>
            <a:r>
              <a:rPr lang="ru-RU" sz="2000" b="1" dirty="0" smtClean="0"/>
              <a:t>  </a:t>
            </a:r>
            <a:r>
              <a:rPr lang="ru-RU" sz="2000" b="1" dirty="0"/>
              <a:t>временная </a:t>
            </a:r>
            <a:r>
              <a:rPr lang="ru-RU" sz="2000" b="1" dirty="0" smtClean="0"/>
              <a:t>эффективность</a:t>
            </a:r>
            <a:r>
              <a:rPr lang="ru-RU" sz="2000" b="1" dirty="0"/>
              <a:t>,</a:t>
            </a:r>
            <a:r>
              <a:rPr lang="ru-RU" sz="2000" b="1" dirty="0" smtClean="0"/>
              <a:t> степень использования </a:t>
            </a:r>
            <a:r>
              <a:rPr lang="ru-RU" sz="2000" b="1" dirty="0"/>
              <a:t>ресурсов </a:t>
            </a:r>
            <a:r>
              <a:rPr lang="ru-RU" sz="2000" b="1" dirty="0" smtClean="0"/>
              <a:t>компьютера);</a:t>
            </a:r>
            <a:endParaRPr lang="ru-RU" sz="2000" b="1" dirty="0"/>
          </a:p>
          <a:p>
            <a:pPr algn="just"/>
            <a:r>
              <a:rPr lang="ru-RU" sz="2400" dirty="0"/>
              <a:t>– </a:t>
            </a:r>
            <a:r>
              <a:rPr lang="ru-RU" sz="2400" b="1" i="1" dirty="0" smtClean="0"/>
              <a:t>Качественные </a:t>
            </a:r>
            <a:r>
              <a:rPr lang="ru-RU" sz="2400" b="1" i="1" dirty="0"/>
              <a:t>характеристики </a:t>
            </a:r>
            <a:r>
              <a:rPr lang="ru-RU" sz="2400" b="1" i="1" dirty="0">
                <a:solidFill>
                  <a:prstClr val="white"/>
                </a:solidFill>
              </a:rPr>
              <a:t>качества </a:t>
            </a:r>
            <a:r>
              <a:rPr lang="ru-RU" sz="2400" dirty="0" smtClean="0"/>
              <a:t>программных продуктов (</a:t>
            </a:r>
            <a:r>
              <a:rPr lang="ru-RU" sz="2000" b="1" i="1" dirty="0" smtClean="0"/>
              <a:t>практичность</a:t>
            </a:r>
            <a:r>
              <a:rPr lang="ru-RU" sz="2000" b="1" dirty="0" smtClean="0"/>
              <a:t> -  </a:t>
            </a:r>
            <a:r>
              <a:rPr lang="ru-RU" sz="2000" b="1" dirty="0"/>
              <a:t>простота </a:t>
            </a:r>
            <a:r>
              <a:rPr lang="ru-RU" sz="2000" b="1" dirty="0" smtClean="0"/>
              <a:t>использования,  </a:t>
            </a:r>
            <a:r>
              <a:rPr lang="ru-RU" sz="2000" b="1" dirty="0" err="1" smtClean="0"/>
              <a:t>изучаемость</a:t>
            </a:r>
            <a:r>
              <a:rPr lang="ru-RU" sz="2000" b="1" dirty="0" smtClean="0"/>
              <a:t>;  </a:t>
            </a:r>
            <a:r>
              <a:rPr lang="ru-RU" sz="2000" b="1" i="1" dirty="0" err="1" smtClean="0"/>
              <a:t>сопровождаемость</a:t>
            </a:r>
            <a:r>
              <a:rPr lang="ru-RU" sz="2000" b="1" dirty="0" smtClean="0"/>
              <a:t> -  изменяемость,  тестируемость;  </a:t>
            </a:r>
            <a:r>
              <a:rPr lang="ru-RU" sz="2000" b="1" i="1" dirty="0" smtClean="0"/>
              <a:t>мобильность - 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адаптируемость</a:t>
            </a:r>
            <a:r>
              <a:rPr lang="ru-RU" sz="2000" b="1" dirty="0"/>
              <a:t>,</a:t>
            </a:r>
            <a:r>
              <a:rPr lang="ru-RU" sz="2000" b="1" dirty="0" smtClean="0"/>
              <a:t>  </a:t>
            </a:r>
            <a:r>
              <a:rPr lang="ru-RU" sz="2000" b="1" dirty="0"/>
              <a:t>простота </a:t>
            </a:r>
            <a:r>
              <a:rPr lang="ru-RU" sz="2000" b="1" dirty="0" smtClean="0"/>
              <a:t>инсталляции,  </a:t>
            </a:r>
            <a:r>
              <a:rPr lang="ru-RU" sz="2000" b="1" dirty="0" err="1" smtClean="0"/>
              <a:t>замещаемость</a:t>
            </a:r>
            <a:r>
              <a:rPr lang="ru-RU" sz="2000" b="1" dirty="0" smtClean="0"/>
              <a:t>).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65410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    Комплекс </a:t>
            </a:r>
            <a:r>
              <a:rPr lang="ru-RU" sz="2000" b="1" dirty="0"/>
              <a:t>базовых задач и инструментов инженерии качества включает в себя следующие из них: </a:t>
            </a:r>
          </a:p>
          <a:p>
            <a:pPr algn="just"/>
            <a:r>
              <a:rPr lang="ru-RU" sz="2000" b="1" dirty="0" smtClean="0"/>
              <a:t>1) </a:t>
            </a:r>
            <a:r>
              <a:rPr lang="ru-RU" sz="2000" b="1" i="1" dirty="0" smtClean="0"/>
              <a:t>Модели </a:t>
            </a:r>
            <a:r>
              <a:rPr lang="ru-RU" sz="2000" b="1" i="1" dirty="0"/>
              <a:t>управления качеством</a:t>
            </a:r>
            <a:r>
              <a:rPr lang="ru-RU" sz="2000" b="1" dirty="0"/>
              <a:t>, начиная с ранних стадий ЖЦ ПП на </a:t>
            </a:r>
            <a:r>
              <a:rPr lang="ru-RU" sz="2000" b="1" dirty="0" smtClean="0"/>
              <a:t>основе модели </a:t>
            </a:r>
            <a:r>
              <a:rPr lang="ru-RU" sz="2000" b="1" dirty="0"/>
              <a:t>процесса принятия решений по управлению качеством ПП, моделей задания количественных требований к качеству компонентов ПП, прогнозирования плотности дефектов с помощью байесовских сетей и систематического количественного контроля </a:t>
            </a:r>
            <a:r>
              <a:rPr lang="ru-RU" sz="2000" b="1" dirty="0" smtClean="0"/>
              <a:t>качества </a:t>
            </a:r>
            <a:r>
              <a:rPr lang="ru-RU" sz="2000" b="1" dirty="0"/>
              <a:t>ПП; </a:t>
            </a:r>
          </a:p>
          <a:p>
            <a:pPr algn="just"/>
            <a:r>
              <a:rPr lang="ru-RU" sz="2000" b="1" dirty="0"/>
              <a:t>2</a:t>
            </a:r>
            <a:r>
              <a:rPr lang="ru-RU" sz="2000" b="1" dirty="0" smtClean="0"/>
              <a:t>)  </a:t>
            </a:r>
            <a:r>
              <a:rPr lang="ru-RU" sz="2000" b="1" i="1" dirty="0" smtClean="0"/>
              <a:t>Модель </a:t>
            </a:r>
            <a:r>
              <a:rPr lang="ru-RU" sz="2000" b="1" i="1" dirty="0"/>
              <a:t>процессов тестирования </a:t>
            </a:r>
            <a:r>
              <a:rPr lang="ru-RU" sz="2000" b="1" i="1" dirty="0" smtClean="0"/>
              <a:t>ПП</a:t>
            </a:r>
            <a:r>
              <a:rPr lang="ru-RU" sz="2000" b="1" dirty="0" smtClean="0"/>
              <a:t>, </a:t>
            </a:r>
            <a:r>
              <a:rPr lang="ru-RU" sz="2000" b="1" dirty="0"/>
              <a:t>которая способствует </a:t>
            </a:r>
            <a:r>
              <a:rPr lang="ru-RU" sz="2000" b="1" dirty="0" smtClean="0"/>
              <a:t>улучшению планирования </a:t>
            </a:r>
            <a:r>
              <a:rPr lang="ru-RU" sz="2000" b="1" dirty="0"/>
              <a:t>тестирования, выделению необходимых ресурсов тестирования </a:t>
            </a:r>
            <a:r>
              <a:rPr lang="ru-RU" sz="2000" b="1" dirty="0" smtClean="0"/>
              <a:t>и обеспечивает </a:t>
            </a:r>
            <a:r>
              <a:rPr lang="ru-RU" sz="2000" b="1" dirty="0"/>
              <a:t>управление тестированием с учетом рисков отказов </a:t>
            </a:r>
            <a:r>
              <a:rPr lang="ru-RU" sz="2000" b="1" dirty="0" smtClean="0"/>
              <a:t>ПП </a:t>
            </a:r>
            <a:r>
              <a:rPr lang="ru-RU" sz="2000" b="1" dirty="0"/>
              <a:t>и </a:t>
            </a:r>
            <a:r>
              <a:rPr lang="ru-RU" sz="2000" b="1" dirty="0" smtClean="0"/>
              <a:t>рисков срыва </a:t>
            </a:r>
            <a:r>
              <a:rPr lang="ru-RU" sz="2000" b="1" dirty="0"/>
              <a:t>выполнения проектов систем </a:t>
            </a:r>
            <a:r>
              <a:rPr lang="ru-RU" sz="2000" b="1" dirty="0" smtClean="0"/>
              <a:t>ПП </a:t>
            </a:r>
            <a:r>
              <a:rPr lang="ru-RU" sz="2000" b="1" dirty="0"/>
              <a:t>в условиях ограниченных ресурсов;</a:t>
            </a:r>
          </a:p>
          <a:p>
            <a:pPr algn="just"/>
            <a:r>
              <a:rPr lang="ru-RU" sz="2000" b="1" dirty="0"/>
              <a:t>3) </a:t>
            </a:r>
            <a:r>
              <a:rPr lang="ru-RU" sz="2000" b="1" i="1" dirty="0" smtClean="0"/>
              <a:t>Совершенствование </a:t>
            </a:r>
            <a:r>
              <a:rPr lang="ru-RU" sz="2000" b="1" i="1" dirty="0"/>
              <a:t>моделей процессов ЖЦ </a:t>
            </a:r>
            <a:r>
              <a:rPr lang="ru-RU" sz="2000" b="1" dirty="0"/>
              <a:t>путем экспертно-аналитического оценивания процессов, выполняемых в каждом цикле управления, начиная </a:t>
            </a:r>
            <a:r>
              <a:rPr lang="ru-RU" sz="2000" b="1" dirty="0" smtClean="0"/>
              <a:t>с этапа </a:t>
            </a:r>
            <a:r>
              <a:rPr lang="ru-RU" sz="2000" b="1" dirty="0"/>
              <a:t>прогнозирования целевой характеристики качества и ее достижения </a:t>
            </a:r>
            <a:r>
              <a:rPr lang="ru-RU" sz="2000" b="1" dirty="0" smtClean="0"/>
              <a:t>в </a:t>
            </a:r>
            <a:r>
              <a:rPr lang="ru-RU" sz="2000" b="1" dirty="0"/>
              <a:t>процессах разработки </a:t>
            </a:r>
            <a:r>
              <a:rPr lang="ru-RU" sz="2000" b="1" dirty="0" smtClean="0"/>
              <a:t>ПП;</a:t>
            </a:r>
            <a:endParaRPr lang="ru-RU" sz="2000" b="1" dirty="0"/>
          </a:p>
          <a:p>
            <a:pPr algn="just"/>
            <a:r>
              <a:rPr lang="ru-RU" sz="2000" b="1" dirty="0"/>
              <a:t>4) </a:t>
            </a:r>
            <a:r>
              <a:rPr lang="ru-RU" sz="2000" b="1" i="1" dirty="0" smtClean="0"/>
              <a:t>Модель </a:t>
            </a:r>
            <a:r>
              <a:rPr lang="ru-RU" sz="2000" b="1" i="1" dirty="0"/>
              <a:t>интегрированной технологии управления рисками </a:t>
            </a:r>
            <a:r>
              <a:rPr lang="ru-RU" sz="2000" b="1" dirty="0" smtClean="0"/>
              <a:t>программных проектов </a:t>
            </a:r>
            <a:r>
              <a:rPr lang="ru-RU" sz="2000" b="1" dirty="0"/>
              <a:t>с использованием аппарата экспертного оценивания, </a:t>
            </a:r>
            <a:r>
              <a:rPr lang="ru-RU" sz="2000" b="1" dirty="0" smtClean="0"/>
              <a:t>деревьев </a:t>
            </a:r>
            <a:r>
              <a:rPr lang="ru-RU" sz="2000" b="1" dirty="0"/>
              <a:t>ценности и </a:t>
            </a:r>
            <a:r>
              <a:rPr lang="ru-RU" sz="2000" b="1" dirty="0" smtClean="0"/>
              <a:t>байесовских сетей; </a:t>
            </a:r>
            <a:endParaRPr lang="ru-RU" sz="2000" b="1" dirty="0"/>
          </a:p>
          <a:p>
            <a:pPr algn="just"/>
            <a:r>
              <a:rPr lang="ru-RU" sz="2000" b="1" dirty="0"/>
              <a:t>5) </a:t>
            </a:r>
            <a:r>
              <a:rPr lang="ru-RU" sz="2000" b="1" i="1" dirty="0"/>
              <a:t>Методический инструментарий оценки качества </a:t>
            </a:r>
            <a:r>
              <a:rPr lang="ru-RU" sz="2000" b="1" dirty="0"/>
              <a:t>программ </a:t>
            </a:r>
            <a:r>
              <a:rPr lang="ru-RU" sz="2000" b="1" dirty="0" smtClean="0"/>
              <a:t>в процессах </a:t>
            </a:r>
            <a:r>
              <a:rPr lang="ru-RU" sz="2000" b="1" dirty="0"/>
              <a:t>анализа требований, проектирования, кодирования и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29489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0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Общая схема </a:t>
            </a:r>
            <a:r>
              <a:rPr lang="ru-RU" sz="2400" b="1" dirty="0" smtClean="0"/>
              <a:t>применения </a:t>
            </a:r>
            <a:r>
              <a:rPr lang="ru-RU" sz="2400" b="1" dirty="0"/>
              <a:t>задач инженерии качества </a:t>
            </a:r>
            <a:r>
              <a:rPr lang="ru-RU" sz="2400" b="1" dirty="0" smtClean="0"/>
              <a:t>ПП</a:t>
            </a:r>
            <a:endParaRPr lang="ru-RU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78298"/>
            <a:ext cx="8496943" cy="616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10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Модели </a:t>
            </a:r>
            <a:r>
              <a:rPr lang="ru-RU" sz="2400" b="1" dirty="0" smtClean="0"/>
              <a:t>  качества   ПП   (1)</a:t>
            </a:r>
          </a:p>
          <a:p>
            <a:pPr algn="just"/>
            <a:r>
              <a:rPr lang="ru-RU" sz="2000" b="1" dirty="0" smtClean="0"/>
              <a:t>     Наиболее </a:t>
            </a:r>
            <a:r>
              <a:rPr lang="ru-RU" sz="2000" b="1" dirty="0"/>
              <a:t>распространенными в настоящий момент являются следующие модели качества: </a:t>
            </a:r>
          </a:p>
          <a:p>
            <a:pPr algn="just"/>
            <a:r>
              <a:rPr lang="ru-RU" sz="2000" b="1" dirty="0" smtClean="0"/>
              <a:t>-  модели </a:t>
            </a:r>
            <a:r>
              <a:rPr lang="ru-RU" sz="2000" b="1" dirty="0"/>
              <a:t>типа  </a:t>
            </a:r>
            <a:r>
              <a:rPr lang="ru-RU" sz="2000" b="1" i="1" dirty="0"/>
              <a:t>«факторы - критерии - метрики» </a:t>
            </a:r>
            <a:r>
              <a:rPr lang="ru-RU" sz="2000" b="1" dirty="0"/>
              <a:t>[ модели     </a:t>
            </a:r>
            <a:r>
              <a:rPr lang="ru-RU" sz="2000" b="1" dirty="0" err="1">
                <a:solidFill>
                  <a:srgbClr val="FFFF00"/>
                </a:solidFill>
              </a:rPr>
              <a:t>МакКола</a:t>
            </a:r>
            <a:r>
              <a:rPr lang="ru-RU" sz="2000" b="1" dirty="0"/>
              <a:t>   (</a:t>
            </a:r>
            <a:r>
              <a:rPr lang="en-US" sz="2000" b="1" dirty="0"/>
              <a:t>McCall J., Richards P., Walters G. Factors in Software Quality. Three volumes: NTIS AD-A049-014, AD-A049-015, AD-A049-055, 1977),  </a:t>
            </a:r>
            <a:r>
              <a:rPr lang="ru-RU" sz="2000" b="1" dirty="0" smtClean="0"/>
              <a:t>     </a:t>
            </a:r>
            <a:r>
              <a:rPr lang="ru-RU" sz="2000" b="1" dirty="0" smtClean="0">
                <a:solidFill>
                  <a:srgbClr val="FFFF00"/>
                </a:solidFill>
              </a:rPr>
              <a:t>Боэма </a:t>
            </a:r>
            <a:r>
              <a:rPr lang="ru-RU" sz="2000" b="1" dirty="0"/>
              <a:t>(Боэм Б. и др. Характеристики качества программного обеспечения. – М.: Мир, 1981. – 208 с.),  </a:t>
            </a:r>
            <a:r>
              <a:rPr lang="ru-RU" sz="2000" b="1" dirty="0" smtClean="0"/>
              <a:t>         </a:t>
            </a:r>
            <a:r>
              <a:rPr lang="en-US" sz="2000" b="1" dirty="0">
                <a:solidFill>
                  <a:srgbClr val="FFFF00"/>
                </a:solidFill>
              </a:rPr>
              <a:t>FURPS</a:t>
            </a:r>
            <a:r>
              <a:rPr lang="en-US" sz="2000" b="1" dirty="0"/>
              <a:t>   (Grady R., Caswell D. Software Metrics: Establishing a Company. – Prentice Hall, 1987.– 280 p.),  </a:t>
            </a:r>
            <a:r>
              <a:rPr lang="ru-RU" sz="2000" b="1" dirty="0" smtClean="0"/>
              <a:t>      </a:t>
            </a:r>
            <a:r>
              <a:rPr lang="ru-RU" sz="2000" b="1" dirty="0" err="1" smtClean="0">
                <a:solidFill>
                  <a:srgbClr val="FFFF00"/>
                </a:solidFill>
              </a:rPr>
              <a:t>Гилба</a:t>
            </a:r>
            <a:r>
              <a:rPr lang="ru-RU" sz="2000" b="1" dirty="0" smtClean="0"/>
              <a:t>   </a:t>
            </a:r>
            <a:r>
              <a:rPr lang="ru-RU" sz="2000" b="1" dirty="0"/>
              <a:t>(</a:t>
            </a:r>
            <a:r>
              <a:rPr lang="en-US" sz="2000" b="1" dirty="0" err="1"/>
              <a:t>Gilb</a:t>
            </a:r>
            <a:r>
              <a:rPr lang="en-US" sz="2000" b="1" dirty="0"/>
              <a:t> T. Principles of Software Engineering Management. – Reading MA: Addison Wesley, 1988. – 464 p.),   </a:t>
            </a:r>
            <a:r>
              <a:rPr lang="ru-RU" sz="2000" b="1" dirty="0" smtClean="0"/>
              <a:t>  </a:t>
            </a:r>
            <a:r>
              <a:rPr lang="en-US" sz="2000" b="1" dirty="0" smtClean="0">
                <a:solidFill>
                  <a:srgbClr val="FFFF00"/>
                </a:solidFill>
              </a:rPr>
              <a:t>IEEE </a:t>
            </a:r>
            <a:r>
              <a:rPr lang="en-US" sz="2000" b="1" dirty="0">
                <a:solidFill>
                  <a:srgbClr val="FFFF00"/>
                </a:solidFill>
              </a:rPr>
              <a:t>1061  </a:t>
            </a:r>
            <a:r>
              <a:rPr lang="en-US" sz="2000" b="1" dirty="0" smtClean="0"/>
              <a:t>(</a:t>
            </a:r>
            <a:r>
              <a:rPr lang="en-US" sz="2000" b="1" dirty="0"/>
              <a:t>IEEE 1061 Standard for Software Quality Metrics Methodology, 1998. http://www.techstreet.com/cgi-bin/detail?product_id = 26157</a:t>
            </a:r>
            <a:r>
              <a:rPr lang="en-US" sz="2000" b="1" dirty="0" smtClean="0"/>
              <a:t>),</a:t>
            </a:r>
            <a:endParaRPr lang="ru-RU" sz="2000" b="1" dirty="0" smtClean="0"/>
          </a:p>
          <a:p>
            <a:pPr algn="just"/>
            <a:r>
              <a:rPr lang="en-US" sz="2000" b="1" dirty="0" smtClean="0"/>
              <a:t>  </a:t>
            </a:r>
            <a:r>
              <a:rPr lang="ru-RU" sz="2000" b="1" dirty="0" smtClean="0"/>
              <a:t>   </a:t>
            </a:r>
            <a:r>
              <a:rPr lang="en-US" sz="2000" b="1" dirty="0" smtClean="0">
                <a:solidFill>
                  <a:srgbClr val="FFFF00"/>
                </a:solidFill>
              </a:rPr>
              <a:t>ISO/IEC </a:t>
            </a:r>
            <a:r>
              <a:rPr lang="en-US" sz="2000" b="1" dirty="0">
                <a:solidFill>
                  <a:srgbClr val="FFFF00"/>
                </a:solidFill>
              </a:rPr>
              <a:t>25000  </a:t>
            </a:r>
            <a:r>
              <a:rPr lang="en-US" sz="2000" b="1" dirty="0"/>
              <a:t>(ISO/IEC 25000: Software Engineering — Software Product Quality Requirements and Evaluation (</a:t>
            </a:r>
            <a:r>
              <a:rPr lang="en-US" sz="2000" b="1" dirty="0" err="1"/>
              <a:t>SQuaRE</a:t>
            </a:r>
            <a:r>
              <a:rPr lang="en-US" sz="2000" b="1" dirty="0"/>
              <a:t>) — Guide to </a:t>
            </a:r>
            <a:r>
              <a:rPr lang="en-US" sz="2000" b="1" dirty="0" err="1"/>
              <a:t>SQuaRE</a:t>
            </a:r>
            <a:r>
              <a:rPr lang="en-US" sz="2000" b="1" dirty="0"/>
              <a:t>. – Geneva: International Organization for Standardization, 2005)],    </a:t>
            </a:r>
          </a:p>
          <a:p>
            <a:r>
              <a:rPr lang="en-US" sz="2000" b="1" dirty="0"/>
              <a:t>-  </a:t>
            </a:r>
            <a:r>
              <a:rPr lang="ru-RU" sz="2000" b="1" dirty="0"/>
              <a:t>модели типа </a:t>
            </a:r>
            <a:r>
              <a:rPr lang="ru-RU" sz="2000" b="1" i="1" dirty="0"/>
              <a:t>«цель – вопрос - метрика</a:t>
            </a:r>
            <a:r>
              <a:rPr lang="ru-RU" sz="2000" b="1" i="1" dirty="0" smtClean="0"/>
              <a:t>»     </a:t>
            </a:r>
            <a:r>
              <a:rPr lang="ru-RU" sz="2000" b="1" dirty="0"/>
              <a:t>(</a:t>
            </a:r>
            <a:r>
              <a:rPr lang="en-US" sz="2000" b="1" dirty="0" smtClean="0">
                <a:solidFill>
                  <a:srgbClr val="FFFF00"/>
                </a:solidFill>
              </a:rPr>
              <a:t>GQM  - </a:t>
            </a:r>
            <a:r>
              <a:rPr lang="en-US" sz="2000" dirty="0"/>
              <a:t>V. R. </a:t>
            </a:r>
            <a:r>
              <a:rPr lang="en-US" sz="2000" dirty="0" err="1"/>
              <a:t>Basili</a:t>
            </a:r>
            <a:r>
              <a:rPr lang="en-US" sz="2000" dirty="0"/>
              <a:t>, G. </a:t>
            </a:r>
            <a:r>
              <a:rPr lang="en-US" sz="2000" dirty="0" err="1"/>
              <a:t>Caldiera</a:t>
            </a:r>
            <a:r>
              <a:rPr lang="en-US" sz="2000" dirty="0"/>
              <a:t>, and H. D. </a:t>
            </a:r>
            <a:r>
              <a:rPr lang="en-US" sz="2000" dirty="0" err="1"/>
              <a:t>Rombach</a:t>
            </a:r>
            <a:r>
              <a:rPr lang="en-US" sz="2000" dirty="0"/>
              <a:t>, “The Goal </a:t>
            </a:r>
            <a:r>
              <a:rPr lang="en-US" sz="2000" dirty="0" smtClean="0"/>
              <a:t>Question Metric </a:t>
            </a:r>
            <a:r>
              <a:rPr lang="en-US" sz="2000" dirty="0"/>
              <a:t>Approach,” </a:t>
            </a:r>
            <a:r>
              <a:rPr lang="en-US" sz="2000" dirty="0" smtClean="0"/>
              <a:t>in Encyclopedia </a:t>
            </a:r>
            <a:r>
              <a:rPr lang="en-US" sz="2000" dirty="0"/>
              <a:t>of Software </a:t>
            </a:r>
            <a:r>
              <a:rPr lang="en-US" sz="2000" dirty="0" smtClean="0"/>
              <a:t>Engineering . </a:t>
            </a:r>
            <a:r>
              <a:rPr lang="en-US" sz="2000" dirty="0"/>
              <a:t>Wiley</a:t>
            </a:r>
            <a:r>
              <a:rPr lang="en-US" sz="2000" dirty="0" smtClean="0"/>
              <a:t>, 1994 </a:t>
            </a:r>
            <a:r>
              <a:rPr lang="en-US" sz="2000" b="1" dirty="0" smtClean="0"/>
              <a:t>);</a:t>
            </a:r>
            <a:endParaRPr lang="en-US" sz="2000" b="1" dirty="0"/>
          </a:p>
          <a:p>
            <a:pPr algn="just"/>
            <a:r>
              <a:rPr lang="en-US" sz="2000" b="1" dirty="0"/>
              <a:t>-  </a:t>
            </a:r>
            <a:r>
              <a:rPr lang="ru-RU" sz="2000" b="1" dirty="0"/>
              <a:t>модели типа </a:t>
            </a:r>
            <a:r>
              <a:rPr lang="ru-RU" sz="2000" b="1" i="1" dirty="0"/>
              <a:t>«процесс - продукт»  </a:t>
            </a:r>
            <a:r>
              <a:rPr lang="ru-RU" sz="2000" b="1" dirty="0"/>
              <a:t>[ (модели </a:t>
            </a:r>
            <a:r>
              <a:rPr lang="ru-RU" sz="2000" b="1" dirty="0" err="1">
                <a:solidFill>
                  <a:srgbClr val="FFFF00"/>
                </a:solidFill>
              </a:rPr>
              <a:t>Дроми</a:t>
            </a:r>
            <a:r>
              <a:rPr lang="ru-RU" sz="2000" b="1" dirty="0"/>
              <a:t> - </a:t>
            </a:r>
            <a:r>
              <a:rPr lang="en-US" sz="2000" b="1" dirty="0" err="1"/>
              <a:t>Dromey</a:t>
            </a:r>
            <a:r>
              <a:rPr lang="en-US" sz="2000" b="1" dirty="0"/>
              <a:t> R.G. Cornering the Chimera // IEEE Software. 1996. Vol. 13. N 1. P. 33–43.    </a:t>
            </a:r>
            <a:r>
              <a:rPr lang="ru-RU" sz="2000" b="1" dirty="0"/>
              <a:t>и  </a:t>
            </a:r>
            <a:r>
              <a:rPr lang="ru-RU" sz="2000" b="1" dirty="0" smtClean="0"/>
              <a:t>     </a:t>
            </a:r>
            <a:r>
              <a:rPr lang="en-US" sz="2000" b="1" dirty="0">
                <a:solidFill>
                  <a:srgbClr val="FFFF00"/>
                </a:solidFill>
              </a:rPr>
              <a:t>SQUID</a:t>
            </a:r>
            <a:r>
              <a:rPr lang="en-US" sz="2000" b="1" dirty="0"/>
              <a:t>  - B</a:t>
            </a:r>
            <a:r>
              <a:rPr lang="ru-RU" sz="2000" b="1" dirty="0"/>
              <a:t>о</a:t>
            </a:r>
            <a:r>
              <a:rPr lang="en-US" sz="2000" b="1" dirty="0" err="1"/>
              <a:t>egh</a:t>
            </a:r>
            <a:r>
              <a:rPr lang="en-US" sz="2000" b="1" dirty="0"/>
              <a:t> J., </a:t>
            </a:r>
            <a:r>
              <a:rPr lang="en-US" sz="2000" b="1" dirty="0" err="1"/>
              <a:t>Depanfilis</a:t>
            </a:r>
            <a:r>
              <a:rPr lang="en-US" sz="2000" b="1" dirty="0"/>
              <a:t> S., </a:t>
            </a:r>
            <a:r>
              <a:rPr lang="en-US" sz="2000" b="1" dirty="0" err="1"/>
              <a:t>Kitchenham</a:t>
            </a:r>
            <a:r>
              <a:rPr lang="en-US" sz="2000" b="1" dirty="0"/>
              <a:t> B., </a:t>
            </a:r>
            <a:r>
              <a:rPr lang="en-US" sz="2000" b="1" dirty="0" err="1"/>
              <a:t>Pasquini</a:t>
            </a:r>
            <a:r>
              <a:rPr lang="en-US" sz="2000" b="1" dirty="0"/>
              <a:t> A. A Method for Software Quality Planning, Control, and Evaluation // IEEE Software. 1999. Vol. 16. N 2. P. 69–77 )].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9090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prstClr val="white"/>
                </a:solidFill>
              </a:rPr>
              <a:t>Модели   качества   ПП   </a:t>
            </a:r>
            <a:r>
              <a:rPr lang="ru-RU" sz="2400" b="1" dirty="0" smtClean="0">
                <a:solidFill>
                  <a:prstClr val="white"/>
                </a:solidFill>
              </a:rPr>
              <a:t>(2)</a:t>
            </a:r>
            <a:endParaRPr lang="ru-RU" sz="2000" dirty="0"/>
          </a:p>
          <a:p>
            <a:pPr algn="just"/>
            <a:r>
              <a:rPr lang="ru-RU" sz="2000" dirty="0" smtClean="0"/>
              <a:t>                   </a:t>
            </a:r>
            <a:r>
              <a:rPr lang="ru-RU" sz="2400" b="1" dirty="0" smtClean="0"/>
              <a:t>Общие </a:t>
            </a:r>
            <a:r>
              <a:rPr lang="ru-RU" sz="2400" b="1" dirty="0"/>
              <a:t>недостатки описанных моделей качества </a:t>
            </a:r>
            <a:r>
              <a:rPr lang="ru-RU" sz="2400" b="1" dirty="0" smtClean="0"/>
              <a:t>:</a:t>
            </a:r>
            <a:endParaRPr lang="ru-RU" sz="2400" b="1" dirty="0"/>
          </a:p>
          <a:p>
            <a:pPr algn="just"/>
            <a:r>
              <a:rPr lang="ru-RU" sz="2000" b="1" dirty="0"/>
              <a:t>1.	Отсутствие терминологической согласованности  (узкая специализация моделей породила применение разных терминов для описания эквивалентных явлений);</a:t>
            </a:r>
          </a:p>
          <a:p>
            <a:pPr algn="just"/>
            <a:r>
              <a:rPr lang="ru-RU" sz="2000" b="1" dirty="0"/>
              <a:t>2.	Отсутствие методов обоснования процесса построения  (часто модели качества строились интуитивно, хотя некоторые авторы и приводили методики по построению моделей, в них отсутствовали формализация и технологии поддержки этих методик);</a:t>
            </a:r>
          </a:p>
          <a:p>
            <a:pPr algn="just"/>
            <a:r>
              <a:rPr lang="ru-RU" sz="2000" b="1" dirty="0"/>
              <a:t>3.	Уровень детализации обратно влияет на уровень применимости  (существующие модели являются или абстрактными, при этом широко применимыми, или детальными и узко применимыми);</a:t>
            </a:r>
          </a:p>
          <a:p>
            <a:pPr algn="just"/>
            <a:r>
              <a:rPr lang="ru-RU" sz="2000" b="1" dirty="0"/>
              <a:t>4.	Низкая степень формализации  (отсутствует строгая математическая основа для описания формальных свойств моделей и методик их построения, а также способов адаптации и повторного использования);</a:t>
            </a:r>
          </a:p>
          <a:p>
            <a:pPr algn="just"/>
            <a:r>
              <a:rPr lang="ru-RU" sz="2000" b="1" dirty="0"/>
              <a:t>5.	Отсутствие механизмов учета принципов проектирования  (нет возможности оценить соответствие принимаемых проектных решений зарекомендовавшим себя принципам проектирования в данной программной парадигме, поэтому не прослеживается причинно-следственная связь между качеством ПП и принципами принятия проектных решений).</a:t>
            </a:r>
          </a:p>
        </p:txBody>
      </p:sp>
    </p:spTree>
    <p:extLst>
      <p:ext uri="{BB962C8B-B14F-4D97-AF65-F5344CB8AC3E}">
        <p14:creationId xmlns:p14="http://schemas.microsoft.com/office/powerpoint/2010/main" val="2520135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Формальная модель </a:t>
            </a:r>
            <a:r>
              <a:rPr lang="ru-RU" sz="2400" b="1" dirty="0" smtClean="0"/>
              <a:t>качества</a:t>
            </a:r>
            <a:r>
              <a:rPr lang="en-US" sz="2400" b="1" dirty="0" smtClean="0"/>
              <a:t>  *</a:t>
            </a:r>
            <a:endParaRPr lang="ru-RU" sz="2400" b="1" dirty="0"/>
          </a:p>
          <a:p>
            <a:pPr algn="just"/>
            <a:r>
              <a:rPr lang="ru-RU" sz="2000" b="1" dirty="0" smtClean="0"/>
              <a:t>     С </a:t>
            </a:r>
            <a:r>
              <a:rPr lang="ru-RU" sz="2000" b="1" dirty="0"/>
              <a:t>целью преодоления недостатков, присущих существующим ныне моделям качества ПП, разработана формальная модель качества, основанная на использовании аппарата теории категорий.</a:t>
            </a:r>
          </a:p>
          <a:p>
            <a:pPr algn="just"/>
            <a:r>
              <a:rPr lang="ru-RU" sz="2000" b="1" dirty="0" smtClean="0"/>
              <a:t>    Категория </a:t>
            </a:r>
            <a:r>
              <a:rPr lang="ru-RU" sz="2000" b="1" dirty="0"/>
              <a:t>качества Q используется для представления понятия качества ПП и состоит из объектов </a:t>
            </a:r>
            <a:r>
              <a:rPr lang="ru-RU" sz="2000" b="1" dirty="0" err="1"/>
              <a:t>Ob</a:t>
            </a:r>
            <a:r>
              <a:rPr lang="ru-RU" sz="2000" b="1" dirty="0"/>
              <a:t>(Q) и морфизмов </a:t>
            </a:r>
            <a:r>
              <a:rPr lang="ru-RU" sz="2000" b="1" dirty="0" err="1"/>
              <a:t>Mor</a:t>
            </a:r>
            <a:r>
              <a:rPr lang="ru-RU" sz="2000" b="1" dirty="0"/>
              <a:t>(Q).</a:t>
            </a:r>
          </a:p>
          <a:p>
            <a:pPr algn="just"/>
            <a:r>
              <a:rPr lang="ru-RU" sz="2000" b="1" dirty="0" smtClean="0"/>
              <a:t>     Класс </a:t>
            </a:r>
            <a:r>
              <a:rPr lang="ru-RU" sz="2000" b="1" dirty="0"/>
              <a:t>объектов категории качества представляет концептуальные понятия, характеризующие качество </a:t>
            </a:r>
            <a:r>
              <a:rPr lang="ru-RU" sz="2000" b="1" dirty="0" smtClean="0"/>
              <a:t>П </a:t>
            </a:r>
            <a:r>
              <a:rPr lang="ru-RU" sz="2000" b="1" dirty="0"/>
              <a:t>(например, характеристики, </a:t>
            </a:r>
            <a:r>
              <a:rPr lang="ru-RU" sz="2000" b="1" dirty="0" err="1"/>
              <a:t>подхарактеристики</a:t>
            </a:r>
            <a:r>
              <a:rPr lang="ru-RU" sz="2000" b="1" dirty="0"/>
              <a:t> качества ПП, принципы проектирования ПП) и является конечным множеством с разбиением   </a:t>
            </a:r>
            <a:endParaRPr lang="ru-RU" sz="2000" b="1" dirty="0" smtClean="0"/>
          </a:p>
          <a:p>
            <a:pPr algn="just"/>
            <a:endParaRPr lang="ru-RU" sz="2000" b="1" dirty="0"/>
          </a:p>
          <a:p>
            <a:pPr algn="just"/>
            <a:endParaRPr lang="ru-RU" sz="2400" b="1" dirty="0" smtClean="0"/>
          </a:p>
          <a:p>
            <a:pPr algn="just"/>
            <a:endParaRPr lang="ru-RU" sz="2400" b="1" dirty="0" smtClean="0"/>
          </a:p>
          <a:p>
            <a:pPr algn="just"/>
            <a:r>
              <a:rPr lang="ru-RU" sz="2000" b="1" dirty="0" smtClean="0"/>
              <a:t>где                -   множество </a:t>
            </a:r>
            <a:r>
              <a:rPr lang="ru-RU" sz="2000" b="1" dirty="0"/>
              <a:t>объектов i-</a:t>
            </a:r>
            <a:r>
              <a:rPr lang="ru-RU" sz="2000" b="1" dirty="0" err="1"/>
              <a:t>го</a:t>
            </a:r>
            <a:r>
              <a:rPr lang="ru-RU" sz="2000" b="1" dirty="0"/>
              <a:t> уровня иерархии; </a:t>
            </a:r>
            <a:r>
              <a:rPr lang="ru-RU" sz="2000" b="1" dirty="0" err="1"/>
              <a:t>ki</a:t>
            </a:r>
            <a:r>
              <a:rPr lang="ru-RU" sz="2000" b="1" dirty="0"/>
              <a:t> — число элементов множества </a:t>
            </a:r>
            <a:r>
              <a:rPr lang="ru-RU" sz="2000" b="1" dirty="0" err="1"/>
              <a:t>Qi</a:t>
            </a:r>
            <a:r>
              <a:rPr lang="ru-RU" sz="2000" b="1" dirty="0"/>
              <a:t>.</a:t>
            </a:r>
          </a:p>
          <a:p>
            <a:pPr algn="just"/>
            <a:r>
              <a:rPr lang="ru-RU" sz="2000" b="1" dirty="0" smtClean="0"/>
              <a:t>    Класс </a:t>
            </a:r>
            <a:r>
              <a:rPr lang="ru-RU" sz="2000" b="1" dirty="0"/>
              <a:t>морфизмов категории качества описывается тремя множествами </a:t>
            </a:r>
            <a:r>
              <a:rPr lang="ru-RU" sz="2000" b="1" dirty="0" err="1"/>
              <a:t>Mor</a:t>
            </a:r>
            <a:r>
              <a:rPr lang="ru-RU" sz="2000" b="1" dirty="0"/>
              <a:t>(Q) = </a:t>
            </a:r>
            <a:r>
              <a:rPr lang="ru-RU" sz="2000" b="1" dirty="0" err="1" smtClean="0"/>
              <a:t>Morsi</a:t>
            </a:r>
            <a:r>
              <a:rPr lang="ru-RU" sz="2000" b="1" dirty="0" smtClean="0"/>
              <a:t>(Q)  </a:t>
            </a:r>
            <a:r>
              <a:rPr lang="ru-RU" sz="2000" b="1" dirty="0" err="1" smtClean="0"/>
              <a:t>Mordi</a:t>
            </a:r>
            <a:r>
              <a:rPr lang="ru-RU" sz="2000" b="1" dirty="0" smtClean="0"/>
              <a:t>(Q</a:t>
            </a:r>
            <a:r>
              <a:rPr lang="ru-RU" sz="2000" b="1" dirty="0"/>
              <a:t>) </a:t>
            </a:r>
            <a:r>
              <a:rPr lang="ru-RU" sz="2000" b="1" dirty="0" smtClean="0"/>
              <a:t>  </a:t>
            </a:r>
            <a:r>
              <a:rPr lang="ru-RU" sz="2000" b="1" dirty="0" err="1" smtClean="0"/>
              <a:t>Morsl</a:t>
            </a:r>
            <a:r>
              <a:rPr lang="ru-RU" sz="2000" b="1" dirty="0" smtClean="0"/>
              <a:t>(Q</a:t>
            </a:r>
            <a:r>
              <a:rPr lang="ru-RU" sz="2000" b="1" dirty="0"/>
              <a:t>) — множеством строгих иерархических морфизмов </a:t>
            </a:r>
            <a:r>
              <a:rPr lang="ru-RU" sz="2000" b="1" dirty="0" err="1"/>
              <a:t>Morsi</a:t>
            </a:r>
            <a:r>
              <a:rPr lang="ru-RU" sz="2000" b="1" dirty="0"/>
              <a:t>(Q), множеством нестрогих иерархических морфизмов </a:t>
            </a:r>
            <a:r>
              <a:rPr lang="ru-RU" sz="2000" b="1" dirty="0" err="1"/>
              <a:t>Mordi</a:t>
            </a:r>
            <a:r>
              <a:rPr lang="ru-RU" sz="2000" b="1" dirty="0"/>
              <a:t>(Q) и множеством одноуровневых морфизмов </a:t>
            </a:r>
            <a:r>
              <a:rPr lang="ru-RU" sz="2000" b="1" dirty="0" err="1"/>
              <a:t>Morsl</a:t>
            </a:r>
            <a:r>
              <a:rPr lang="ru-RU" sz="2000" b="1" dirty="0"/>
              <a:t>(Q</a:t>
            </a:r>
            <a:r>
              <a:rPr lang="ru-RU" sz="2000" b="1" dirty="0" smtClean="0"/>
              <a:t>).</a:t>
            </a:r>
          </a:p>
          <a:p>
            <a:r>
              <a:rPr lang="ru-RU" sz="2000" b="1" dirty="0" smtClean="0"/>
              <a:t>      </a:t>
            </a:r>
            <a:r>
              <a:rPr lang="en-US" sz="2000" b="1" dirty="0" smtClean="0"/>
              <a:t>* </a:t>
            </a:r>
            <a:r>
              <a:rPr lang="ru-RU" b="1" i="1" dirty="0"/>
              <a:t>Бураков В.В. Модель качества программных средств. </a:t>
            </a:r>
            <a:r>
              <a:rPr lang="ru-RU" b="1" i="1" dirty="0" smtClean="0"/>
              <a:t>//</a:t>
            </a:r>
            <a:r>
              <a:rPr lang="en-US" b="1" i="1" dirty="0" smtClean="0"/>
              <a:t> </a:t>
            </a:r>
            <a:r>
              <a:rPr lang="ru-RU" b="1" i="1" dirty="0" smtClean="0"/>
              <a:t>Информационно-управляющие системы</a:t>
            </a:r>
            <a:r>
              <a:rPr lang="en-US" b="1" i="1" dirty="0" smtClean="0"/>
              <a:t>, </a:t>
            </a:r>
            <a:r>
              <a:rPr lang="ru-RU" b="1" i="1" dirty="0" smtClean="0"/>
              <a:t>2009</a:t>
            </a:r>
            <a:r>
              <a:rPr lang="en-US" b="1" i="1" dirty="0" smtClean="0"/>
              <a:t> ,</a:t>
            </a:r>
            <a:r>
              <a:rPr lang="ru-RU" b="1" i="1" dirty="0" smtClean="0"/>
              <a:t> </a:t>
            </a:r>
            <a:r>
              <a:rPr lang="ru-RU" b="1" i="1" dirty="0"/>
              <a:t>№2. с. 75-78. </a:t>
            </a:r>
            <a:br>
              <a:rPr lang="ru-RU" b="1" i="1" dirty="0"/>
            </a:br>
            <a:endParaRPr lang="ru-RU" b="1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11760" y="3212976"/>
            <a:ext cx="3384376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12976"/>
            <a:ext cx="1944216" cy="86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55028" y="4077072"/>
            <a:ext cx="1512168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40" y="4077073"/>
            <a:ext cx="129614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854736"/>
              </p:ext>
            </p:extLst>
          </p:nvPr>
        </p:nvGraphicFramePr>
        <p:xfrm>
          <a:off x="2699792" y="5229200"/>
          <a:ext cx="1651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Equation" r:id="rId5" imgW="164880" imgH="126720" progId="Equation.DSMT4">
                  <p:embed/>
                </p:oleObj>
              </mc:Choice>
              <mc:Fallback>
                <p:oleObj name="Equation" r:id="rId5" imgW="16488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9792" y="5229200"/>
                        <a:ext cx="165100" cy="127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346157"/>
              </p:ext>
            </p:extLst>
          </p:nvPr>
        </p:nvGraphicFramePr>
        <p:xfrm>
          <a:off x="4378827" y="5229200"/>
          <a:ext cx="1651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Equation" r:id="rId7" imgW="164880" imgH="126720" progId="Equation.DSMT4">
                  <p:embed/>
                </p:oleObj>
              </mc:Choice>
              <mc:Fallback>
                <p:oleObj name="Equation" r:id="rId7" imgW="16488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78827" y="5229200"/>
                        <a:ext cx="165100" cy="127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9171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67944" y="831198"/>
            <a:ext cx="4968552" cy="36724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52" y="1047222"/>
            <a:ext cx="496855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Структура категории качества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1665"/>
            <a:ext cx="4067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    </a:t>
            </a:r>
            <a:r>
              <a:rPr lang="ru-RU" sz="2000" b="1" dirty="0" smtClean="0"/>
              <a:t>Для </a:t>
            </a:r>
            <a:r>
              <a:rPr lang="ru-RU" sz="2000" b="1" dirty="0"/>
              <a:t>иерархических морфизмов принципиальное значение имеет направленность - от объектов, находящихся на верхних уровнях иерархии, к объектам, расположенным на нижних уровнях. Эта направленность определяет главное назначение модели качества — последовательное, детализируемое на каждом следующем уровне иерархии, концептуальное описание понятия качества ПП.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714116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/>
              <a:t>     </a:t>
            </a:r>
            <a:r>
              <a:rPr lang="ru-RU" sz="2000" b="1" i="1" dirty="0" smtClean="0"/>
              <a:t>Модель </a:t>
            </a:r>
            <a:r>
              <a:rPr lang="ru-RU" sz="2000" b="1" i="1" dirty="0"/>
              <a:t>качества ПП </a:t>
            </a:r>
            <a:r>
              <a:rPr lang="ru-RU" sz="2000" b="1" dirty="0"/>
              <a:t>представляет собой подкатегорию категории качества. Модель качества ПП состоит из конечного числа объектов категории качества и конечного числа морфизмов между ними. Модель может представлять некоторый международный или государственный стандарт, стандарт предприятия-разработчика ПП и т. п. В подкатегорию категории качества выбираются объекты, представляющие концепции качества ПП, исходя из назначения модели.</a:t>
            </a:r>
          </a:p>
        </p:txBody>
      </p:sp>
    </p:spTree>
    <p:extLst>
      <p:ext uri="{BB962C8B-B14F-4D97-AF65-F5344CB8AC3E}">
        <p14:creationId xmlns:p14="http://schemas.microsoft.com/office/powerpoint/2010/main" val="235846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76382" y="759618"/>
            <a:ext cx="4660114" cy="35275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175" y="921636"/>
            <a:ext cx="4648674" cy="320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16632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Результирующая модель </a:t>
            </a:r>
            <a:r>
              <a:rPr lang="ru-RU" sz="2400" b="1" dirty="0" smtClean="0"/>
              <a:t>качества (пример) 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76673"/>
            <a:ext cx="43559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     Рассмотрим </a:t>
            </a:r>
            <a:r>
              <a:rPr lang="ru-RU" sz="2000" dirty="0"/>
              <a:t>фрагмент модели качества, представленной в стандарте ISO/IEC 25000, в котором выделим иерархию </a:t>
            </a:r>
            <a:r>
              <a:rPr lang="ru-RU" sz="2000" dirty="0" smtClean="0"/>
              <a:t>показателей, порождаемую </a:t>
            </a:r>
            <a:r>
              <a:rPr lang="ru-RU" sz="2000" dirty="0"/>
              <a:t>характеристикой «удобство сопровождения» (</a:t>
            </a:r>
            <a:r>
              <a:rPr lang="ru-RU" sz="2000" dirty="0" err="1"/>
              <a:t>maintainability</a:t>
            </a:r>
            <a:r>
              <a:rPr lang="ru-RU" sz="2000" dirty="0"/>
              <a:t>). Согласно стандарту </a:t>
            </a:r>
            <a:r>
              <a:rPr lang="ru-RU" sz="2000" dirty="0" smtClean="0"/>
              <a:t>эта </a:t>
            </a:r>
            <a:r>
              <a:rPr lang="ru-RU" sz="2000" dirty="0"/>
              <a:t>характеристика зависит от </a:t>
            </a:r>
            <a:r>
              <a:rPr lang="ru-RU" sz="2000" dirty="0" err="1"/>
              <a:t>подхарактеристик</a:t>
            </a:r>
            <a:r>
              <a:rPr lang="ru-RU" sz="2000" dirty="0"/>
              <a:t> - «удобство проверки», «стабильность», «удобство внесения изменений», «</a:t>
            </a:r>
            <a:r>
              <a:rPr lang="ru-RU" sz="2000" dirty="0" err="1"/>
              <a:t>анализируемость</a:t>
            </a:r>
            <a:r>
              <a:rPr lang="ru-RU" sz="2000" dirty="0"/>
              <a:t>» </a:t>
            </a:r>
            <a:r>
              <a:rPr lang="ru-RU" sz="2000" dirty="0" smtClean="0"/>
              <a:t>и «</a:t>
            </a:r>
            <a:r>
              <a:rPr lang="ru-RU" sz="2000" dirty="0"/>
              <a:t>соответствие стандартам сопровождения».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8520" y="4365104"/>
            <a:ext cx="9361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     Декомпозируя </a:t>
            </a:r>
            <a:r>
              <a:rPr lang="ru-RU" sz="2000" dirty="0" err="1"/>
              <a:t>подхарактеристики</a:t>
            </a:r>
            <a:r>
              <a:rPr lang="ru-RU" sz="2000" dirty="0"/>
              <a:t> качества на ряд элементов </a:t>
            </a:r>
            <a:r>
              <a:rPr lang="ru-RU" sz="2000" dirty="0" smtClean="0"/>
              <a:t>проектирования,  применим </a:t>
            </a:r>
            <a:r>
              <a:rPr lang="ru-RU" sz="2000" dirty="0"/>
              <a:t>принципы объектно-ориентированного </a:t>
            </a:r>
            <a:r>
              <a:rPr lang="ru-RU" sz="2000" dirty="0" smtClean="0"/>
              <a:t>подхода («высокое </a:t>
            </a:r>
            <a:r>
              <a:rPr lang="ru-RU" sz="2000" dirty="0"/>
              <a:t>сцепление», отражающий необходимость усиления использования в методах класса членов этого же класса; «низкая связность», состоящий в уменьшении межклассовых зависимостей; «отсутствие классов-данных», т. е. классов, использующихся только в качестве структур данных для методов других классов, и «отсутствие классов-монстров», проявляющегося в существовании большого </a:t>
            </a:r>
            <a:r>
              <a:rPr lang="ru-RU" sz="2000" dirty="0" smtClean="0"/>
              <a:t>класса</a:t>
            </a:r>
            <a:r>
              <a:rPr lang="ru-RU" sz="2000" dirty="0"/>
              <a:t>, который мало зависит от остальных классов и предоставляет им мало функциональности. </a:t>
            </a:r>
          </a:p>
        </p:txBody>
      </p:sp>
    </p:spTree>
    <p:extLst>
      <p:ext uri="{BB962C8B-B14F-4D97-AF65-F5344CB8AC3E}">
        <p14:creationId xmlns:p14="http://schemas.microsoft.com/office/powerpoint/2010/main" val="670898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91440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Реализация требований формального моделирования качества. </a:t>
            </a:r>
            <a:endParaRPr lang="ru-RU" sz="2400" b="1" dirty="0" smtClean="0"/>
          </a:p>
          <a:p>
            <a:pPr algn="just"/>
            <a:r>
              <a:rPr lang="ru-RU" sz="2000" dirty="0" smtClean="0"/>
              <a:t>   </a:t>
            </a:r>
          </a:p>
          <a:p>
            <a:pPr algn="just"/>
            <a:r>
              <a:rPr lang="ru-RU" sz="2400" b="1" dirty="0" smtClean="0"/>
              <a:t>    Помимо </a:t>
            </a:r>
            <a:r>
              <a:rPr lang="ru-RU" sz="2400" b="1" dirty="0"/>
              <a:t>преодоления недостатков, свойственных существующим моделям, к описанной формальной модели качества ПП был предъявлен ряд дополнительных требований, в частности, обеспечения формальной проверки независимости элементов модели качества и отсутствия в аналитических выражениях для характеристик и </a:t>
            </a:r>
            <a:r>
              <a:rPr lang="ru-RU" sz="2400" b="1" dirty="0" err="1"/>
              <a:t>подхарактеристик</a:t>
            </a:r>
            <a:r>
              <a:rPr lang="ru-RU" sz="2400" b="1" dirty="0"/>
              <a:t> зависимых компонентов</a:t>
            </a:r>
            <a:r>
              <a:rPr lang="ru-RU" sz="2400" b="1" dirty="0" smtClean="0"/>
              <a:t>.</a:t>
            </a:r>
          </a:p>
          <a:p>
            <a:pPr algn="just"/>
            <a:endParaRPr lang="ru-RU" sz="2400" b="1" dirty="0" smtClean="0"/>
          </a:p>
          <a:p>
            <a:pPr algn="just"/>
            <a:r>
              <a:rPr lang="ru-RU" sz="2400" b="1" dirty="0" smtClean="0"/>
              <a:t>     Наукоемкий </a:t>
            </a:r>
            <a:r>
              <a:rPr lang="ru-RU" sz="2400" b="1" dirty="0"/>
              <a:t>и экспериментальный характер процессов изготовления ПП накладывает особые требования к управлению качеством. Описанный подход открывает возможность для формулирования понятия качества ПП на концептуальном уровне, создавая основу для последующей формальной оценки степени соответствия разрабатываемого ПП предъявляемым к нему требованиям к качеству.</a:t>
            </a:r>
          </a:p>
        </p:txBody>
      </p:sp>
    </p:spTree>
    <p:extLst>
      <p:ext uri="{BB962C8B-B14F-4D97-AF65-F5344CB8AC3E}">
        <p14:creationId xmlns:p14="http://schemas.microsoft.com/office/powerpoint/2010/main" val="40384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8520" y="0"/>
            <a:ext cx="936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Область знаний “Качество программного обеспечения” </a:t>
            </a:r>
            <a:r>
              <a:rPr lang="en-US" sz="2400" b="1" dirty="0" smtClean="0"/>
              <a:t>S</a:t>
            </a:r>
            <a:r>
              <a:rPr lang="ru-RU" sz="2400" b="1" dirty="0" smtClean="0"/>
              <a:t>WEBOK</a:t>
            </a:r>
            <a:endParaRPr lang="ru-RU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1963"/>
            <a:ext cx="8784975" cy="6207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778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Модели качества ПП, ориентированные на обеспечение их надежности</a:t>
            </a:r>
          </a:p>
          <a:p>
            <a:pPr algn="just"/>
            <a:r>
              <a:rPr lang="ru-RU" sz="2000" b="1" dirty="0" smtClean="0"/>
              <a:t>    Ключевыми </a:t>
            </a:r>
            <a:r>
              <a:rPr lang="ru-RU" sz="2000" b="1" dirty="0"/>
              <a:t>характеристиками качества ПП выбираются </a:t>
            </a:r>
            <a:r>
              <a:rPr lang="ru-RU" sz="2000" b="1" i="1" dirty="0"/>
              <a:t>надежность</a:t>
            </a:r>
            <a:r>
              <a:rPr lang="ru-RU" sz="2000" b="1" dirty="0"/>
              <a:t> и </a:t>
            </a:r>
            <a:r>
              <a:rPr lang="ru-RU" sz="2000" b="1" i="1" dirty="0" smtClean="0"/>
              <a:t>завершенность</a:t>
            </a:r>
            <a:r>
              <a:rPr lang="ru-RU" sz="2000" b="1" dirty="0" smtClean="0"/>
              <a:t> </a:t>
            </a:r>
            <a:r>
              <a:rPr lang="ru-RU" sz="2000" b="1" dirty="0"/>
              <a:t>как свойство системы исключать отказы в случае скрытых </a:t>
            </a:r>
            <a:r>
              <a:rPr lang="ru-RU" sz="2000" b="1" dirty="0" smtClean="0"/>
              <a:t>дефектов. Они моделируются </a:t>
            </a:r>
            <a:r>
              <a:rPr lang="ru-RU" sz="2000" b="1" dirty="0"/>
              <a:t>путем улучшении управляемости ПП, исходя </a:t>
            </a:r>
            <a:r>
              <a:rPr lang="ru-RU" sz="2000" b="1" dirty="0" smtClean="0"/>
              <a:t>из этого </a:t>
            </a:r>
            <a:r>
              <a:rPr lang="ru-RU" sz="2000" b="1" dirty="0"/>
              <a:t>критерия и модели качества, устанавливающей взаимосвязь мер и метрик внутреннего, внешнего и эксплуатационного типа. </a:t>
            </a:r>
          </a:p>
          <a:p>
            <a:pPr algn="just"/>
            <a:r>
              <a:rPr lang="ru-RU" sz="2000" b="1" dirty="0" smtClean="0"/>
              <a:t>    На </a:t>
            </a:r>
            <a:r>
              <a:rPr lang="ru-RU" sz="2000" b="1" dirty="0"/>
              <a:t>начальных этапах разработки ПП специфицируются значения (область значений) внешних метрик, которые </a:t>
            </a:r>
            <a:r>
              <a:rPr lang="ru-RU" sz="2000" b="1" dirty="0" smtClean="0"/>
              <a:t>служат </a:t>
            </a:r>
            <a:r>
              <a:rPr lang="ru-RU" sz="2000" b="1" dirty="0"/>
              <a:t>критерием достижения установленного уровня качества при испытании ПП, </a:t>
            </a:r>
            <a:r>
              <a:rPr lang="ru-RU" sz="2000" b="1" dirty="0" smtClean="0"/>
              <a:t>определяются </a:t>
            </a:r>
            <a:r>
              <a:rPr lang="ru-RU" sz="2000" b="1" dirty="0"/>
              <a:t>наиболее пригодные </a:t>
            </a:r>
            <a:r>
              <a:rPr lang="ru-RU" sz="2000" b="1" dirty="0" smtClean="0"/>
              <a:t>внутренние </a:t>
            </a:r>
            <a:r>
              <a:rPr lang="ru-RU" sz="2000" b="1" dirty="0"/>
              <a:t>метрики и планируется поэтапное достижение внешних требований к качеству. Внешние требования к качеству ПП устанавливается с позиций эксплуатационного качества ПП. </a:t>
            </a:r>
            <a:endParaRPr lang="ru-RU" sz="2000" b="1" dirty="0" smtClean="0"/>
          </a:p>
          <a:p>
            <a:pPr algn="just"/>
            <a:r>
              <a:rPr lang="ru-RU" sz="2000" b="1" dirty="0" smtClean="0"/>
              <a:t>     С </a:t>
            </a:r>
            <a:r>
              <a:rPr lang="ru-RU" sz="2000" b="1" dirty="0"/>
              <a:t>позиций завершенности ПП главным показателем ее внутреннего </a:t>
            </a:r>
            <a:r>
              <a:rPr lang="ru-RU" sz="2000" b="1" dirty="0" smtClean="0"/>
              <a:t>качества являются </a:t>
            </a:r>
            <a:r>
              <a:rPr lang="ru-RU" sz="2000" b="1" dirty="0"/>
              <a:t>дефекты, внешнего – отказы, а эксплуатационного – </a:t>
            </a:r>
            <a:r>
              <a:rPr lang="ru-RU" sz="2000" b="1" dirty="0" smtClean="0"/>
              <a:t>обобщенный взгляд </a:t>
            </a:r>
            <a:r>
              <a:rPr lang="ru-RU" sz="2000" b="1" dirty="0"/>
              <a:t>пользователей на работу ПП. Это соответствует трехуровневой </a:t>
            </a:r>
            <a:r>
              <a:rPr lang="ru-RU" sz="2000" b="1" dirty="0" smtClean="0"/>
              <a:t>модели качества</a:t>
            </a:r>
            <a:r>
              <a:rPr lang="ru-RU" sz="2000" b="1" dirty="0"/>
              <a:t>, устанавливающей взаимосвязь внутренних, внешних и эксплуатационных мер </a:t>
            </a:r>
            <a:r>
              <a:rPr lang="ru-RU" sz="2000" b="1" dirty="0" smtClean="0"/>
              <a:t>качества.</a:t>
            </a:r>
          </a:p>
          <a:p>
            <a:pPr algn="just"/>
            <a:r>
              <a:rPr lang="ru-RU" sz="2000" b="1" dirty="0" smtClean="0"/>
              <a:t>   </a:t>
            </a:r>
            <a:r>
              <a:rPr lang="ru-RU" sz="2000" b="1" i="1" dirty="0" smtClean="0"/>
              <a:t>Удовлетворенность надежной работой ПП</a:t>
            </a:r>
            <a:r>
              <a:rPr lang="ru-RU" sz="2000" b="1" dirty="0" smtClean="0"/>
              <a:t>, </a:t>
            </a:r>
            <a:r>
              <a:rPr lang="ru-RU" sz="2000" b="1" i="1" dirty="0"/>
              <a:t>вероятность безотказной </a:t>
            </a:r>
            <a:r>
              <a:rPr lang="ru-RU" sz="2000" b="1" i="1" dirty="0" smtClean="0"/>
              <a:t> </a:t>
            </a:r>
            <a:r>
              <a:rPr lang="ru-RU" sz="2000" b="1" i="1" dirty="0"/>
              <a:t>работы </a:t>
            </a:r>
            <a:r>
              <a:rPr lang="ru-RU" sz="2000" b="1" dirty="0"/>
              <a:t>и </a:t>
            </a:r>
            <a:r>
              <a:rPr lang="ru-RU" sz="2000" b="1" i="1" dirty="0"/>
              <a:t>плотность дефектов</a:t>
            </a:r>
            <a:r>
              <a:rPr lang="ru-RU" sz="2000" b="1" dirty="0"/>
              <a:t>, а </a:t>
            </a:r>
            <a:r>
              <a:rPr lang="ru-RU" sz="2000" b="1" dirty="0" smtClean="0"/>
              <a:t>также отказоустойчивость </a:t>
            </a:r>
            <a:r>
              <a:rPr lang="ru-RU" sz="2000" b="1" dirty="0"/>
              <a:t>и восстанавливаемость </a:t>
            </a:r>
            <a:r>
              <a:rPr lang="ru-RU" sz="2000" b="1" dirty="0" smtClean="0"/>
              <a:t>ПП заданы </a:t>
            </a:r>
            <a:r>
              <a:rPr lang="ru-RU" sz="2000" b="1" dirty="0"/>
              <a:t>взаимосвязанными метриками качества на разных уровнях модели качества группы стандартов ISO/IEC 25000.</a:t>
            </a:r>
          </a:p>
          <a:p>
            <a:pPr algn="just"/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36157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Трехуровневая модель качества </a:t>
            </a:r>
            <a:r>
              <a:rPr lang="ru-RU" sz="2400" b="1" dirty="0" smtClean="0"/>
              <a:t>ПП</a:t>
            </a:r>
            <a:endParaRPr lang="ru-RU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49694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616530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      </a:t>
            </a:r>
            <a:r>
              <a:rPr lang="ru-RU" b="1" dirty="0" smtClean="0"/>
              <a:t>*    </a:t>
            </a:r>
            <a:r>
              <a:rPr lang="en-US" b="1" dirty="0" smtClean="0"/>
              <a:t>ISO/IEC</a:t>
            </a:r>
            <a:r>
              <a:rPr lang="ru-RU" b="1" dirty="0" smtClean="0"/>
              <a:t> </a:t>
            </a:r>
            <a:r>
              <a:rPr lang="en-US" b="1" dirty="0" smtClean="0"/>
              <a:t>9126-1:2001</a:t>
            </a:r>
            <a:r>
              <a:rPr lang="ru-RU" b="1" dirty="0" smtClean="0"/>
              <a:t>   =&gt;   </a:t>
            </a:r>
            <a:r>
              <a:rPr lang="en-US" b="1" dirty="0" smtClean="0"/>
              <a:t>ISO/IEC  25000</a:t>
            </a:r>
            <a:r>
              <a:rPr lang="ru-RU" b="1" dirty="0" smtClean="0"/>
              <a:t>          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84299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Эталонная модель оценки качества показателей </a:t>
            </a:r>
            <a:r>
              <a:rPr lang="ru-RU" sz="2400" b="1" dirty="0" smtClean="0"/>
              <a:t>ПП</a:t>
            </a:r>
          </a:p>
          <a:p>
            <a:pPr algn="just"/>
            <a:r>
              <a:rPr lang="ru-RU" sz="2000" b="1" dirty="0" smtClean="0"/>
              <a:t>    Для оценки показателей качества сложных систем используется стандартная модель качества, которая для всех видов и типов ПП имеет вид                                     </a:t>
            </a:r>
          </a:p>
          <a:p>
            <a:pPr algn="just"/>
            <a:r>
              <a:rPr lang="ru-RU" sz="2400" b="1" dirty="0"/>
              <a:t> </a:t>
            </a:r>
            <a:r>
              <a:rPr lang="ru-RU" sz="2400" b="1" dirty="0" smtClean="0"/>
              <a:t>                              </a:t>
            </a:r>
            <a:r>
              <a:rPr lang="ru-RU" sz="2400" b="1" dirty="0" err="1"/>
              <a:t>Мкач</a:t>
            </a:r>
            <a:r>
              <a:rPr lang="ru-RU" sz="2400" b="1" dirty="0"/>
              <a:t> = { Q, A, M, W }, </a:t>
            </a:r>
          </a:p>
          <a:p>
            <a:pPr algn="just"/>
            <a:r>
              <a:rPr lang="ru-RU" sz="2000" b="1" dirty="0"/>
              <a:t>где Q = {q1, q2, …, </a:t>
            </a:r>
            <a:r>
              <a:rPr lang="ru-RU" sz="2000" b="1" dirty="0" err="1"/>
              <a:t>qi</a:t>
            </a:r>
            <a:r>
              <a:rPr lang="ru-RU" sz="2000" b="1" dirty="0"/>
              <a:t> } i = 1,…, I, – множество характеристик качества (</a:t>
            </a:r>
            <a:r>
              <a:rPr lang="ru-RU" sz="2000" b="1" dirty="0" err="1"/>
              <a:t>Quality</a:t>
            </a:r>
            <a:r>
              <a:rPr lang="ru-RU" sz="2000" b="1" dirty="0"/>
              <a:t> – Q); A = {a1, a2,…, </a:t>
            </a:r>
            <a:r>
              <a:rPr lang="ru-RU" sz="2000" b="1" dirty="0" err="1"/>
              <a:t>aj</a:t>
            </a:r>
            <a:r>
              <a:rPr lang="ru-RU" sz="2000" b="1" dirty="0"/>
              <a:t> } j = 1,…, J, – множество атрибутов (</a:t>
            </a:r>
            <a:r>
              <a:rPr lang="ru-RU" sz="2000" b="1" dirty="0" err="1"/>
              <a:t>Attributes</a:t>
            </a:r>
            <a:r>
              <a:rPr lang="ru-RU" sz="2000" b="1" dirty="0"/>
              <a:t> – A), каждый из которых фиксирует отдельное свойство </a:t>
            </a:r>
            <a:r>
              <a:rPr lang="ru-RU" sz="2000" b="1" dirty="0" err="1"/>
              <a:t>qi</a:t>
            </a:r>
            <a:r>
              <a:rPr lang="ru-RU" sz="2000" b="1" dirty="0"/>
              <a:t> – характеристики качества; M = {m1, m2,…, </a:t>
            </a:r>
            <a:r>
              <a:rPr lang="ru-RU" sz="2000" b="1" dirty="0" err="1"/>
              <a:t>mk</a:t>
            </a:r>
            <a:r>
              <a:rPr lang="ru-RU" sz="2000" b="1" dirty="0"/>
              <a:t>} k =1,…, K, – множество метрик (</a:t>
            </a:r>
            <a:r>
              <a:rPr lang="ru-RU" sz="2000" b="1" dirty="0" err="1"/>
              <a:t>Metrics</a:t>
            </a:r>
            <a:r>
              <a:rPr lang="ru-RU" sz="2000" b="1" dirty="0"/>
              <a:t> – M) каждого элемента </a:t>
            </a:r>
            <a:r>
              <a:rPr lang="ru-RU" sz="2000" b="1" dirty="0" err="1"/>
              <a:t>aj</a:t>
            </a:r>
            <a:r>
              <a:rPr lang="ru-RU" sz="2000" b="1" dirty="0"/>
              <a:t> атрибута для проведения измерения этого атрибута; W = {w1, w2,…, </a:t>
            </a:r>
            <a:r>
              <a:rPr lang="ru-RU" sz="2000" b="1" dirty="0" err="1"/>
              <a:t>wn</a:t>
            </a:r>
            <a:r>
              <a:rPr lang="ru-RU" sz="2000" b="1" dirty="0"/>
              <a:t>}, n = 1,…, N, – множество весовых коэффициентов (</a:t>
            </a:r>
            <a:r>
              <a:rPr lang="ru-RU" sz="2000" b="1" dirty="0" err="1"/>
              <a:t>Weights</a:t>
            </a:r>
            <a:r>
              <a:rPr lang="ru-RU" sz="2000" b="1" dirty="0"/>
              <a:t> – W) для метрик множества M. </a:t>
            </a:r>
          </a:p>
          <a:p>
            <a:pPr algn="just"/>
            <a:r>
              <a:rPr lang="ru-RU" sz="2000" b="1" dirty="0" smtClean="0"/>
              <a:t>     В </a:t>
            </a:r>
            <a:r>
              <a:rPr lang="ru-RU" sz="2000" b="1" dirty="0"/>
              <a:t>стандартах качества и в ядре знаний SWEBOK определено шесть базовых характеристик качества </a:t>
            </a:r>
            <a:r>
              <a:rPr lang="ru-RU" sz="2000" b="1" dirty="0" smtClean="0"/>
              <a:t>ПП: </a:t>
            </a:r>
          </a:p>
          <a:p>
            <a:pPr algn="just"/>
            <a:endParaRPr lang="ru-RU" sz="2000" b="1" dirty="0" smtClean="0"/>
          </a:p>
          <a:p>
            <a:pPr algn="just"/>
            <a:r>
              <a:rPr lang="ru-RU" sz="2000" b="1" dirty="0" smtClean="0"/>
              <a:t>                        </a:t>
            </a:r>
            <a:r>
              <a:rPr lang="en-US" sz="2000" b="1" dirty="0" smtClean="0"/>
              <a:t>q1</a:t>
            </a:r>
            <a:r>
              <a:rPr lang="ru-RU" sz="2000" b="1" dirty="0" smtClean="0"/>
              <a:t> </a:t>
            </a:r>
            <a:r>
              <a:rPr lang="en-US" sz="2000" b="1" dirty="0" smtClean="0"/>
              <a:t>: </a:t>
            </a:r>
            <a:r>
              <a:rPr lang="ru-RU" sz="2000" b="1" dirty="0" smtClean="0"/>
              <a:t>  функциональность   (</a:t>
            </a:r>
            <a:r>
              <a:rPr lang="en-US" sz="2000" b="1" dirty="0"/>
              <a:t>functionality), </a:t>
            </a:r>
          </a:p>
          <a:p>
            <a:pPr algn="just"/>
            <a:r>
              <a:rPr lang="ru-RU" sz="2000" b="1" dirty="0" smtClean="0"/>
              <a:t>                        </a:t>
            </a:r>
            <a:r>
              <a:rPr lang="en-US" sz="2000" b="1" dirty="0" smtClean="0"/>
              <a:t>q2</a:t>
            </a:r>
            <a:r>
              <a:rPr lang="ru-RU" sz="2000" b="1" dirty="0" smtClean="0"/>
              <a:t> </a:t>
            </a:r>
            <a:r>
              <a:rPr lang="en-US" sz="2000" b="1" dirty="0" smtClean="0"/>
              <a:t>: </a:t>
            </a:r>
            <a:r>
              <a:rPr lang="ru-RU" sz="2000" b="1" dirty="0" smtClean="0"/>
              <a:t>  надежность    (</a:t>
            </a:r>
            <a:r>
              <a:rPr lang="en-US" sz="2000" b="1" dirty="0" err="1"/>
              <a:t>realibility</a:t>
            </a:r>
            <a:r>
              <a:rPr lang="en-US" sz="2000" b="1" dirty="0"/>
              <a:t>), </a:t>
            </a:r>
          </a:p>
          <a:p>
            <a:pPr algn="just"/>
            <a:r>
              <a:rPr lang="ru-RU" sz="2000" b="1" dirty="0" smtClean="0"/>
              <a:t>                        </a:t>
            </a:r>
            <a:r>
              <a:rPr lang="en-US" sz="2000" b="1" dirty="0" smtClean="0"/>
              <a:t>q3</a:t>
            </a:r>
            <a:r>
              <a:rPr lang="ru-RU" sz="2000" b="1" dirty="0" smtClean="0"/>
              <a:t> </a:t>
            </a:r>
            <a:r>
              <a:rPr lang="en-US" sz="2000" b="1" dirty="0" smtClean="0"/>
              <a:t>: </a:t>
            </a:r>
            <a:r>
              <a:rPr lang="ru-RU" sz="2000" b="1" dirty="0" smtClean="0"/>
              <a:t>  удобство </a:t>
            </a:r>
            <a:r>
              <a:rPr lang="ru-RU" sz="2000" b="1" dirty="0"/>
              <a:t>применения </a:t>
            </a:r>
            <a:r>
              <a:rPr lang="ru-RU" sz="2000" b="1" dirty="0" smtClean="0"/>
              <a:t>  (</a:t>
            </a:r>
            <a:r>
              <a:rPr lang="en-US" sz="2000" b="1" dirty="0"/>
              <a:t>usability), </a:t>
            </a:r>
          </a:p>
          <a:p>
            <a:pPr algn="just"/>
            <a:r>
              <a:rPr lang="ru-RU" sz="2000" b="1" dirty="0" smtClean="0"/>
              <a:t>                        </a:t>
            </a:r>
            <a:r>
              <a:rPr lang="en-US" sz="2000" b="1" dirty="0" smtClean="0"/>
              <a:t>q4</a:t>
            </a:r>
            <a:r>
              <a:rPr lang="ru-RU" sz="2000" b="1" dirty="0" smtClean="0"/>
              <a:t> </a:t>
            </a:r>
            <a:r>
              <a:rPr lang="en-US" sz="2000" b="1" dirty="0" smtClean="0"/>
              <a:t>:</a:t>
            </a:r>
            <a:r>
              <a:rPr lang="ru-RU" sz="2000" b="1" dirty="0" smtClean="0"/>
              <a:t>  </a:t>
            </a:r>
            <a:r>
              <a:rPr lang="en-US" sz="2000" b="1" dirty="0" smtClean="0"/>
              <a:t> </a:t>
            </a:r>
            <a:r>
              <a:rPr lang="ru-RU" sz="2000" b="1" dirty="0"/>
              <a:t>эффективность </a:t>
            </a:r>
            <a:r>
              <a:rPr lang="ru-RU" sz="2000" b="1" dirty="0" smtClean="0"/>
              <a:t>  (</a:t>
            </a:r>
            <a:r>
              <a:rPr lang="en-US" sz="2000" b="1" dirty="0"/>
              <a:t>efficiency), </a:t>
            </a:r>
          </a:p>
          <a:p>
            <a:pPr algn="just"/>
            <a:r>
              <a:rPr lang="ru-RU" sz="2000" b="1" dirty="0" smtClean="0"/>
              <a:t>                        </a:t>
            </a:r>
            <a:r>
              <a:rPr lang="en-US" sz="2000" b="1" dirty="0" smtClean="0"/>
              <a:t>q5</a:t>
            </a:r>
            <a:r>
              <a:rPr lang="ru-RU" sz="2000" b="1" dirty="0" smtClean="0"/>
              <a:t> </a:t>
            </a:r>
            <a:r>
              <a:rPr lang="en-US" sz="2000" b="1" dirty="0" smtClean="0"/>
              <a:t>: </a:t>
            </a:r>
            <a:r>
              <a:rPr lang="ru-RU" sz="2000" b="1" dirty="0" smtClean="0"/>
              <a:t>  </a:t>
            </a:r>
            <a:r>
              <a:rPr lang="ru-RU" sz="2000" b="1" dirty="0" err="1" smtClean="0"/>
              <a:t>сопровождаемость</a:t>
            </a:r>
            <a:r>
              <a:rPr lang="ru-RU" sz="2000" b="1" dirty="0" smtClean="0"/>
              <a:t>   </a:t>
            </a:r>
            <a:r>
              <a:rPr lang="ru-RU" sz="2000" b="1" dirty="0"/>
              <a:t>(</a:t>
            </a:r>
            <a:r>
              <a:rPr lang="en-US" sz="2000" b="1" dirty="0" err="1"/>
              <a:t>maitainnability</a:t>
            </a:r>
            <a:r>
              <a:rPr lang="en-US" sz="2000" b="1" dirty="0"/>
              <a:t>)</a:t>
            </a:r>
          </a:p>
          <a:p>
            <a:pPr algn="just"/>
            <a:r>
              <a:rPr lang="ru-RU" sz="2000" b="1" dirty="0" smtClean="0"/>
              <a:t>                        </a:t>
            </a:r>
            <a:r>
              <a:rPr lang="en-US" sz="2000" b="1" dirty="0" smtClean="0"/>
              <a:t>q6</a:t>
            </a:r>
            <a:r>
              <a:rPr lang="ru-RU" sz="2000" b="1" dirty="0" smtClean="0"/>
              <a:t> </a:t>
            </a:r>
            <a:r>
              <a:rPr lang="en-US" sz="2000" b="1" dirty="0" smtClean="0"/>
              <a:t>: </a:t>
            </a:r>
            <a:r>
              <a:rPr lang="ru-RU" sz="2000" b="1" dirty="0" smtClean="0"/>
              <a:t>  переносимость   </a:t>
            </a:r>
            <a:r>
              <a:rPr lang="ru-RU" sz="2000" b="1" dirty="0"/>
              <a:t>(</a:t>
            </a:r>
            <a:r>
              <a:rPr lang="en-US" sz="2000" b="1" dirty="0"/>
              <a:t>portability).</a:t>
            </a:r>
          </a:p>
          <a:p>
            <a:pPr algn="just"/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888740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prstClr val="white"/>
                </a:solidFill>
              </a:rPr>
              <a:t>Б</a:t>
            </a:r>
            <a:r>
              <a:rPr lang="ru-RU" sz="2400" b="1" dirty="0" smtClean="0">
                <a:solidFill>
                  <a:prstClr val="white"/>
                </a:solidFill>
              </a:rPr>
              <a:t>азовые характеристики </a:t>
            </a:r>
            <a:r>
              <a:rPr lang="ru-RU" sz="2400" b="1" dirty="0">
                <a:solidFill>
                  <a:prstClr val="white"/>
                </a:solidFill>
              </a:rPr>
              <a:t>качества </a:t>
            </a:r>
            <a:r>
              <a:rPr lang="ru-RU" sz="2400" b="1" dirty="0" smtClean="0">
                <a:solidFill>
                  <a:prstClr val="white"/>
                </a:solidFill>
              </a:rPr>
              <a:t>ПП (1)</a:t>
            </a:r>
            <a:endParaRPr lang="ru-RU" sz="2000" dirty="0"/>
          </a:p>
          <a:p>
            <a:pPr algn="just"/>
            <a:r>
              <a:rPr lang="ru-RU" sz="2000" b="1" dirty="0" smtClean="0"/>
              <a:t>   Функциональность </a:t>
            </a:r>
            <a:r>
              <a:rPr lang="ru-RU" sz="2000" dirty="0"/>
              <a:t>– совокупность свойств, определяющих </a:t>
            </a:r>
            <a:r>
              <a:rPr lang="ru-RU" sz="2000" dirty="0" smtClean="0"/>
              <a:t>способность системы </a:t>
            </a:r>
            <a:r>
              <a:rPr lang="ru-RU" sz="2000" dirty="0"/>
              <a:t>предоставлять требуемое множество функций для решения задач в соответствии с требованиями. В модели качества эта характеристика задается набором атрибутов q1 = {a11, a12, a13 , a14, a15, a16}, семантика и оценка которых приведены ниже. </a:t>
            </a:r>
            <a:endParaRPr lang="ru-RU" sz="2000" dirty="0" smtClean="0"/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a11 : функциональная полнота – свойство компонента, которое показывает степень достаточности реализованных в нем функций для решения задач в соответствии с его </a:t>
            </a:r>
            <a:r>
              <a:rPr lang="ru-RU" sz="2000" dirty="0" smtClean="0"/>
              <a:t>назначением;                                          </a:t>
            </a:r>
            <a:r>
              <a:rPr lang="ru-RU" sz="2000" dirty="0"/>
              <a:t>,</a:t>
            </a:r>
          </a:p>
          <a:p>
            <a:pPr algn="just"/>
            <a:r>
              <a:rPr lang="ru-RU" sz="2000" dirty="0"/>
              <a:t>a12 : корректность – атрибут, который указывает на степень соответствия каждой функции </a:t>
            </a:r>
            <a:r>
              <a:rPr lang="ru-RU" sz="2000" dirty="0" err="1"/>
              <a:t>Fт</a:t>
            </a:r>
            <a:r>
              <a:rPr lang="ru-RU" sz="2000" dirty="0"/>
              <a:t>, заданной в требовании, и каждой функции </a:t>
            </a:r>
            <a:r>
              <a:rPr lang="ru-RU" sz="2000" dirty="0" err="1"/>
              <a:t>Fс</a:t>
            </a:r>
            <a:r>
              <a:rPr lang="ru-RU" sz="2000" dirty="0"/>
              <a:t>, реализованной в ПG. При этом система обладает свойством полной корректности, если F т = F с, и частичной корректности, если F т ⊂ F с. Для большинства систем достаточно частичной корректности; </a:t>
            </a:r>
          </a:p>
          <a:p>
            <a:pPr algn="just"/>
            <a:r>
              <a:rPr lang="ru-RU" sz="2000" dirty="0"/>
              <a:t>a13 : точность – свойство, определяющее получение системой правильных результатов. Она может оцениваться отношением ∇ разности значения функции </a:t>
            </a:r>
            <a:r>
              <a:rPr lang="ru-RU" sz="2000" dirty="0" err="1"/>
              <a:t>Fсi</a:t>
            </a:r>
            <a:r>
              <a:rPr lang="ru-RU" sz="2000" dirty="0"/>
              <a:t> (</a:t>
            </a:r>
            <a:r>
              <a:rPr lang="ru-RU" sz="2000" dirty="0" err="1"/>
              <a:t>Di</a:t>
            </a:r>
            <a:r>
              <a:rPr lang="ru-RU" sz="2000" dirty="0"/>
              <a:t>) компонента и значения функции </a:t>
            </a:r>
            <a:r>
              <a:rPr lang="ru-RU" sz="2000" dirty="0" err="1"/>
              <a:t>Fтi</a:t>
            </a:r>
            <a:r>
              <a:rPr lang="ru-RU" sz="2000" dirty="0"/>
              <a:t> (</a:t>
            </a:r>
            <a:r>
              <a:rPr lang="ru-RU" sz="2000" dirty="0" err="1"/>
              <a:t>Di</a:t>
            </a:r>
            <a:r>
              <a:rPr lang="ru-RU" sz="2000" dirty="0"/>
              <a:t>), заданной требованиями на </a:t>
            </a:r>
            <a:r>
              <a:rPr lang="ru-RU" sz="2000" dirty="0" err="1"/>
              <a:t>Di</a:t>
            </a:r>
            <a:r>
              <a:rPr lang="ru-RU" sz="2000" dirty="0"/>
              <a:t> входного набора к значению </a:t>
            </a:r>
            <a:r>
              <a:rPr lang="ru-RU" sz="2000" dirty="0" smtClean="0"/>
              <a:t>функции;</a:t>
            </a:r>
          </a:p>
          <a:p>
            <a:pPr algn="just"/>
            <a:r>
              <a:rPr lang="ru-RU" sz="2000" dirty="0"/>
              <a:t>a14 : </a:t>
            </a:r>
            <a:r>
              <a:rPr lang="ru-RU" sz="2000" dirty="0" err="1"/>
              <a:t>интероперабельность</a:t>
            </a:r>
            <a:r>
              <a:rPr lang="ru-RU" sz="2000" dirty="0"/>
              <a:t> – свойство компонента взаимодействовать с другими компонентами и операционной средой; </a:t>
            </a:r>
            <a:endParaRPr lang="ru-RU" sz="2000" dirty="0" smtClean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17638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Базовые характеристики качества ПП </a:t>
            </a:r>
            <a:r>
              <a:rPr lang="ru-RU" sz="2400" b="1" dirty="0" smtClean="0"/>
              <a:t>(2)</a:t>
            </a:r>
          </a:p>
          <a:p>
            <a:pPr algn="ctr"/>
            <a:endParaRPr lang="ru-RU" sz="2400" b="1" dirty="0" smtClean="0"/>
          </a:p>
          <a:p>
            <a:pPr algn="just"/>
            <a:r>
              <a:rPr lang="ru-RU" sz="2000" dirty="0"/>
              <a:t>a15 : защищенность – атрибут, который показывает возможность компонента</a:t>
            </a:r>
          </a:p>
          <a:p>
            <a:pPr algn="just"/>
            <a:r>
              <a:rPr lang="ru-RU" sz="2000" dirty="0"/>
              <a:t>(системы) фиксировать дефекты, как следствие субъективных ошибок, или вызванные программными или аппаратными средствами, а также ошибок, связанных с данными. Оценку степени защищенности можно представить с помощью выражения a15 = </a:t>
            </a:r>
            <a:r>
              <a:rPr lang="ru-RU" sz="2000" dirty="0" err="1"/>
              <a:t>fal</a:t>
            </a:r>
            <a:r>
              <a:rPr lang="ru-RU" sz="2000" dirty="0"/>
              <a:t> z / </a:t>
            </a:r>
            <a:r>
              <a:rPr lang="ru-RU" sz="2000" dirty="0" err="1"/>
              <a:t>fal</a:t>
            </a:r>
            <a:r>
              <a:rPr lang="ru-RU" sz="2000" dirty="0"/>
              <a:t>, где </a:t>
            </a:r>
            <a:r>
              <a:rPr lang="ru-RU" sz="2000" dirty="0" err="1"/>
              <a:t>fal</a:t>
            </a:r>
            <a:r>
              <a:rPr lang="ru-RU" sz="2000" dirty="0"/>
              <a:t> z – количество дефектов, от которых компонент защищен; </a:t>
            </a:r>
            <a:r>
              <a:rPr lang="ru-RU" sz="2000" dirty="0" err="1"/>
              <a:t>fal</a:t>
            </a:r>
            <a:r>
              <a:rPr lang="ru-RU" sz="2000" dirty="0"/>
              <a:t> – общее количество дефектов в компонентах или ПП;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a16</a:t>
            </a:r>
            <a:r>
              <a:rPr lang="ru-RU" sz="2000" dirty="0"/>
              <a:t>: согласованность – атрибут, который показывает степень соблюдения</a:t>
            </a:r>
          </a:p>
          <a:p>
            <a:pPr algn="just"/>
            <a:r>
              <a:rPr lang="ru-RU" sz="2000" dirty="0"/>
              <a:t>стандартов, правил и других соглашений процесса разработки, и оценивается</a:t>
            </a:r>
          </a:p>
          <a:p>
            <a:pPr algn="just"/>
            <a:r>
              <a:rPr lang="ru-RU" sz="2000" dirty="0"/>
              <a:t>методом экспертных оценок. 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400" dirty="0"/>
              <a:t> </a:t>
            </a:r>
            <a:r>
              <a:rPr lang="ru-RU" sz="2400" dirty="0" smtClean="0"/>
              <a:t>   Таким </a:t>
            </a:r>
            <a:r>
              <a:rPr lang="ru-RU" sz="2400" dirty="0"/>
              <a:t>образом, характеристика функциональности q1 вычисляется суммированием ее атрибутов с учетом метрик и их весовых коэффициентов</a:t>
            </a:r>
            <a:r>
              <a:rPr lang="ru-RU" sz="2400" dirty="0" smtClean="0"/>
              <a:t>:</a:t>
            </a:r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 smtClean="0"/>
          </a:p>
          <a:p>
            <a:pPr algn="just"/>
            <a:endParaRPr lang="ru-RU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312290"/>
            <a:ext cx="2448272" cy="88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705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Базовые характеристики качества ПП </a:t>
            </a:r>
            <a:r>
              <a:rPr lang="ru-RU" sz="2400" b="1" dirty="0" smtClean="0"/>
              <a:t>(3)</a:t>
            </a:r>
          </a:p>
          <a:p>
            <a:pPr algn="just"/>
            <a:r>
              <a:rPr lang="ru-RU" sz="2000" dirty="0" smtClean="0"/>
              <a:t>    </a:t>
            </a:r>
            <a:r>
              <a:rPr lang="ru-RU" sz="2000" b="1" dirty="0" smtClean="0"/>
              <a:t>Надежность </a:t>
            </a:r>
            <a:r>
              <a:rPr lang="ru-RU" sz="2000" b="1" dirty="0"/>
              <a:t>ПП </a:t>
            </a:r>
            <a:r>
              <a:rPr lang="ru-RU" sz="2000" dirty="0"/>
              <a:t>определяется как вероятность того, что </a:t>
            </a:r>
            <a:r>
              <a:rPr lang="ru-RU" sz="2000" dirty="0" smtClean="0"/>
              <a:t>компоненты системы </a:t>
            </a:r>
            <a:r>
              <a:rPr lang="ru-RU" sz="2000" dirty="0"/>
              <a:t>или сама система функционируют безотказно в течение фиксированного периода времени в заданных условиях операционной среды. В модели качества надежность задается на множестве атрибутов q2 = {a21, a22, a23 , a24}, которые определяют способность системы преобразовывать исходные данные в результаты при условиях, зависящих от периода времени жизни системы (износ и</a:t>
            </a:r>
          </a:p>
          <a:p>
            <a:pPr algn="just"/>
            <a:r>
              <a:rPr lang="ru-RU" sz="2000" dirty="0"/>
              <a:t>старение не учитываются). </a:t>
            </a:r>
            <a:endParaRPr lang="ru-RU" sz="2000" dirty="0" smtClean="0"/>
          </a:p>
          <a:p>
            <a:pPr algn="just"/>
            <a:r>
              <a:rPr lang="ru-RU" sz="2000" dirty="0" smtClean="0"/>
              <a:t>   a21</a:t>
            </a:r>
            <a:r>
              <a:rPr lang="ru-RU" sz="2000" dirty="0"/>
              <a:t>: безотказность определяет функционирование системы без отказов программных компонентов или </a:t>
            </a:r>
            <a:r>
              <a:rPr lang="ru-RU" sz="2000" dirty="0" smtClean="0"/>
              <a:t>оборудования;</a:t>
            </a:r>
          </a:p>
          <a:p>
            <a:pPr algn="just"/>
            <a:r>
              <a:rPr lang="ru-RU" sz="2000" dirty="0" smtClean="0"/>
              <a:t>   a22 </a:t>
            </a:r>
            <a:r>
              <a:rPr lang="ru-RU" sz="2000" dirty="0"/>
              <a:t>: устойчивость к ошибкам – свойство компонентов системы, которое указывает на способность ПП выполнять функции при аномальных условиях (сбоях аппаратуры, ошибках в данных и интерфейсах, нарушениях в действиях оператора и др.). Оценку устойчивости можно получить по формуле ϒ = </a:t>
            </a:r>
            <a:r>
              <a:rPr lang="ru-RU" sz="2000" dirty="0" err="1"/>
              <a:t>Nv</a:t>
            </a:r>
            <a:r>
              <a:rPr lang="ru-RU" sz="2000" dirty="0"/>
              <a:t>/N,</a:t>
            </a:r>
          </a:p>
          <a:p>
            <a:pPr algn="just"/>
            <a:r>
              <a:rPr lang="ru-RU" sz="2000" dirty="0"/>
              <a:t>где </a:t>
            </a:r>
            <a:r>
              <a:rPr lang="ru-RU" sz="2000" dirty="0" err="1"/>
              <a:t>Nv</a:t>
            </a:r>
            <a:r>
              <a:rPr lang="ru-RU" sz="2000" dirty="0"/>
              <a:t> – количество разных типов отказов, для которых предусмотрены средства</a:t>
            </a:r>
          </a:p>
          <a:p>
            <a:pPr algn="just"/>
            <a:r>
              <a:rPr lang="ru-RU" sz="2000" dirty="0"/>
              <a:t>восстановления; N – общее количество всех отказов в системе.</a:t>
            </a:r>
          </a:p>
          <a:p>
            <a:pPr algn="just"/>
            <a:r>
              <a:rPr lang="ru-RU" sz="2000" dirty="0" smtClean="0"/>
              <a:t>   a23 </a:t>
            </a:r>
            <a:r>
              <a:rPr lang="ru-RU" sz="2000" dirty="0"/>
              <a:t>: восстанавливаемость – свойство, указывающее на способность возобновлять функционирование системы после отказов и восстанавливать в ней поврежденные компоненты и/или данные для повторного исполнения</a:t>
            </a:r>
            <a:r>
              <a:rPr lang="ru-RU" sz="2000" dirty="0" smtClean="0"/>
              <a:t>.</a:t>
            </a:r>
            <a:endParaRPr lang="ru-RU" sz="2000" dirty="0"/>
          </a:p>
          <a:p>
            <a:pPr algn="just"/>
            <a:r>
              <a:rPr lang="ru-RU" sz="2000" dirty="0" smtClean="0"/>
              <a:t>   a24</a:t>
            </a:r>
            <a:r>
              <a:rPr lang="ru-RU" sz="2000" dirty="0"/>
              <a:t>: согласованность – атрибут, который отражает степень соблюдения стандартов, технологии, правил и других соглашений на стадиях разработки и тестирования системы для поиска разного рода ошибок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4119928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Базовые характеристики качества ПП </a:t>
            </a:r>
            <a:r>
              <a:rPr lang="ru-RU" sz="2400" b="1" dirty="0" smtClean="0"/>
              <a:t>(4)</a:t>
            </a:r>
          </a:p>
          <a:p>
            <a:pPr algn="just"/>
            <a:r>
              <a:rPr lang="ru-RU" sz="2000" dirty="0" smtClean="0"/>
              <a:t>    </a:t>
            </a:r>
            <a:r>
              <a:rPr lang="ru-RU" sz="2000" b="1" dirty="0" smtClean="0"/>
              <a:t>Удобство </a:t>
            </a:r>
            <a:r>
              <a:rPr lang="ru-RU" sz="2000" b="1" dirty="0"/>
              <a:t>применения </a:t>
            </a:r>
            <a:r>
              <a:rPr lang="ru-RU" sz="2000" dirty="0"/>
              <a:t>– это множество свойств ПП, которые показывают на</a:t>
            </a:r>
          </a:p>
          <a:p>
            <a:pPr algn="just"/>
            <a:r>
              <a:rPr lang="ru-RU" sz="2000" dirty="0"/>
              <a:t>необходимые и пригодные условия ее использования. Эта характеристика определяется на множестве эргономичных атрибутов и включают: </a:t>
            </a:r>
          </a:p>
          <a:p>
            <a:pPr algn="just"/>
            <a:r>
              <a:rPr lang="ru-RU" sz="2000" dirty="0" smtClean="0"/>
              <a:t>   a31 </a:t>
            </a:r>
            <a:r>
              <a:rPr lang="ru-RU" sz="2000" dirty="0"/>
              <a:t>: </a:t>
            </a:r>
            <a:r>
              <a:rPr lang="ru-RU" sz="2000" dirty="0" err="1"/>
              <a:t>понимаемость</a:t>
            </a:r>
            <a:r>
              <a:rPr lang="ru-RU" sz="2000" dirty="0"/>
              <a:t> означает усилие, затрачиваемое на распознавание логических концепций и условий применения ПП; </a:t>
            </a:r>
          </a:p>
          <a:p>
            <a:pPr algn="just"/>
            <a:r>
              <a:rPr lang="ru-RU" sz="2000" dirty="0" smtClean="0"/>
              <a:t>   a32 </a:t>
            </a:r>
            <a:r>
              <a:rPr lang="ru-RU" sz="2000" dirty="0"/>
              <a:t>: </a:t>
            </a:r>
            <a:r>
              <a:rPr lang="ru-RU" sz="2000" dirty="0" err="1"/>
              <a:t>изучаемость</a:t>
            </a:r>
            <a:r>
              <a:rPr lang="ru-RU" sz="2000" dirty="0"/>
              <a:t> означает усилия пользователей при определении возможности применения ПП посредством анализа документации;</a:t>
            </a:r>
          </a:p>
          <a:p>
            <a:pPr algn="just"/>
            <a:r>
              <a:rPr lang="ru-RU" sz="2000" dirty="0" smtClean="0"/>
              <a:t>   a33</a:t>
            </a:r>
            <a:r>
              <a:rPr lang="ru-RU" sz="2000" dirty="0"/>
              <a:t>: оперативность – реакция системы при выполнении операторов и операционного контроля; </a:t>
            </a:r>
          </a:p>
          <a:p>
            <a:pPr algn="just"/>
            <a:r>
              <a:rPr lang="ru-RU" sz="2000" dirty="0" smtClean="0"/>
              <a:t>   a34</a:t>
            </a:r>
            <a:r>
              <a:rPr lang="ru-RU" sz="2000" dirty="0"/>
              <a:t>: согласованность – соответствие ПП требованиям стандартов, соглашений,</a:t>
            </a:r>
          </a:p>
          <a:p>
            <a:pPr algn="just"/>
            <a:r>
              <a:rPr lang="ru-RU" sz="2000" dirty="0"/>
              <a:t>правил, законов и </a:t>
            </a:r>
            <a:r>
              <a:rPr lang="ru-RU" sz="2000" dirty="0" smtClean="0"/>
              <a:t>предписаний.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    </a:t>
            </a:r>
            <a:r>
              <a:rPr lang="ru-RU" sz="2000" b="1" dirty="0"/>
              <a:t>Эффективность</a:t>
            </a:r>
            <a:r>
              <a:rPr lang="ru-RU" sz="2000" dirty="0"/>
              <a:t> – множество атрибутов, которые показывают </a:t>
            </a:r>
            <a:r>
              <a:rPr lang="ru-RU" sz="2000" dirty="0" smtClean="0"/>
              <a:t>взаимосвязь между </a:t>
            </a:r>
            <a:r>
              <a:rPr lang="ru-RU" sz="2000" dirty="0"/>
              <a:t>уровнем ее выполнения, количеством используемых ресурсов (аппаратуры,</a:t>
            </a:r>
          </a:p>
          <a:p>
            <a:pPr algn="just"/>
            <a:r>
              <a:rPr lang="ru-RU" sz="2000" dirty="0"/>
              <a:t>расходных материалов и др.), услуг штатного обслуживающего персонала и др.</a:t>
            </a:r>
          </a:p>
          <a:p>
            <a:pPr algn="just"/>
            <a:r>
              <a:rPr lang="ru-RU" sz="2000" dirty="0" smtClean="0"/>
              <a:t>a41 </a:t>
            </a:r>
            <a:r>
              <a:rPr lang="ru-RU" sz="2000" dirty="0"/>
              <a:t>: реактивность – время отклика, обработки и выполнения функций компонента/системы; </a:t>
            </a:r>
          </a:p>
          <a:p>
            <a:pPr algn="just"/>
            <a:r>
              <a:rPr lang="ru-RU" sz="2000" dirty="0"/>
              <a:t>a42 : эффективность – количество используемых ресурсов при выполнении функций ПС и продолжительность их вычислений; </a:t>
            </a:r>
          </a:p>
          <a:p>
            <a:pPr algn="just"/>
            <a:r>
              <a:rPr lang="ru-RU" sz="2000" dirty="0"/>
              <a:t>a43 : согласованность – соответствие данного атрибута заданным стандартам</a:t>
            </a:r>
            <a:r>
              <a:rPr lang="ru-RU" sz="2000" dirty="0" smtClean="0"/>
              <a:t>, правилам </a:t>
            </a:r>
            <a:r>
              <a:rPr lang="ru-RU" sz="2000" dirty="0"/>
              <a:t>и предписаниям.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17888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Базовые характеристики качества ПП </a:t>
            </a:r>
            <a:r>
              <a:rPr lang="ru-RU" sz="2400" b="1" dirty="0" smtClean="0"/>
              <a:t>(5</a:t>
            </a:r>
            <a:r>
              <a:rPr lang="ru-RU" sz="2400" dirty="0" smtClean="0"/>
              <a:t>)</a:t>
            </a:r>
          </a:p>
          <a:p>
            <a:pPr algn="just"/>
            <a:r>
              <a:rPr lang="ru-RU" sz="2000" dirty="0" smtClean="0"/>
              <a:t>    </a:t>
            </a:r>
            <a:r>
              <a:rPr lang="ru-RU" sz="2000" b="1" dirty="0" err="1" smtClean="0"/>
              <a:t>Сопровождаемость</a:t>
            </a:r>
            <a:r>
              <a:rPr lang="ru-RU" sz="2000" b="1" dirty="0" smtClean="0"/>
              <a:t> </a:t>
            </a:r>
            <a:r>
              <a:rPr lang="ru-RU" sz="2000" dirty="0"/>
              <a:t>– множество свойств, которые отражают усилия, затрачиваемые на проведение модификаций (корректировка, усовершенствование и адаптация) при изменении среды выполнения, требований или спецификаций.</a:t>
            </a:r>
          </a:p>
          <a:p>
            <a:pPr algn="just"/>
            <a:r>
              <a:rPr lang="ru-RU" sz="2000" dirty="0"/>
              <a:t>Данная характеристика в модели качества состоит из следующих атрибутов: </a:t>
            </a:r>
          </a:p>
          <a:p>
            <a:pPr algn="just"/>
            <a:r>
              <a:rPr lang="ru-RU" sz="2000" dirty="0" smtClean="0"/>
              <a:t>   a51 </a:t>
            </a:r>
            <a:r>
              <a:rPr lang="ru-RU" sz="2000" dirty="0"/>
              <a:t>: </a:t>
            </a:r>
            <a:r>
              <a:rPr lang="ru-RU" sz="2000" dirty="0" err="1"/>
              <a:t>анализируемость</a:t>
            </a:r>
            <a:r>
              <a:rPr lang="ru-RU" sz="2000" dirty="0"/>
              <a:t> – необходимые усилия для диагностики отказов в </a:t>
            </a:r>
            <a:r>
              <a:rPr lang="ru-RU" sz="2000" dirty="0" smtClean="0"/>
              <a:t>ПП или </a:t>
            </a:r>
            <a:r>
              <a:rPr lang="ru-RU" sz="2000" dirty="0"/>
              <a:t>идентификации частей, которые будут модифицироваться; </a:t>
            </a:r>
          </a:p>
          <a:p>
            <a:pPr algn="just"/>
            <a:r>
              <a:rPr lang="ru-RU" sz="2000" dirty="0" smtClean="0"/>
              <a:t>   a52 </a:t>
            </a:r>
            <a:r>
              <a:rPr lang="ru-RU" sz="2000" dirty="0"/>
              <a:t>: изменяемость – усилия, которые затрачиваются на модификацию компонента, удаление ошибок или внесение изменений, дополнение новых возможностей в систему или среду функционирования; </a:t>
            </a:r>
          </a:p>
          <a:p>
            <a:pPr algn="just"/>
            <a:r>
              <a:rPr lang="ru-RU" sz="2000" dirty="0" smtClean="0"/>
              <a:t>  a53 </a:t>
            </a:r>
            <a:r>
              <a:rPr lang="ru-RU" sz="2000" dirty="0"/>
              <a:t>: стабильность – риск проведения модификации компонента /системы; </a:t>
            </a:r>
          </a:p>
          <a:p>
            <a:pPr algn="just"/>
            <a:r>
              <a:rPr lang="ru-RU" sz="2000" dirty="0" smtClean="0"/>
              <a:t>  a54 </a:t>
            </a:r>
            <a:r>
              <a:rPr lang="ru-RU" sz="2000" dirty="0"/>
              <a:t>: тестируемость – усилия при проведении верификации в целях обнаружения ошибок и несоответствий требованиям (</a:t>
            </a:r>
            <a:r>
              <a:rPr lang="ru-RU" sz="2000" dirty="0" err="1"/>
              <a:t>валидация</a:t>
            </a:r>
            <a:r>
              <a:rPr lang="ru-RU" sz="2000" dirty="0"/>
              <a:t>), а также на необходимость исправления обнаруженных ошибок и проведения сертификации системы; </a:t>
            </a:r>
          </a:p>
          <a:p>
            <a:pPr algn="just"/>
            <a:r>
              <a:rPr lang="ru-RU" sz="2000" dirty="0" smtClean="0"/>
              <a:t>  a55 </a:t>
            </a:r>
            <a:r>
              <a:rPr lang="ru-RU" sz="2000" dirty="0"/>
              <a:t>: согласованность – соответствие данного атрибута определенным стандартам, соглашениям, правилам и предписаниям</a:t>
            </a:r>
            <a:r>
              <a:rPr lang="ru-RU" sz="2000" dirty="0" smtClean="0"/>
              <a:t>.</a:t>
            </a:r>
            <a:endParaRPr lang="ru-RU" sz="2000" dirty="0"/>
          </a:p>
          <a:p>
            <a:pPr algn="just"/>
            <a:r>
              <a:rPr lang="ru-RU" sz="2000" dirty="0" smtClean="0"/>
              <a:t>    </a:t>
            </a:r>
            <a:r>
              <a:rPr lang="ru-RU" sz="2000" b="1" dirty="0" smtClean="0"/>
              <a:t>Переносимость</a:t>
            </a:r>
            <a:r>
              <a:rPr lang="ru-RU" sz="2000" dirty="0" smtClean="0"/>
              <a:t> </a:t>
            </a:r>
            <a:r>
              <a:rPr lang="ru-RU" sz="2000" dirty="0"/>
              <a:t>– множество атрибутов, указывающих на возможность компонентов системы приспосабливаться к работе в новых условиях среды выполнения. Перенос компонентов или ПП на другую платформу или среду связан с совокупностью действий, направленных на обеспечение возможности функционирования в новой среде, отличной от той, в которой система создавалось. </a:t>
            </a:r>
          </a:p>
        </p:txBody>
      </p:sp>
    </p:spTree>
    <p:extLst>
      <p:ext uri="{BB962C8B-B14F-4D97-AF65-F5344CB8AC3E}">
        <p14:creationId xmlns:p14="http://schemas.microsoft.com/office/powerpoint/2010/main" val="3301801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prstClr val="white"/>
                </a:solidFill>
              </a:rPr>
              <a:t>Базовые характеристики качества ПП </a:t>
            </a:r>
            <a:r>
              <a:rPr lang="ru-RU" sz="2400" b="1" dirty="0" smtClean="0">
                <a:solidFill>
                  <a:prstClr val="white"/>
                </a:solidFill>
              </a:rPr>
              <a:t>(</a:t>
            </a:r>
            <a:r>
              <a:rPr lang="en-US" sz="2400" b="1" dirty="0" smtClean="0">
                <a:solidFill>
                  <a:prstClr val="white"/>
                </a:solidFill>
              </a:rPr>
              <a:t>6</a:t>
            </a:r>
            <a:r>
              <a:rPr lang="ru-RU" sz="2400" dirty="0" smtClean="0">
                <a:solidFill>
                  <a:prstClr val="white"/>
                </a:solidFill>
              </a:rPr>
              <a:t>)</a:t>
            </a:r>
            <a:endParaRPr lang="ru-RU" sz="2400" dirty="0">
              <a:solidFill>
                <a:prstClr val="white"/>
              </a:solidFill>
            </a:endParaRPr>
          </a:p>
          <a:p>
            <a:pPr algn="just"/>
            <a:r>
              <a:rPr lang="ru-RU" sz="2000" b="1" dirty="0" smtClean="0"/>
              <a:t>    Переносимость </a:t>
            </a:r>
            <a:r>
              <a:rPr lang="ru-RU" sz="2000" smtClean="0"/>
              <a:t>– к </a:t>
            </a:r>
            <a:r>
              <a:rPr lang="ru-RU" sz="2000" dirty="0"/>
              <a:t>атрибутам данной характеристики относятся: </a:t>
            </a:r>
          </a:p>
          <a:p>
            <a:pPr algn="just"/>
            <a:r>
              <a:rPr lang="en-US" sz="2000" dirty="0" smtClean="0"/>
              <a:t>   </a:t>
            </a:r>
            <a:r>
              <a:rPr lang="ru-RU" sz="2000" dirty="0" smtClean="0"/>
              <a:t>a61 </a:t>
            </a:r>
            <a:r>
              <a:rPr lang="ru-RU" sz="2000" dirty="0"/>
              <a:t>: адаптивность – усилия, затрачиваемые на адаптацию системы к различным операционным </a:t>
            </a:r>
            <a:r>
              <a:rPr lang="ru-RU" sz="2000" dirty="0" smtClean="0"/>
              <a:t>средам; </a:t>
            </a:r>
            <a:endParaRPr lang="ru-RU" sz="2000" dirty="0"/>
          </a:p>
          <a:p>
            <a:pPr algn="just"/>
            <a:r>
              <a:rPr lang="en-US" sz="2000" dirty="0" smtClean="0"/>
              <a:t>   </a:t>
            </a:r>
            <a:r>
              <a:rPr lang="ru-RU" sz="2000" dirty="0" smtClean="0"/>
              <a:t>a62 </a:t>
            </a:r>
            <a:r>
              <a:rPr lang="ru-RU" sz="2000" dirty="0"/>
              <a:t>: </a:t>
            </a:r>
            <a:r>
              <a:rPr lang="ru-RU" sz="2000" dirty="0" err="1"/>
              <a:t>настраиваемость</a:t>
            </a:r>
            <a:r>
              <a:rPr lang="ru-RU" sz="2000" dirty="0"/>
              <a:t> для запуска или инсталляции ПП в другой среде; </a:t>
            </a:r>
          </a:p>
          <a:p>
            <a:pPr algn="just"/>
            <a:r>
              <a:rPr lang="en-US" sz="2000" dirty="0" smtClean="0"/>
              <a:t>   </a:t>
            </a:r>
            <a:r>
              <a:rPr lang="ru-RU" sz="2000" dirty="0" smtClean="0"/>
              <a:t>a63 </a:t>
            </a:r>
            <a:r>
              <a:rPr lang="ru-RU" sz="2000" dirty="0"/>
              <a:t>: сосуществование специального ПО в среде действующей системы; </a:t>
            </a:r>
          </a:p>
          <a:p>
            <a:pPr algn="just"/>
            <a:r>
              <a:rPr lang="en-US" sz="2000" dirty="0" smtClean="0"/>
              <a:t>   </a:t>
            </a:r>
            <a:r>
              <a:rPr lang="ru-RU" sz="2000" dirty="0" smtClean="0"/>
              <a:t>a64 </a:t>
            </a:r>
            <a:r>
              <a:rPr lang="ru-RU" sz="2000" dirty="0"/>
              <a:t>: </a:t>
            </a:r>
            <a:r>
              <a:rPr lang="ru-RU" sz="2000" dirty="0" err="1"/>
              <a:t>заменяемость</a:t>
            </a:r>
            <a:r>
              <a:rPr lang="ru-RU" sz="2000" dirty="0"/>
              <a:t> – возможность взаимодействия с другими </a:t>
            </a:r>
            <a:r>
              <a:rPr lang="ru-RU" sz="2000" dirty="0" smtClean="0"/>
              <a:t>программами</a:t>
            </a:r>
            <a:r>
              <a:rPr lang="en-US" sz="2000" dirty="0" smtClean="0"/>
              <a:t> </a:t>
            </a:r>
            <a:r>
              <a:rPr lang="ru-RU" sz="2000" dirty="0" smtClean="0"/>
              <a:t>при </a:t>
            </a:r>
            <a:r>
              <a:rPr lang="ru-RU" sz="2000" dirty="0"/>
              <a:t>совместной их работе, инсталляции или адаптации системы; </a:t>
            </a:r>
          </a:p>
          <a:p>
            <a:pPr algn="just"/>
            <a:r>
              <a:rPr lang="en-US" sz="2000" dirty="0" smtClean="0"/>
              <a:t>   </a:t>
            </a:r>
            <a:r>
              <a:rPr lang="ru-RU" sz="2000" dirty="0" smtClean="0"/>
              <a:t>a65 </a:t>
            </a:r>
            <a:r>
              <a:rPr lang="ru-RU" sz="2000" dirty="0"/>
              <a:t>: согласованность со стандартами или соглашениям по правилам переноса</a:t>
            </a:r>
          </a:p>
          <a:p>
            <a:pPr algn="just"/>
            <a:r>
              <a:rPr lang="ru-RU" sz="2000" dirty="0"/>
              <a:t>программной системы в другую среду.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     </a:t>
            </a:r>
            <a:r>
              <a:rPr lang="ru-RU" sz="2000" b="1" dirty="0" smtClean="0"/>
              <a:t>Комплексная </a:t>
            </a:r>
            <a:r>
              <a:rPr lang="ru-RU" sz="2000" b="1" dirty="0"/>
              <a:t>оценка. </a:t>
            </a:r>
            <a:r>
              <a:rPr lang="ru-RU" sz="2000" dirty="0"/>
              <a:t>На основе полученных количественных характеристик</a:t>
            </a:r>
          </a:p>
          <a:p>
            <a:pPr algn="just"/>
            <a:r>
              <a:rPr lang="ru-RU" sz="2000" dirty="0"/>
              <a:t>вычисляется итоговая оценка путем суммирования значений отдельных показателей и сравнения их с эталонными показателями ПП. Если в требованиях к ПП установлено несколько показателей, то вычисленный показатель умножается на соответствующий весовой коэффициент, а затем суммируются все показатели:</a:t>
            </a:r>
          </a:p>
          <a:p>
            <a:pPr algn="just"/>
            <a:r>
              <a:rPr lang="en-US" sz="2000" dirty="0" smtClean="0"/>
              <a:t>  </a:t>
            </a:r>
            <a:endParaRPr lang="en-US" sz="2000" dirty="0"/>
          </a:p>
          <a:p>
            <a:pPr algn="just"/>
            <a:endParaRPr lang="ru-RU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229200"/>
            <a:ext cx="216024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541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Схема процесса управления качеством </a:t>
            </a:r>
            <a:r>
              <a:rPr lang="ru-RU" sz="2400" b="1" dirty="0" smtClean="0"/>
              <a:t>ПП</a:t>
            </a:r>
            <a:endParaRPr lang="ru-RU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692696"/>
            <a:ext cx="576064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461666"/>
            <a:ext cx="32758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   </a:t>
            </a:r>
          </a:p>
          <a:p>
            <a:pPr algn="just"/>
            <a:r>
              <a:rPr lang="ru-RU" sz="2000" dirty="0"/>
              <a:t> </a:t>
            </a:r>
            <a:r>
              <a:rPr lang="ru-RU" sz="2000" dirty="0" smtClean="0"/>
              <a:t>       Процесс </a:t>
            </a:r>
            <a:r>
              <a:rPr lang="ru-RU" sz="2000" dirty="0"/>
              <a:t>принятия решений по управлению качеством включает в себя решение комплекса </a:t>
            </a:r>
            <a:r>
              <a:rPr lang="ru-RU" sz="2000" dirty="0" smtClean="0"/>
              <a:t>задач</a:t>
            </a:r>
            <a:r>
              <a:rPr lang="ru-RU" sz="2000" dirty="0"/>
              <a:t>: </a:t>
            </a:r>
          </a:p>
          <a:p>
            <a:r>
              <a:rPr lang="ru-RU" sz="2000" dirty="0" smtClean="0"/>
              <a:t>1.   Определение </a:t>
            </a:r>
            <a:r>
              <a:rPr lang="ru-RU" sz="2000" dirty="0"/>
              <a:t>значения выбранной характеристики качества ПП (</a:t>
            </a:r>
            <a:r>
              <a:rPr lang="ru-RU" sz="2000" dirty="0" smtClean="0"/>
              <a:t>целевого уровня </a:t>
            </a:r>
            <a:r>
              <a:rPr lang="ru-RU" sz="2000" dirty="0"/>
              <a:t>качества), как критерия удовлетворения </a:t>
            </a:r>
            <a:r>
              <a:rPr lang="ru-RU" sz="2000" dirty="0" smtClean="0"/>
              <a:t>потребностей </a:t>
            </a:r>
            <a:r>
              <a:rPr lang="ru-RU" sz="2000" dirty="0"/>
              <a:t>пользователей;</a:t>
            </a:r>
          </a:p>
          <a:p>
            <a:pPr algn="just"/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077072"/>
            <a:ext cx="46440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2. Прогнозирование достижимости </a:t>
            </a:r>
            <a:r>
              <a:rPr lang="ru-RU" sz="2000" dirty="0"/>
              <a:t>уровня качества в</a:t>
            </a:r>
            <a:r>
              <a:rPr lang="ru-RU" sz="2000" dirty="0" smtClean="0"/>
              <a:t> </a:t>
            </a:r>
            <a:r>
              <a:rPr lang="ru-RU" sz="2000" dirty="0"/>
              <a:t>процессах </a:t>
            </a:r>
            <a:r>
              <a:rPr lang="ru-RU" sz="2000" dirty="0" smtClean="0"/>
              <a:t>проектирования ПП </a:t>
            </a:r>
            <a:r>
              <a:rPr lang="ru-RU" sz="2000" dirty="0"/>
              <a:t>и </a:t>
            </a:r>
            <a:r>
              <a:rPr lang="ru-RU" sz="2000" dirty="0" smtClean="0"/>
              <a:t>условий устранения </a:t>
            </a:r>
            <a:r>
              <a:rPr lang="ru-RU" sz="2000" dirty="0"/>
              <a:t>"слабых мест</a:t>
            </a:r>
            <a:r>
              <a:rPr lang="ru-RU" sz="2000" dirty="0" smtClean="0"/>
              <a:t>";</a:t>
            </a:r>
            <a:endParaRPr lang="ru-RU" sz="2000" dirty="0"/>
          </a:p>
          <a:p>
            <a:pPr algn="just"/>
            <a:r>
              <a:rPr lang="ru-RU" sz="2000" dirty="0" smtClean="0"/>
              <a:t>3.  Выбор </a:t>
            </a:r>
            <a:r>
              <a:rPr lang="ru-RU" sz="2000" dirty="0"/>
              <a:t>и принятие решений для предметных показателей в соответствии с заданным уровнем качества и </a:t>
            </a:r>
            <a:r>
              <a:rPr lang="ru-RU" sz="2000" dirty="0" smtClean="0"/>
              <a:t>оценка возможностей их </a:t>
            </a:r>
            <a:r>
              <a:rPr lang="ru-RU" sz="2000" dirty="0"/>
              <a:t>реализации</a:t>
            </a:r>
            <a:r>
              <a:rPr lang="ru-RU" sz="2000" dirty="0" smtClean="0"/>
              <a:t>;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4077072"/>
            <a:ext cx="4499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4.   Определение </a:t>
            </a:r>
            <a:r>
              <a:rPr lang="ru-RU" sz="2000" dirty="0"/>
              <a:t>стратегии, методов и средств обеспечения качества компонентов </a:t>
            </a:r>
            <a:r>
              <a:rPr lang="ru-RU" sz="2000" dirty="0" smtClean="0"/>
              <a:t>ПП и методов </a:t>
            </a:r>
            <a:r>
              <a:rPr lang="ru-RU" sz="2000" dirty="0"/>
              <a:t>проверки правильности рабочих </a:t>
            </a:r>
            <a:r>
              <a:rPr lang="ru-RU" sz="2000" dirty="0" smtClean="0"/>
              <a:t>продуктов и </a:t>
            </a:r>
            <a:r>
              <a:rPr lang="ru-RU" sz="2000" dirty="0"/>
              <a:t>сбора данных о ходе их </a:t>
            </a:r>
            <a:r>
              <a:rPr lang="ru-RU" sz="2000" dirty="0" smtClean="0"/>
              <a:t>разработки;</a:t>
            </a:r>
            <a:endParaRPr lang="ru-RU" sz="2000" dirty="0"/>
          </a:p>
          <a:p>
            <a:pPr algn="just"/>
            <a:r>
              <a:rPr lang="ru-RU" sz="2000" dirty="0" smtClean="0"/>
              <a:t>5. Анализ факторов успешного достижения </a:t>
            </a:r>
            <a:r>
              <a:rPr lang="ru-RU" sz="2000" dirty="0"/>
              <a:t>уровня качества </a:t>
            </a:r>
            <a:r>
              <a:rPr lang="ru-RU" sz="2000" dirty="0" smtClean="0"/>
              <a:t>и коррекция </a:t>
            </a:r>
            <a:r>
              <a:rPr lang="ru-RU" sz="2000" dirty="0"/>
              <a:t>хода выполнения процессов проекта </a:t>
            </a:r>
            <a:r>
              <a:rPr lang="ru-RU" sz="2000" dirty="0" smtClean="0"/>
              <a:t>ПП.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88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Организация серии международных стандартов </a:t>
            </a:r>
            <a:r>
              <a:rPr lang="ru-RU" sz="2400" b="1" dirty="0" err="1" smtClean="0"/>
              <a:t>SQuaRE</a:t>
            </a:r>
            <a:endParaRPr lang="en-US" sz="2400" b="1" dirty="0" smtClean="0"/>
          </a:p>
          <a:p>
            <a:pPr algn="ctr"/>
            <a:r>
              <a:rPr lang="en-US" sz="2000" b="1" dirty="0"/>
              <a:t>Software product Quality Requirements and Evaluation</a:t>
            </a:r>
          </a:p>
          <a:p>
            <a:pPr algn="ctr"/>
            <a:endParaRPr lang="ru-RU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793165"/>
            <a:ext cx="601689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620688"/>
            <a:ext cx="29878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/>
              <a:t>     Модели </a:t>
            </a:r>
            <a:r>
              <a:rPr lang="ru-RU" sz="2000" b="1" dirty="0"/>
              <a:t>качества данного международного стандарта в сочетании с </a:t>
            </a:r>
            <a:r>
              <a:rPr lang="en-US" sz="2000" b="1" dirty="0" smtClean="0"/>
              <a:t>ISO/IEC</a:t>
            </a:r>
            <a:r>
              <a:rPr lang="ru-RU" sz="2000" b="1" dirty="0" smtClean="0"/>
              <a:t> </a:t>
            </a:r>
            <a:r>
              <a:rPr lang="ru-RU" sz="2000" b="1" dirty="0"/>
              <a:t>12207 </a:t>
            </a:r>
            <a:r>
              <a:rPr lang="ru-RU" sz="2000" b="1" dirty="0" smtClean="0"/>
              <a:t>   и</a:t>
            </a:r>
            <a:endParaRPr lang="ru-RU" sz="2000" b="1" dirty="0"/>
          </a:p>
          <a:p>
            <a:pPr algn="just"/>
            <a:r>
              <a:rPr lang="en-US" sz="2000" b="1" dirty="0" smtClean="0"/>
              <a:t>ISO/IEC</a:t>
            </a:r>
            <a:r>
              <a:rPr lang="ru-RU" sz="2000" b="1" dirty="0" smtClean="0"/>
              <a:t> 15288 </a:t>
            </a:r>
            <a:r>
              <a:rPr lang="ru-RU" sz="2000" b="1" dirty="0"/>
              <a:t>могут использоваться, в частности, для процессов, связанных с определением т</a:t>
            </a:r>
            <a:r>
              <a:rPr lang="ru-RU" sz="2000" b="1" dirty="0" smtClean="0"/>
              <a:t>ребований</a:t>
            </a:r>
            <a:r>
              <a:rPr lang="ru-RU" sz="2000" b="1" dirty="0"/>
              <a:t>, для верификации и </a:t>
            </a:r>
            <a:r>
              <a:rPr lang="ru-RU" sz="2000" b="1" dirty="0" err="1"/>
              <a:t>валидации</a:t>
            </a:r>
            <a:r>
              <a:rPr lang="ru-RU" sz="2000" b="1" dirty="0"/>
              <a:t> с </a:t>
            </a:r>
            <a:r>
              <a:rPr lang="ru-RU" sz="2000" b="1" dirty="0" smtClean="0"/>
              <a:t>акцентом </a:t>
            </a:r>
            <a:r>
              <a:rPr lang="ru-RU" sz="2000" b="1" dirty="0"/>
              <a:t>на спецификации и </a:t>
            </a:r>
            <a:r>
              <a:rPr lang="ru-RU" sz="2000" b="1" dirty="0" smtClean="0"/>
              <a:t>оценк</a:t>
            </a:r>
            <a:r>
              <a:rPr lang="ru-RU" sz="2000" b="1" dirty="0"/>
              <a:t>е</a:t>
            </a:r>
            <a:r>
              <a:rPr lang="ru-RU" sz="2000" b="1" dirty="0" smtClean="0"/>
              <a:t> требований.</a:t>
            </a:r>
            <a:endParaRPr lang="ru-R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329669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/>
              <a:t>     В </a:t>
            </a:r>
            <a:r>
              <a:rPr lang="en-US" sz="2000" b="1" dirty="0"/>
              <a:t>ISO/IEC</a:t>
            </a:r>
            <a:r>
              <a:rPr lang="ru-RU" sz="2000" b="1" dirty="0" smtClean="0"/>
              <a:t> </a:t>
            </a:r>
            <a:r>
              <a:rPr lang="ru-RU" sz="2000" b="1" dirty="0"/>
              <a:t>25030 определено, каким образом модели качества можно использовать </a:t>
            </a:r>
            <a:r>
              <a:rPr lang="ru-RU" sz="2000" b="1" dirty="0" smtClean="0"/>
              <a:t>для требований </a:t>
            </a:r>
            <a:r>
              <a:rPr lang="ru-RU" sz="2000" b="1" dirty="0"/>
              <a:t>к качеству программного обеспечения, а </a:t>
            </a:r>
            <a:r>
              <a:rPr lang="en-US" sz="2000" b="1" dirty="0"/>
              <a:t>ISO/IEC</a:t>
            </a:r>
            <a:r>
              <a:rPr lang="ru-RU" sz="2000" b="1" dirty="0" smtClean="0"/>
              <a:t> </a:t>
            </a:r>
            <a:r>
              <a:rPr lang="ru-RU" sz="2000" b="1" dirty="0"/>
              <a:t>25040 описывает применение </a:t>
            </a:r>
            <a:r>
              <a:rPr lang="ru-RU" sz="2000" b="1" dirty="0" smtClean="0"/>
              <a:t>модели качества </a:t>
            </a:r>
            <a:r>
              <a:rPr lang="ru-RU" sz="2000" b="1" dirty="0"/>
              <a:t>в процессе оценки качества программного обеспечения.</a:t>
            </a:r>
          </a:p>
        </p:txBody>
      </p:sp>
    </p:spTree>
    <p:extLst>
      <p:ext uri="{BB962C8B-B14F-4D97-AF65-F5344CB8AC3E}">
        <p14:creationId xmlns:p14="http://schemas.microsoft.com/office/powerpoint/2010/main" val="267818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Структура моделей качества </a:t>
            </a:r>
            <a:r>
              <a:rPr lang="en-US" sz="2400" b="1" dirty="0" err="1"/>
              <a:t>SQuaRE</a:t>
            </a:r>
            <a:endParaRPr lang="en-US" sz="2400" b="1" dirty="0"/>
          </a:p>
          <a:p>
            <a:pPr algn="ctr"/>
            <a:r>
              <a:rPr lang="ru-RU" sz="2400" dirty="0" smtClean="0"/>
              <a:t> 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54655"/>
            <a:ext cx="66929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3462955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/>
              <a:t>    </a:t>
            </a:r>
            <a:r>
              <a:rPr lang="ru-RU" sz="2000" b="1" i="1" dirty="0" smtClean="0"/>
              <a:t>Качество </a:t>
            </a:r>
            <a:r>
              <a:rPr lang="ru-RU" sz="2000" b="1" i="1" dirty="0"/>
              <a:t>системы </a:t>
            </a:r>
            <a:r>
              <a:rPr lang="ru-RU" sz="2000" b="1" dirty="0"/>
              <a:t>— это степень удовлетворения системой заявленных и подразумеваемых потребностей различных заинтересованных сторон, которая позволяет, таким образом, оценить достоинства. </a:t>
            </a:r>
            <a:endParaRPr lang="ru-RU" sz="2000" b="1" dirty="0" smtClean="0"/>
          </a:p>
          <a:p>
            <a:pPr algn="just"/>
            <a:r>
              <a:rPr lang="ru-RU" sz="2000" b="1" dirty="0"/>
              <a:t> </a:t>
            </a:r>
            <a:r>
              <a:rPr lang="ru-RU" sz="2000" b="1" dirty="0" smtClean="0"/>
              <a:t>   Эти </a:t>
            </a:r>
            <a:r>
              <a:rPr lang="ru-RU" sz="2000" b="1" dirty="0"/>
              <a:t>заявленные и подразумеваемые потребности представлены в международных стандартах серии </a:t>
            </a:r>
            <a:r>
              <a:rPr lang="ru-RU" sz="2000" b="1" dirty="0" err="1"/>
              <a:t>SQuaRE</a:t>
            </a:r>
            <a:r>
              <a:rPr lang="ru-RU" sz="2000" b="1" dirty="0"/>
              <a:t> посредством </a:t>
            </a:r>
            <a:r>
              <a:rPr lang="ru-RU" sz="2000" b="1" i="1" dirty="0"/>
              <a:t>моделей качества</a:t>
            </a:r>
            <a:r>
              <a:rPr lang="ru-RU" sz="2000" b="1" dirty="0"/>
              <a:t>, которые представляют качество продукта в виде </a:t>
            </a:r>
            <a:r>
              <a:rPr lang="ru-RU" sz="2000" b="1" dirty="0" smtClean="0"/>
              <a:t>разбивки на </a:t>
            </a:r>
            <a:r>
              <a:rPr lang="ru-RU" sz="2000" b="1" dirty="0"/>
              <a:t>классы характеристик, которые в отдельных случаях далее разделяются на </a:t>
            </a:r>
            <a:r>
              <a:rPr lang="ru-RU" sz="2000" b="1" dirty="0" err="1" smtClean="0"/>
              <a:t>подхарактеристики</a:t>
            </a:r>
            <a:r>
              <a:rPr lang="ru-RU" sz="2000" b="1" dirty="0"/>
              <a:t> </a:t>
            </a:r>
            <a:r>
              <a:rPr lang="ru-RU" sz="2000" b="1" dirty="0" smtClean="0"/>
              <a:t>(некоторые </a:t>
            </a:r>
            <a:r>
              <a:rPr lang="ru-RU" sz="2000" b="1" dirty="0" err="1"/>
              <a:t>подхарактеристики</a:t>
            </a:r>
            <a:r>
              <a:rPr lang="ru-RU" sz="2000" b="1" dirty="0"/>
              <a:t> разделяются далее на под-</a:t>
            </a:r>
            <a:r>
              <a:rPr lang="ru-RU" sz="2000" b="1" dirty="0" err="1"/>
              <a:t>подхарактеристики</a:t>
            </a:r>
            <a:r>
              <a:rPr lang="ru-RU" sz="2000" b="1" dirty="0"/>
              <a:t>.) Подобная </a:t>
            </a:r>
            <a:r>
              <a:rPr lang="ru-RU" sz="2000" b="1" dirty="0" smtClean="0"/>
              <a:t>иерархическая декомпозиция </a:t>
            </a:r>
            <a:r>
              <a:rPr lang="ru-RU" sz="2000" b="1" dirty="0"/>
              <a:t>обеспечивает удобную разбивку качества продукта на классы. </a:t>
            </a:r>
          </a:p>
        </p:txBody>
      </p:sp>
    </p:spTree>
    <p:extLst>
      <p:ext uri="{BB962C8B-B14F-4D97-AF65-F5344CB8AC3E}">
        <p14:creationId xmlns:p14="http://schemas.microsoft.com/office/powerpoint/2010/main" val="393032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 </a:t>
            </a:r>
            <a:r>
              <a:rPr lang="ru-RU" sz="2400" b="1" dirty="0"/>
              <a:t>Модель качества при </a:t>
            </a:r>
            <a:r>
              <a:rPr lang="ru-RU" sz="2400" b="1" dirty="0" smtClean="0"/>
              <a:t>использовании ПП</a:t>
            </a:r>
          </a:p>
          <a:p>
            <a:pPr algn="just"/>
            <a:r>
              <a:rPr lang="ru-RU" sz="2000" dirty="0" smtClean="0"/>
              <a:t>      </a:t>
            </a:r>
            <a:r>
              <a:rPr lang="ru-RU" sz="2000" b="1" i="1" dirty="0" smtClean="0"/>
              <a:t>Модель </a:t>
            </a:r>
            <a:r>
              <a:rPr lang="ru-RU" sz="2000" b="1" i="1" dirty="0"/>
              <a:t>качества при использовании </a:t>
            </a:r>
            <a:r>
              <a:rPr lang="ru-RU" sz="2000" b="1" dirty="0" smtClean="0"/>
              <a:t>определяет пять </a:t>
            </a:r>
            <a:r>
              <a:rPr lang="ru-RU" sz="2000" b="1" dirty="0"/>
              <a:t>характеристик, </a:t>
            </a:r>
            <a:r>
              <a:rPr lang="ru-RU" sz="2000" b="1" dirty="0" smtClean="0"/>
              <a:t>связанных с </a:t>
            </a:r>
            <a:r>
              <a:rPr lang="ru-RU" sz="2000" b="1" dirty="0"/>
              <a:t>результатами взаимодействия с системой: </a:t>
            </a:r>
            <a:r>
              <a:rPr lang="ru-RU" sz="2000" b="1" i="1" dirty="0"/>
              <a:t>результативность</a:t>
            </a:r>
            <a:r>
              <a:rPr lang="ru-RU" sz="2000" b="1" i="1" dirty="0" smtClean="0"/>
              <a:t>, производительность</a:t>
            </a:r>
            <a:r>
              <a:rPr lang="ru-RU" sz="2000" b="1" i="1" dirty="0"/>
              <a:t>, удовлетворенность, </a:t>
            </a:r>
            <a:r>
              <a:rPr lang="ru-RU" sz="2000" b="1" i="1" dirty="0" smtClean="0"/>
              <a:t>свободу от </a:t>
            </a:r>
            <a:r>
              <a:rPr lang="ru-RU" sz="2000" b="1" i="1" dirty="0"/>
              <a:t>риска и покрытие </a:t>
            </a:r>
            <a:r>
              <a:rPr lang="ru-RU" sz="2000" b="1" i="1" dirty="0" smtClean="0"/>
              <a:t>контекста</a:t>
            </a:r>
            <a:r>
              <a:rPr lang="ru-RU" sz="2000" b="1" dirty="0" smtClean="0"/>
              <a:t>. Каждая </a:t>
            </a:r>
            <a:r>
              <a:rPr lang="ru-RU" sz="2000" b="1" dirty="0"/>
              <a:t>характеристика применима </a:t>
            </a:r>
            <a:r>
              <a:rPr lang="ru-RU" sz="2000" b="1" dirty="0" smtClean="0"/>
              <a:t>для различных </a:t>
            </a:r>
            <a:r>
              <a:rPr lang="ru-RU" sz="2000" b="1" dirty="0"/>
              <a:t>видов деятельности заинтересованных лиц, например, для взаимодействия оператора </a:t>
            </a:r>
            <a:r>
              <a:rPr lang="ru-RU" sz="2000" b="1" dirty="0" smtClean="0"/>
              <a:t>или поддержки </a:t>
            </a:r>
            <a:r>
              <a:rPr lang="ru-RU" sz="2000" b="1" dirty="0"/>
              <a:t>разработчика. Качество при использовании системы характеризует воздействие продукции (система или программный продукт) на заинтересованную сторону.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3877"/>
            <a:ext cx="8280920" cy="376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59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140968"/>
            <a:ext cx="8928100" cy="36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950" y="0"/>
            <a:ext cx="89281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Модель качества </a:t>
            </a:r>
            <a:r>
              <a:rPr lang="ru-RU" sz="2400" b="1" dirty="0" smtClean="0"/>
              <a:t> ПП</a:t>
            </a:r>
          </a:p>
          <a:p>
            <a:pPr algn="just"/>
            <a:r>
              <a:rPr lang="ru-RU" sz="2000" b="1" i="1" dirty="0" smtClean="0"/>
              <a:t>       Модель </a:t>
            </a:r>
            <a:r>
              <a:rPr lang="ru-RU" sz="2000" b="1" i="1" dirty="0"/>
              <a:t>качества продукта </a:t>
            </a:r>
            <a:r>
              <a:rPr lang="ru-RU" sz="2000" b="1" dirty="0" smtClean="0"/>
              <a:t>сводит </a:t>
            </a:r>
            <a:r>
              <a:rPr lang="ru-RU" sz="2000" b="1" dirty="0"/>
              <a:t>свойства </a:t>
            </a:r>
            <a:r>
              <a:rPr lang="ru-RU" sz="2000" b="1" dirty="0" smtClean="0"/>
              <a:t>качества системы/программного продукта </a:t>
            </a:r>
            <a:r>
              <a:rPr lang="ru-RU" sz="2000" b="1" dirty="0"/>
              <a:t>к восьми характеристикам, </a:t>
            </a:r>
            <a:r>
              <a:rPr lang="ru-RU" sz="2000" b="1" dirty="0" smtClean="0"/>
              <a:t>которыми являются</a:t>
            </a:r>
            <a:r>
              <a:rPr lang="ru-RU" sz="2000" b="1" dirty="0"/>
              <a:t>: функциональная пригодность, уровень производительности, совместимость, удобство </a:t>
            </a:r>
            <a:r>
              <a:rPr lang="ru-RU" sz="2000" b="1" dirty="0" smtClean="0"/>
              <a:t>использования</a:t>
            </a:r>
            <a:r>
              <a:rPr lang="ru-RU" sz="2000" b="1" dirty="0"/>
              <a:t>, надежность, защищенность, </a:t>
            </a:r>
            <a:r>
              <a:rPr lang="ru-RU" sz="2000" b="1" dirty="0" err="1" smtClean="0"/>
              <a:t>сопровождаемось</a:t>
            </a:r>
            <a:r>
              <a:rPr lang="ru-RU" sz="2000" b="1" dirty="0" smtClean="0"/>
              <a:t> и </a:t>
            </a:r>
            <a:r>
              <a:rPr lang="ru-RU" sz="2000" b="1" dirty="0"/>
              <a:t>переносимость (мобильность). Каждая характеристика, в свою очередь, состоит из ряда соответствующих </a:t>
            </a:r>
            <a:r>
              <a:rPr lang="ru-RU" sz="2000" b="1" dirty="0" err="1" smtClean="0"/>
              <a:t>подхарактеристик</a:t>
            </a:r>
            <a:r>
              <a:rPr lang="ru-RU" sz="2000" b="1" dirty="0" smtClean="0"/>
              <a:t>.</a:t>
            </a:r>
          </a:p>
          <a:p>
            <a:pPr algn="just"/>
            <a:r>
              <a:rPr lang="ru-RU" sz="2000" b="1" dirty="0"/>
              <a:t> </a:t>
            </a:r>
            <a:r>
              <a:rPr lang="ru-RU" sz="2000" b="1" dirty="0" smtClean="0"/>
              <a:t>     Модель </a:t>
            </a:r>
            <a:r>
              <a:rPr lang="ru-RU" sz="2000" b="1" dirty="0"/>
              <a:t>качества продукта можно применять как для программного продукта, так и для компьютерной системы, в состав которой входит программное обеспечение,</a:t>
            </a:r>
          </a:p>
        </p:txBody>
      </p:sp>
    </p:spTree>
    <p:extLst>
      <p:ext uri="{BB962C8B-B14F-4D97-AF65-F5344CB8AC3E}">
        <p14:creationId xmlns:p14="http://schemas.microsoft.com/office/powerpoint/2010/main" val="87220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 </a:t>
            </a:r>
            <a:r>
              <a:rPr lang="ru-RU" sz="2400" b="1" dirty="0"/>
              <a:t>Цели моделей качества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892899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66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Применение модели качества</a:t>
            </a:r>
          </a:p>
          <a:p>
            <a:pPr algn="just"/>
            <a:r>
              <a:rPr lang="ru-RU" sz="2000" b="1" dirty="0" smtClean="0"/>
              <a:t>     Модели </a:t>
            </a:r>
            <a:r>
              <a:rPr lang="ru-RU" sz="2000" b="1" dirty="0"/>
              <a:t>качества продукции и качества при использовании могут быть использованы для определения требований, выработки показателей и выполнения оценки </a:t>
            </a:r>
            <a:r>
              <a:rPr lang="ru-RU" sz="2000" b="1" dirty="0" smtClean="0"/>
              <a:t>качества. </a:t>
            </a:r>
            <a:r>
              <a:rPr lang="ru-RU" sz="2000" b="1" dirty="0"/>
              <a:t>Определенные характеристики качества могут использоваться в качестве контрольного списка для обеспечения детального исследования требований к качеству, обеспечивая </a:t>
            </a:r>
            <a:r>
              <a:rPr lang="ru-RU" sz="2000" b="1" dirty="0" smtClean="0"/>
              <a:t>основу </a:t>
            </a:r>
            <a:r>
              <a:rPr lang="ru-RU" sz="2000" b="1" dirty="0"/>
              <a:t>для </a:t>
            </a:r>
            <a:r>
              <a:rPr lang="ru-RU" sz="2000" b="1" dirty="0" smtClean="0"/>
              <a:t>оценки необходимых </a:t>
            </a:r>
            <a:r>
              <a:rPr lang="ru-RU" sz="2000" b="1" dirty="0"/>
              <a:t>в процессе разработки систем последующих трудозатрат и действий. Характеристики </a:t>
            </a:r>
            <a:r>
              <a:rPr lang="ru-RU" sz="2000" b="1" dirty="0" smtClean="0"/>
              <a:t>в модели </a:t>
            </a:r>
            <a:r>
              <a:rPr lang="ru-RU" sz="2000" b="1" dirty="0"/>
              <a:t>качества при использовании и модели качества продукта предназначены для </a:t>
            </a:r>
            <a:r>
              <a:rPr lang="ru-RU" sz="2000" b="1" dirty="0" smtClean="0"/>
              <a:t>использования в </a:t>
            </a:r>
            <a:r>
              <a:rPr lang="ru-RU" sz="2000" b="1" dirty="0"/>
              <a:t>качестве набора при спецификации или оценке качества программного продукта или </a:t>
            </a:r>
            <a:r>
              <a:rPr lang="ru-RU" sz="2000" b="1" dirty="0" smtClean="0"/>
              <a:t>компьютерной системы.</a:t>
            </a:r>
          </a:p>
          <a:p>
            <a:pPr algn="just"/>
            <a:r>
              <a:rPr lang="ru-RU" sz="2000" b="1" dirty="0" smtClean="0"/>
              <a:t>      Практически </a:t>
            </a:r>
            <a:r>
              <a:rPr lang="ru-RU" sz="2000" b="1" dirty="0"/>
              <a:t>невозможно определить или измерить все </a:t>
            </a:r>
            <a:r>
              <a:rPr lang="ru-RU" sz="2000" b="1" dirty="0" err="1"/>
              <a:t>подхарактеристики</a:t>
            </a:r>
            <a:r>
              <a:rPr lang="ru-RU" sz="2000" b="1" dirty="0"/>
              <a:t> </a:t>
            </a:r>
            <a:r>
              <a:rPr lang="ru-RU" sz="2000" b="1" dirty="0" smtClean="0"/>
              <a:t>большой </a:t>
            </a:r>
            <a:r>
              <a:rPr lang="ru-RU" sz="2000" b="1" dirty="0"/>
              <a:t>компьютерной системы или программного продукта. Аналогично в большинстве случаев практически не применимо определение или измерение качества при использовании для всех </a:t>
            </a:r>
            <a:r>
              <a:rPr lang="ru-RU" sz="2000" b="1" dirty="0" smtClean="0"/>
              <a:t>возможных сценариев </a:t>
            </a:r>
            <a:r>
              <a:rPr lang="ru-RU" sz="2000" b="1" dirty="0"/>
              <a:t>задач пользователя. Относительная важность характеристик качества зависит от целей высокого уровня и целей проекта. В связи с этим перед использованием для выделения из требований </a:t>
            </a:r>
            <a:r>
              <a:rPr lang="ru-RU" sz="2000" b="1" dirty="0" smtClean="0"/>
              <a:t>тех характеристик </a:t>
            </a:r>
            <a:r>
              <a:rPr lang="ru-RU" sz="2000" b="1" dirty="0"/>
              <a:t>и </a:t>
            </a:r>
            <a:r>
              <a:rPr lang="ru-RU" sz="2000" b="1" dirty="0" err="1"/>
              <a:t>подхарактеристик</a:t>
            </a:r>
            <a:r>
              <a:rPr lang="ru-RU" sz="2000" b="1" dirty="0"/>
              <a:t>, которые наиболее важны, модель должна быть </a:t>
            </a:r>
            <a:r>
              <a:rPr lang="ru-RU" sz="2000" b="1" dirty="0" smtClean="0"/>
              <a:t>соответствующим образом </a:t>
            </a:r>
            <a:r>
              <a:rPr lang="ru-RU" sz="2000" b="1" dirty="0"/>
              <a:t>адаптирована, а ресурсы распределены между различными типами показателей в зависимости от целей заинтересованных лиц и целей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422037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928992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Примеры требований пользователей для качества продукта и качества при использовании</a:t>
            </a:r>
          </a:p>
        </p:txBody>
      </p:sp>
    </p:spTree>
    <p:extLst>
      <p:ext uri="{BB962C8B-B14F-4D97-AF65-F5344CB8AC3E}">
        <p14:creationId xmlns:p14="http://schemas.microsoft.com/office/powerpoint/2010/main" val="2100944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2592</TotalTime>
  <Words>3296</Words>
  <Application>Microsoft Office PowerPoint</Application>
  <PresentationFormat>Экран (4:3)</PresentationFormat>
  <Paragraphs>166</Paragraphs>
  <Slides>29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1" baseType="lpstr"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й</dc:creator>
  <cp:lastModifiedBy>ALEKS</cp:lastModifiedBy>
  <cp:revision>154</cp:revision>
  <dcterms:created xsi:type="dcterms:W3CDTF">2013-10-08T12:04:11Z</dcterms:created>
  <dcterms:modified xsi:type="dcterms:W3CDTF">2019-04-24T03:17:03Z</dcterms:modified>
</cp:coreProperties>
</file>