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2" r:id="rId1"/>
  </p:sldMasterIdLst>
  <p:notesMasterIdLst>
    <p:notesMasterId r:id="rId24"/>
  </p:notesMasterIdLst>
  <p:sldIdLst>
    <p:sldId id="257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58" r:id="rId10"/>
    <p:sldId id="268" r:id="rId11"/>
    <p:sldId id="269" r:id="rId12"/>
    <p:sldId id="271" r:id="rId13"/>
    <p:sldId id="270" r:id="rId14"/>
    <p:sldId id="278" r:id="rId15"/>
    <p:sldId id="259" r:id="rId16"/>
    <p:sldId id="260" r:id="rId17"/>
    <p:sldId id="272" r:id="rId18"/>
    <p:sldId id="273" r:id="rId19"/>
    <p:sldId id="274" r:id="rId20"/>
    <p:sldId id="275" r:id="rId21"/>
    <p:sldId id="277" r:id="rId22"/>
    <p:sldId id="279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3827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ctrTitle"/>
          </p:nvPr>
        </p:nvSpPr>
        <p:spPr>
          <a:xfrm>
            <a:off x="-318654" y="160931"/>
            <a:ext cx="9462654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>
              <a:buSzPts val="5120"/>
            </a:pPr>
            <a:r>
              <a:rPr lang="ru-RU" sz="2000" dirty="0" err="1" smtClean="0">
                <a:ea typeface="Roboto Medium" panose="02000000000000000000" pitchFamily="2" charset="0"/>
              </a:rPr>
              <a:t>Міністерство</a:t>
            </a:r>
            <a:r>
              <a:rPr lang="ru-RU" sz="2000" dirty="0" smtClean="0">
                <a:ea typeface="Roboto Medium" panose="02000000000000000000" pitchFamily="2" charset="0"/>
              </a:rPr>
              <a:t> </a:t>
            </a:r>
            <a:r>
              <a:rPr lang="ru-RU" sz="2000" dirty="0" err="1" smtClean="0">
                <a:ea typeface="Roboto Medium" panose="02000000000000000000" pitchFamily="2" charset="0"/>
              </a:rPr>
              <a:t>освіти</a:t>
            </a:r>
            <a:r>
              <a:rPr lang="ru-RU" sz="2000" dirty="0" smtClean="0">
                <a:ea typeface="Roboto Medium" panose="02000000000000000000" pitchFamily="2" charset="0"/>
              </a:rPr>
              <a:t> і науки </a:t>
            </a:r>
            <a:r>
              <a:rPr lang="ru-RU" sz="2000" dirty="0" err="1" smtClean="0">
                <a:ea typeface="Roboto Medium" panose="02000000000000000000" pitchFamily="2" charset="0"/>
              </a:rPr>
              <a:t>України</a:t>
            </a:r>
            <a:r>
              <a:rPr lang="ru-RU" sz="2000" dirty="0" smtClean="0">
                <a:ea typeface="Roboto Medium" panose="02000000000000000000" pitchFamily="2" charset="0"/>
              </a:rPr>
              <a:t/>
            </a:r>
            <a:br>
              <a:rPr lang="ru-RU" sz="2000" dirty="0" smtClean="0">
                <a:ea typeface="Roboto Medium" panose="02000000000000000000" pitchFamily="2" charset="0"/>
              </a:rPr>
            </a:br>
            <a:r>
              <a:rPr lang="ru-RU" sz="2000" dirty="0" err="1" smtClean="0">
                <a:ea typeface="Roboto Medium" panose="02000000000000000000" pitchFamily="2" charset="0"/>
              </a:rPr>
              <a:t>Харківський</a:t>
            </a:r>
            <a:r>
              <a:rPr lang="ru-RU" sz="2000" dirty="0" smtClean="0">
                <a:ea typeface="Roboto Medium" panose="02000000000000000000" pitchFamily="2" charset="0"/>
              </a:rPr>
              <a:t> </a:t>
            </a:r>
            <a:r>
              <a:rPr lang="ru-RU" sz="2000" dirty="0" err="1" smtClean="0">
                <a:ea typeface="Roboto Medium" panose="02000000000000000000" pitchFamily="2" charset="0"/>
              </a:rPr>
              <a:t>національний</a:t>
            </a:r>
            <a:r>
              <a:rPr lang="ru-RU" sz="2000" dirty="0" smtClean="0">
                <a:ea typeface="Roboto Medium" panose="02000000000000000000" pitchFamily="2" charset="0"/>
              </a:rPr>
              <a:t> </a:t>
            </a:r>
            <a:r>
              <a:rPr lang="ru-RU" sz="2000" dirty="0" err="1" smtClean="0">
                <a:ea typeface="Roboto Medium" panose="02000000000000000000" pitchFamily="2" charset="0"/>
              </a:rPr>
              <a:t>університет</a:t>
            </a:r>
            <a:r>
              <a:rPr lang="ru-RU" sz="2000" dirty="0" smtClean="0">
                <a:ea typeface="Roboto Medium" panose="02000000000000000000" pitchFamily="2" charset="0"/>
              </a:rPr>
              <a:t> </a:t>
            </a:r>
            <a:r>
              <a:rPr lang="ru-RU" sz="2000" dirty="0" err="1" smtClean="0">
                <a:ea typeface="Roboto Medium" panose="02000000000000000000" pitchFamily="2" charset="0"/>
              </a:rPr>
              <a:t>ім</a:t>
            </a:r>
            <a:r>
              <a:rPr lang="ru-RU" sz="2000" dirty="0" smtClean="0">
                <a:ea typeface="Roboto Medium" panose="02000000000000000000" pitchFamily="2" charset="0"/>
              </a:rPr>
              <a:t>. В. Н. </a:t>
            </a:r>
            <a:r>
              <a:rPr lang="ru-RU" sz="2000" dirty="0" err="1" smtClean="0">
                <a:ea typeface="Roboto Medium" panose="02000000000000000000" pitchFamily="2" charset="0"/>
              </a:rPr>
              <a:t>Каразіна</a:t>
            </a:r>
            <a:r>
              <a:rPr lang="ru-RU" sz="2000" dirty="0" smtClean="0">
                <a:ea typeface="Roboto Medium" panose="02000000000000000000" pitchFamily="2" charset="0"/>
              </a:rPr>
              <a:t/>
            </a:r>
            <a:br>
              <a:rPr lang="ru-RU" sz="2000" dirty="0" smtClean="0">
                <a:ea typeface="Roboto Medium" panose="02000000000000000000" pitchFamily="2" charset="0"/>
              </a:rPr>
            </a:br>
            <a:r>
              <a:rPr lang="ru-RU" sz="2000" dirty="0" smtClean="0">
                <a:ea typeface="Roboto Medium" panose="02000000000000000000" pitchFamily="2" charset="0"/>
              </a:rPr>
              <a:t>Факультет </a:t>
            </a:r>
            <a:r>
              <a:rPr lang="ru-RU" sz="2000" dirty="0" smtClean="0">
                <a:ea typeface="Roboto Medium" panose="02000000000000000000" pitchFamily="2" charset="0"/>
              </a:rPr>
              <a:t>комп</a:t>
            </a:r>
            <a:r>
              <a:rPr lang="uk-UA" sz="2000" b="0" dirty="0">
                <a:effectLst/>
              </a:rPr>
              <a:t>'</a:t>
            </a:r>
            <a:r>
              <a:rPr lang="ru-RU" sz="2000" dirty="0" err="1" smtClean="0">
                <a:ea typeface="Roboto Medium" panose="02000000000000000000" pitchFamily="2" charset="0"/>
              </a:rPr>
              <a:t>ютерних</a:t>
            </a:r>
            <a:r>
              <a:rPr lang="ru-RU" sz="2000" dirty="0" smtClean="0">
                <a:ea typeface="Roboto Medium" panose="02000000000000000000" pitchFamily="2" charset="0"/>
              </a:rPr>
              <a:t> </a:t>
            </a:r>
            <a:r>
              <a:rPr lang="ru-RU" sz="2000" dirty="0" smtClean="0">
                <a:ea typeface="Roboto Medium" panose="02000000000000000000" pitchFamily="2" charset="0"/>
              </a:rPr>
              <a:t>наук</a:t>
            </a:r>
            <a:r>
              <a:rPr lang="ru-RU" sz="4000" b="0" spc="-1" dirty="0" smtClean="0">
                <a:cs typeface="Times New Roman" panose="02020603050405020304" pitchFamily="18" charset="0"/>
              </a:rPr>
              <a:t/>
            </a:r>
            <a:br>
              <a:rPr lang="ru-RU" sz="4000" b="0" spc="-1" dirty="0" smtClean="0">
                <a:cs typeface="Times New Roman" panose="02020603050405020304" pitchFamily="18" charset="0"/>
              </a:rPr>
            </a:br>
            <a:endParaRPr sz="4000" dirty="0"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"/>
          </p:nvPr>
        </p:nvSpPr>
        <p:spPr>
          <a:xfrm>
            <a:off x="215516" y="2566682"/>
            <a:ext cx="8712968" cy="193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3600" dirty="0" err="1" smtClean="0">
                <a:latin typeface="+mj-lt"/>
                <a:ea typeface="Roboto Medium" panose="02000000000000000000" pitchFamily="2" charset="0"/>
              </a:rPr>
              <a:t>Презентац</a:t>
            </a:r>
            <a:r>
              <a:rPr lang="uk-UA" sz="3600" dirty="0" smtClean="0">
                <a:latin typeface="+mj-lt"/>
                <a:ea typeface="Roboto Medium" panose="02000000000000000000" pitchFamily="2" charset="0"/>
              </a:rPr>
              <a:t>і</a:t>
            </a:r>
            <a:r>
              <a:rPr lang="ru-RU" sz="3600" dirty="0" smtClean="0">
                <a:latin typeface="+mj-lt"/>
                <a:ea typeface="Roboto Medium" panose="02000000000000000000" pitchFamily="2" charset="0"/>
              </a:rPr>
              <a:t>я на</a:t>
            </a:r>
            <a:r>
              <a:rPr lang="en-US" sz="3600" dirty="0" smtClean="0">
                <a:latin typeface="+mj-lt"/>
                <a:ea typeface="Roboto Medium" panose="02000000000000000000" pitchFamily="2" charset="0"/>
              </a:rPr>
              <a:t> </a:t>
            </a:r>
            <a:r>
              <a:rPr lang="ru-RU" sz="3600" dirty="0" smtClean="0">
                <a:latin typeface="+mj-lt"/>
                <a:ea typeface="Roboto Medium" panose="02000000000000000000" pitchFamily="2" charset="0"/>
              </a:rPr>
              <a:t>тему:</a:t>
            </a:r>
          </a:p>
          <a:p>
            <a:pPr algn="ctr"/>
            <a:r>
              <a:rPr lang="ru-RU" sz="3600" dirty="0" smtClean="0">
                <a:latin typeface="+mj-lt"/>
                <a:ea typeface="Roboto Medium" panose="02000000000000000000" pitchFamily="2" charset="0"/>
              </a:rPr>
              <a:t>«</a:t>
            </a:r>
            <a:r>
              <a:rPr lang="uk-UA" sz="2400" dirty="0">
                <a:latin typeface="+mj-lt"/>
              </a:rPr>
              <a:t>Дослідницьке тестування (</a:t>
            </a:r>
            <a:r>
              <a:rPr lang="en-US" sz="2400" dirty="0">
                <a:latin typeface="+mj-lt"/>
              </a:rPr>
              <a:t>Exploratory </a:t>
            </a:r>
            <a:r>
              <a:rPr lang="en-US" sz="2400" dirty="0" smtClean="0">
                <a:latin typeface="+mj-lt"/>
              </a:rPr>
              <a:t>testing</a:t>
            </a:r>
            <a:r>
              <a:rPr lang="uk-UA" sz="2400" dirty="0" smtClean="0">
                <a:latin typeface="+mj-lt"/>
              </a:rPr>
              <a:t>)</a:t>
            </a:r>
            <a:r>
              <a:rPr lang="ru-RU" sz="3600" dirty="0" smtClean="0">
                <a:latin typeface="+mj-lt"/>
                <a:ea typeface="Roboto Medium" panose="02000000000000000000" pitchFamily="2" charset="0"/>
              </a:rPr>
              <a:t>»</a:t>
            </a:r>
            <a:endParaRPr lang="x-none" sz="3600" dirty="0">
              <a:latin typeface="+mj-lt"/>
              <a:ea typeface="Roboto Medium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6908" y="4132018"/>
            <a:ext cx="3879273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">
              <a:lnSpc>
                <a:spcPct val="90000"/>
              </a:lnSpc>
              <a:spcBef>
                <a:spcPct val="0"/>
              </a:spcBef>
            </a:pPr>
            <a:r>
              <a:rPr lang="ru-RU" sz="2400" dirty="0" err="1" smtClean="0">
                <a:solidFill>
                  <a:schemeClr val="tx1"/>
                </a:solidFill>
                <a:latin typeface="+mj-lt"/>
                <a:ea typeface="Roboto Medium" panose="02000000000000000000" pitchFamily="2" charset="0"/>
              </a:rPr>
              <a:t>Виконав</a:t>
            </a:r>
            <a:r>
              <a:rPr lang="uk-UA" sz="2400" dirty="0">
                <a:solidFill>
                  <a:schemeClr val="tx1"/>
                </a:solidFill>
                <a:latin typeface="+mj-lt"/>
              </a:rPr>
              <a:t>:</a:t>
            </a:r>
            <a:endParaRPr lang="ru-RU" sz="2400" dirty="0">
              <a:solidFill>
                <a:schemeClr val="tx1"/>
              </a:solidFill>
              <a:latin typeface="+mj-lt"/>
              <a:ea typeface="Roboto Medium" panose="02000000000000000000" pitchFamily="2" charset="0"/>
            </a:endParaRPr>
          </a:p>
          <a:p>
            <a:pPr marL="18415">
              <a:lnSpc>
                <a:spcPct val="90000"/>
              </a:lnSpc>
              <a:spcBef>
                <a:spcPct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+mj-lt"/>
                <a:ea typeface="Roboto Medium" panose="02000000000000000000" pitchFamily="2" charset="0"/>
              </a:rPr>
              <a:t>студент </a:t>
            </a:r>
            <a:r>
              <a:rPr lang="ru-RU" sz="2400" dirty="0">
                <a:solidFill>
                  <a:schemeClr val="tx1"/>
                </a:solidFill>
                <a:latin typeface="+mj-lt"/>
                <a:ea typeface="Roboto Medium" panose="02000000000000000000" pitchFamily="2" charset="0"/>
              </a:rPr>
              <a:t>2 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ea typeface="Roboto Medium" panose="02000000000000000000" pitchFamily="2" charset="0"/>
              </a:rPr>
              <a:t>курсу </a:t>
            </a:r>
            <a:r>
              <a:rPr lang="ru-RU" sz="2400" dirty="0" err="1">
                <a:solidFill>
                  <a:schemeClr val="tx1"/>
                </a:solidFill>
                <a:latin typeface="+mj-lt"/>
                <a:ea typeface="Roboto Medium" panose="02000000000000000000" pitchFamily="2" charset="0"/>
              </a:rPr>
              <a:t>групи</a:t>
            </a:r>
            <a:r>
              <a:rPr lang="ru-RU" sz="2400" dirty="0">
                <a:solidFill>
                  <a:schemeClr val="tx1"/>
                </a:solidFill>
                <a:latin typeface="+mj-lt"/>
                <a:ea typeface="Roboto Medium" panose="02000000000000000000" pitchFamily="2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ea typeface="Roboto Medium" panose="02000000000000000000" pitchFamily="2" charset="0"/>
              </a:rPr>
              <a:t>КС-21 </a:t>
            </a:r>
            <a:r>
              <a:rPr lang="ru-RU" sz="2400" dirty="0" err="1" smtClean="0">
                <a:solidFill>
                  <a:schemeClr val="tx1"/>
                </a:solidFill>
                <a:latin typeface="+mj-lt"/>
                <a:ea typeface="Roboto Medium" panose="02000000000000000000" pitchFamily="2" charset="0"/>
              </a:rPr>
              <a:t>спеціальності</a:t>
            </a:r>
            <a:endParaRPr lang="ru-RU" sz="2400" dirty="0">
              <a:solidFill>
                <a:schemeClr val="tx1"/>
              </a:solidFill>
              <a:latin typeface="+mj-lt"/>
              <a:ea typeface="Roboto Medium" panose="02000000000000000000" pitchFamily="2" charset="0"/>
            </a:endParaRPr>
          </a:p>
          <a:p>
            <a:pPr marL="18415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chemeClr val="tx1"/>
                </a:solidFill>
                <a:latin typeface="+mj-lt"/>
                <a:ea typeface="Roboto Medium" panose="02000000000000000000" pitchFamily="2" charset="0"/>
              </a:rPr>
              <a:t>122 «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ea typeface="Roboto Medium" panose="02000000000000000000" pitchFamily="2" charset="0"/>
              </a:rPr>
              <a:t>Комп</a:t>
            </a:r>
            <a:r>
              <a:rPr lang="uk-UA" sz="2400" dirty="0">
                <a:solidFill>
                  <a:schemeClr val="tx1"/>
                </a:solidFill>
                <a:latin typeface="+mj-lt"/>
              </a:rPr>
              <a:t> ' </a:t>
            </a:r>
            <a:r>
              <a:rPr lang="ru-RU" sz="2400" dirty="0" err="1" smtClean="0">
                <a:solidFill>
                  <a:schemeClr val="tx1"/>
                </a:solidFill>
                <a:latin typeface="+mj-lt"/>
                <a:ea typeface="Roboto Medium" panose="02000000000000000000" pitchFamily="2" charset="0"/>
              </a:rPr>
              <a:t>ютерні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ea typeface="Roboto Medium" panose="02000000000000000000" pitchFamily="2" charset="0"/>
              </a:rPr>
              <a:t> науки»</a:t>
            </a:r>
          </a:p>
          <a:p>
            <a:pPr marL="18415">
              <a:lnSpc>
                <a:spcPct val="90000"/>
              </a:lnSpc>
              <a:spcBef>
                <a:spcPct val="0"/>
              </a:spcBef>
            </a:pPr>
            <a:r>
              <a:rPr lang="uk-UA" sz="2400" dirty="0" err="1" smtClean="0">
                <a:solidFill>
                  <a:schemeClr val="tx1"/>
                </a:solidFill>
                <a:latin typeface="+mj-lt"/>
              </a:rPr>
              <a:t>Безрук</a:t>
            </a:r>
            <a:r>
              <a:rPr lang="uk-UA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uk-UA" sz="2400" dirty="0" smtClean="0">
                <a:solidFill>
                  <a:schemeClr val="tx1"/>
                </a:solidFill>
                <a:latin typeface="+mj-lt"/>
              </a:rPr>
              <a:t>Юрій </a:t>
            </a:r>
            <a:r>
              <a:rPr lang="uk-UA" sz="2400" dirty="0" smtClean="0">
                <a:solidFill>
                  <a:schemeClr val="tx1"/>
                </a:solidFill>
                <a:latin typeface="+mj-lt"/>
              </a:rPr>
              <a:t>Русланович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ctrTitle"/>
          </p:nvPr>
        </p:nvSpPr>
        <p:spPr>
          <a:xfrm>
            <a:off x="-152400" y="147078"/>
            <a:ext cx="9144000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132080">
              <a:spcBef>
                <a:spcPts val="0"/>
              </a:spcBef>
              <a:buSzPts val="5120"/>
            </a:pPr>
            <a:r>
              <a:rPr lang="uk-UA" sz="3200" dirty="0">
                <a:effectLst/>
              </a:rPr>
              <a:t>відмінності підходів скриптованого та дослідницького тестування</a:t>
            </a:r>
            <a:endParaRPr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28438" y="6385464"/>
            <a:ext cx="116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8485" r="4972"/>
          <a:stretch/>
        </p:blipFill>
        <p:spPr>
          <a:xfrm>
            <a:off x="346364" y="2507674"/>
            <a:ext cx="8601406" cy="2540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ctrTitle"/>
          </p:nvPr>
        </p:nvSpPr>
        <p:spPr>
          <a:xfrm>
            <a:off x="179512" y="188641"/>
            <a:ext cx="87849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132080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AU" sz="4000" dirty="0" smtClean="0"/>
              <a:t>Ad-hoc &amp; </a:t>
            </a:r>
            <a:r>
              <a:rPr lang="en-AU" sz="4000" dirty="0" err="1" smtClean="0"/>
              <a:t>explorary</a:t>
            </a:r>
            <a:endParaRPr sz="4000"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>
            <a:off x="179512" y="1637362"/>
            <a:ext cx="8712968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dirty="0">
                <a:latin typeface="+mj-lt"/>
              </a:rPr>
              <a:t>Різниця між </a:t>
            </a:r>
            <a:r>
              <a:rPr lang="uk-UA" dirty="0" err="1">
                <a:latin typeface="+mj-lt"/>
              </a:rPr>
              <a:t>ad</a:t>
            </a:r>
            <a:r>
              <a:rPr lang="uk-UA" dirty="0">
                <a:latin typeface="+mj-lt"/>
              </a:rPr>
              <a:t> </a:t>
            </a:r>
            <a:r>
              <a:rPr lang="uk-UA" dirty="0" err="1">
                <a:latin typeface="+mj-lt"/>
              </a:rPr>
              <a:t>hoc</a:t>
            </a:r>
            <a:r>
              <a:rPr lang="uk-UA" dirty="0">
                <a:latin typeface="+mj-lt"/>
              </a:rPr>
              <a:t> і </a:t>
            </a:r>
            <a:r>
              <a:rPr lang="uk-UA" dirty="0" err="1">
                <a:latin typeface="+mj-lt"/>
              </a:rPr>
              <a:t>exploratory</a:t>
            </a:r>
            <a:r>
              <a:rPr lang="uk-UA" dirty="0">
                <a:latin typeface="+mj-lt"/>
              </a:rPr>
              <a:t> </a:t>
            </a:r>
            <a:r>
              <a:rPr lang="uk-UA" dirty="0" err="1">
                <a:latin typeface="+mj-lt"/>
              </a:rPr>
              <a:t>testing</a:t>
            </a:r>
            <a:r>
              <a:rPr lang="uk-UA" dirty="0">
                <a:latin typeface="+mj-lt"/>
              </a:rPr>
              <a:t> в тому, що теоретично, </a:t>
            </a:r>
            <a:r>
              <a:rPr lang="uk-UA" dirty="0" err="1">
                <a:latin typeface="+mj-lt"/>
              </a:rPr>
              <a:t>ad</a:t>
            </a:r>
            <a:r>
              <a:rPr lang="uk-UA" dirty="0">
                <a:latin typeface="+mj-lt"/>
              </a:rPr>
              <a:t> </a:t>
            </a:r>
            <a:r>
              <a:rPr lang="uk-UA" dirty="0" err="1">
                <a:latin typeface="+mj-lt"/>
              </a:rPr>
              <a:t>hoc</a:t>
            </a:r>
            <a:r>
              <a:rPr lang="uk-UA" dirty="0">
                <a:latin typeface="+mj-lt"/>
              </a:rPr>
              <a:t> може провести будь-хто, а для проведення </a:t>
            </a:r>
            <a:r>
              <a:rPr lang="uk-UA" dirty="0" err="1">
                <a:latin typeface="+mj-lt"/>
              </a:rPr>
              <a:t>exploratory</a:t>
            </a:r>
            <a:r>
              <a:rPr lang="uk-UA" dirty="0">
                <a:latin typeface="+mj-lt"/>
              </a:rPr>
              <a:t> необхідно майстерність і володіння певними техніками. Зверніть увагу, що певні техніки це не тільки техніки тестування.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9985" y="6385464"/>
            <a:ext cx="1102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/>
              <a:t>11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ctrTitle"/>
          </p:nvPr>
        </p:nvSpPr>
        <p:spPr>
          <a:xfrm>
            <a:off x="0" y="202496"/>
            <a:ext cx="9144000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457200">
              <a:buSzPts val="4096"/>
            </a:pPr>
            <a:r>
              <a:rPr lang="uk-UA" sz="2800" dirty="0" smtClean="0"/>
              <a:t>Дослідницьке тестування, особливості</a:t>
            </a:r>
            <a:endParaRPr sz="2800" dirty="0"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1"/>
          </p:nvPr>
        </p:nvSpPr>
        <p:spPr>
          <a:xfrm>
            <a:off x="179512" y="1124744"/>
            <a:ext cx="8712968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uk-UA" sz="2400" dirty="0" smtClean="0">
                <a:latin typeface="+mj-lt"/>
              </a:rPr>
              <a:t>	Цей </a:t>
            </a:r>
            <a:r>
              <a:rPr lang="uk-UA" sz="2400" dirty="0">
                <a:latin typeface="+mj-lt"/>
              </a:rPr>
              <a:t>підхід до тестування оцінює досвід, інтелект, творчість, навчання та навіть інтуїцію </a:t>
            </a:r>
            <a:r>
              <a:rPr lang="uk-UA" sz="2400" dirty="0" err="1">
                <a:latin typeface="+mj-lt"/>
              </a:rPr>
              <a:t>тестувальників</a:t>
            </a:r>
            <a:r>
              <a:rPr lang="uk-UA" sz="2400" dirty="0">
                <a:latin typeface="+mj-lt"/>
              </a:rPr>
              <a:t> під час пошуку тестового дизайну, виконання тесту та тестування однією людиною одночасно. Дослідницькі </a:t>
            </a:r>
            <a:r>
              <a:rPr lang="uk-UA" sz="2400" dirty="0" err="1">
                <a:latin typeface="+mj-lt"/>
              </a:rPr>
              <a:t>тестувальники</a:t>
            </a:r>
            <a:r>
              <a:rPr lang="uk-UA" sz="2400" dirty="0">
                <a:latin typeface="+mj-lt"/>
              </a:rPr>
              <a:t> звільняються від документування своїх кроків заздалегідь, що дає їм можливість включити те, що вони дізналися, і як вони це дізналися безпосередньо в наступний тест</a:t>
            </a:r>
            <a:r>
              <a:rPr lang="uk-UA" sz="2400" dirty="0" smtClean="0">
                <a:latin typeface="+mj-lt"/>
              </a:rPr>
              <a:t>.</a:t>
            </a:r>
          </a:p>
          <a:p>
            <a:pPr algn="l">
              <a:spcBef>
                <a:spcPts val="0"/>
              </a:spcBef>
            </a:pPr>
            <a:r>
              <a:rPr lang="uk-UA" sz="2400" dirty="0">
                <a:latin typeface="+mj-lt"/>
              </a:rPr>
              <a:t>	</a:t>
            </a:r>
            <a:r>
              <a:rPr lang="uk-UA" sz="2400" dirty="0">
                <a:latin typeface="+mj-lt"/>
              </a:rPr>
              <a:t>Дослідницьке тестування - це в першу чергу вміння мислити, бажання звертати увагу на різні аспекти системи, відкинувши наші знання і досвід роботи з даною системою. Адже саме досвід часто не дозволяє нам бачити здавалося б такі прості речі, на які звичайний тестувальник відразу вкаже при </a:t>
            </a:r>
            <a:r>
              <a:rPr lang="uk-UA" sz="2400" dirty="0" smtClean="0">
                <a:latin typeface="+mj-lt"/>
              </a:rPr>
              <a:t>тестуванні.</a:t>
            </a:r>
            <a:endParaRPr lang="uk-UA" sz="2400" dirty="0">
              <a:latin typeface="+mj-lt"/>
            </a:endParaRPr>
          </a:p>
          <a:p>
            <a:pPr marL="0" lvl="0" indent="0" algn="l">
              <a:spcBef>
                <a:spcPts val="0"/>
              </a:spcBef>
            </a:pPr>
            <a:endParaRPr sz="224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8969" y="6385464"/>
            <a:ext cx="131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12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ctrTitle"/>
          </p:nvPr>
        </p:nvSpPr>
        <p:spPr>
          <a:xfrm>
            <a:off x="-124691" y="188641"/>
            <a:ext cx="9089179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132080" algn="l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uk-UA" sz="3600" dirty="0" smtClean="0"/>
              <a:t>Основні кроки </a:t>
            </a:r>
            <a:r>
              <a:rPr lang="en-AU" sz="3600" dirty="0" smtClean="0"/>
              <a:t>explore testing</a:t>
            </a:r>
            <a:endParaRPr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710854" y="6385464"/>
            <a:ext cx="1181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/>
              <a:t>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327" y="1198097"/>
            <a:ext cx="8352153" cy="1752600"/>
          </a:xfrm>
        </p:spPr>
        <p:txBody>
          <a:bodyPr>
            <a:noAutofit/>
          </a:bodyPr>
          <a:lstStyle/>
          <a:p>
            <a:pPr marL="514350" lvl="0" indent="-514350" algn="l">
              <a:buFont typeface="+mj-lt"/>
              <a:buAutoNum type="arabicPeriod"/>
            </a:pPr>
            <a:r>
              <a:rPr lang="uk-UA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Learning</a:t>
            </a:r>
            <a:r>
              <a:rPr lang="ru-RU" sz="2400" dirty="0">
                <a:latin typeface="+mj-lt"/>
              </a:rPr>
              <a:t>. Тестувальник </a:t>
            </a:r>
            <a:r>
              <a:rPr lang="uk-UA" sz="2400" dirty="0">
                <a:latin typeface="+mj-lt"/>
              </a:rPr>
              <a:t>набирається знань про продукт, який досліджує, що допомагає йому краще розуміти його можливості.</a:t>
            </a:r>
          </a:p>
          <a:p>
            <a:pPr marL="514350" lvl="0" indent="-514350" algn="l">
              <a:buFont typeface="+mj-lt"/>
              <a:buAutoNum type="arabicPeriod"/>
            </a:pPr>
            <a:r>
              <a:rPr lang="ru-RU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Design</a:t>
            </a:r>
            <a:r>
              <a:rPr lang="ru-RU" sz="2400" dirty="0">
                <a:latin typeface="+mj-lt"/>
              </a:rPr>
              <a:t>. </a:t>
            </a:r>
            <a:r>
              <a:rPr lang="uk-UA" sz="2400" dirty="0">
                <a:latin typeface="+mj-lt"/>
              </a:rPr>
              <a:t>Тестувальник встановлює план тест-дизайну на поточний крок</a:t>
            </a:r>
            <a:r>
              <a:rPr lang="uk-UA" sz="2400" dirty="0" smtClean="0">
                <a:latin typeface="+mj-lt"/>
              </a:rPr>
              <a:t>.</a:t>
            </a:r>
            <a:endParaRPr lang="uk-UA" sz="2400" dirty="0">
              <a:latin typeface="+mj-lt"/>
            </a:endParaRPr>
          </a:p>
        </p:txBody>
      </p:sp>
      <p:pic>
        <p:nvPicPr>
          <p:cNvPr id="2050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3" y="3289262"/>
            <a:ext cx="4338638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ctrTitle"/>
          </p:nvPr>
        </p:nvSpPr>
        <p:spPr>
          <a:xfrm>
            <a:off x="-124691" y="188641"/>
            <a:ext cx="9089179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132080" algn="l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uk-UA" sz="3600" dirty="0" smtClean="0"/>
              <a:t>Основні кроки </a:t>
            </a:r>
            <a:r>
              <a:rPr lang="en-AU" sz="3600" dirty="0" smtClean="0"/>
              <a:t>explore testing</a:t>
            </a:r>
            <a:endParaRPr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710854" y="6385464"/>
            <a:ext cx="1181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/>
              <a:t>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327" y="1198097"/>
            <a:ext cx="8352153" cy="1752600"/>
          </a:xfrm>
        </p:spPr>
        <p:txBody>
          <a:bodyPr>
            <a:noAutofit/>
          </a:bodyPr>
          <a:lstStyle/>
          <a:p>
            <a:pPr marL="457200" lvl="0" indent="-457200" algn="l">
              <a:buFont typeface="+mj-lt"/>
              <a:buAutoNum type="arabicPeriod" startAt="3"/>
            </a:pPr>
            <a:r>
              <a:rPr lang="uk-UA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Execution</a:t>
            </a:r>
            <a:r>
              <a:rPr lang="uk-UA" sz="2400" dirty="0">
                <a:latin typeface="+mj-lt"/>
              </a:rPr>
              <a:t>. Тестувальник виконує поточний тест-план в одну дію.</a:t>
            </a:r>
          </a:p>
          <a:p>
            <a:pPr marL="457200" lvl="0" indent="-457200" algn="l">
              <a:buFont typeface="+mj-lt"/>
              <a:buAutoNum type="arabicPeriod" startAt="3"/>
            </a:pPr>
            <a:r>
              <a:rPr lang="ru-RU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Feedback</a:t>
            </a:r>
            <a:r>
              <a:rPr lang="ru-RU" sz="2400" dirty="0">
                <a:latin typeface="+mj-lt"/>
              </a:rPr>
              <a:t>.</a:t>
            </a:r>
            <a:r>
              <a:rPr lang="uk-UA" sz="2400" dirty="0">
                <a:latin typeface="+mj-lt"/>
              </a:rPr>
              <a:t> Тестувальник отримує результати роботи та необхідну інформацію про поведінку продукту у даній ситуації.</a:t>
            </a:r>
          </a:p>
          <a:p>
            <a:pPr marL="514350" lvl="0" indent="-514350" algn="l">
              <a:buFont typeface="+mj-lt"/>
              <a:buAutoNum type="arabicPeriod" startAt="3"/>
            </a:pPr>
            <a:endParaRPr lang="uk-UA" sz="2400" dirty="0">
              <a:latin typeface="+mj-lt"/>
            </a:endParaRPr>
          </a:p>
        </p:txBody>
      </p:sp>
      <p:pic>
        <p:nvPicPr>
          <p:cNvPr id="2050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3" y="3289262"/>
            <a:ext cx="4338638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6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ctrTitle"/>
          </p:nvPr>
        </p:nvSpPr>
        <p:spPr>
          <a:xfrm>
            <a:off x="107504" y="182131"/>
            <a:ext cx="87849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algn="ctr" rtl="0">
              <a:spcBef>
                <a:spcPts val="0"/>
              </a:spcBef>
              <a:spcAft>
                <a:spcPts val="0"/>
              </a:spcAft>
              <a:buSzPts val="4608"/>
            </a:pPr>
            <a:r>
              <a:rPr lang="uk-UA" sz="3600" dirty="0" smtClean="0"/>
              <a:t>переваги</a:t>
            </a:r>
            <a:endParaRPr sz="3600"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1"/>
          </p:nvPr>
        </p:nvSpPr>
        <p:spPr>
          <a:xfrm>
            <a:off x="179512" y="1124744"/>
            <a:ext cx="8712968" cy="534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</a:pPr>
            <a:r>
              <a:rPr lang="uk-UA" sz="2400" dirty="0" smtClean="0">
                <a:latin typeface="+mj-lt"/>
              </a:rPr>
              <a:t>На користь дослідного тестування:</a:t>
            </a: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+mj-lt"/>
              </a:rPr>
              <a:t>без передбачуваності і жорсткої прихильності до фіксованої послідовності кроків можна знайти більше дефектів. В основному це будуть дефекти, що не відносяться до основної функціональності;</a:t>
            </a: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+mj-lt"/>
              </a:rPr>
              <a:t>не потрібно витрачати час на попереднє доскональне опис всіх сценаріїв;</a:t>
            </a: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+mj-lt"/>
              </a:rPr>
              <a:t>не потрібна підтримка тестових сценаріїв;</a:t>
            </a: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+mj-lt"/>
              </a:rPr>
              <a:t>не відбувається звикання до тестових сценаріїв, і їх проходження не відбувається «не дивлячись»;</a:t>
            </a: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+mj-lt"/>
              </a:rPr>
              <a:t>не губиться цілісне бачення продукту;</a:t>
            </a: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+mj-lt"/>
              </a:rPr>
              <a:t>критичні дефекти знаходяться швидше;</a:t>
            </a: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+mj-lt"/>
              </a:rPr>
              <a:t>підвищується швидкість тестування;</a:t>
            </a:r>
          </a:p>
        </p:txBody>
      </p:sp>
      <p:sp>
        <p:nvSpPr>
          <p:cNvPr id="2" name="AutoShape 4" descr="Как выбрать технологический стек для вашего веб-приложения ..."/>
          <p:cNvSpPr>
            <a:spLocks noChangeAspect="1" noChangeArrowheads="1"/>
          </p:cNvSpPr>
          <p:nvPr/>
        </p:nvSpPr>
        <p:spPr bwMode="auto">
          <a:xfrm>
            <a:off x="155575" y="-144463"/>
            <a:ext cx="199854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Как выбрать технологический стек для вашего веб-приложения ..."/>
          <p:cNvSpPr>
            <a:spLocks noChangeAspect="1" noChangeArrowheads="1"/>
          </p:cNvSpPr>
          <p:nvPr/>
        </p:nvSpPr>
        <p:spPr bwMode="auto">
          <a:xfrm>
            <a:off x="155574" y="-144464"/>
            <a:ext cx="8870057" cy="609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57038" y="6385464"/>
            <a:ext cx="935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15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ctrTitle"/>
          </p:nvPr>
        </p:nvSpPr>
        <p:spPr>
          <a:xfrm>
            <a:off x="179512" y="188641"/>
            <a:ext cx="87849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457200" algn="ctr">
              <a:buSzPts val="4608"/>
            </a:pPr>
            <a:r>
              <a:rPr lang="uk-UA" sz="3600" dirty="0" smtClean="0"/>
              <a:t>недоліки</a:t>
            </a:r>
            <a:endParaRPr sz="36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179512" y="1124744"/>
            <a:ext cx="8712968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</a:pPr>
            <a:r>
              <a:rPr lang="ru-RU" sz="2400" dirty="0" err="1" smtClean="0">
                <a:latin typeface="+mj-lt"/>
              </a:rPr>
              <a:t>Серед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недол</a:t>
            </a:r>
            <a:r>
              <a:rPr lang="uk-UA" sz="2400" dirty="0" err="1" smtClean="0">
                <a:latin typeface="+mj-lt"/>
              </a:rPr>
              <a:t>іків</a:t>
            </a:r>
            <a:r>
              <a:rPr lang="uk-UA" sz="2400" dirty="0" smtClean="0">
                <a:latin typeface="+mj-lt"/>
              </a:rPr>
              <a:t>, можна виділити</a:t>
            </a:r>
            <a:r>
              <a:rPr lang="ru-RU" sz="2400" dirty="0" smtClean="0">
                <a:latin typeface="+mj-lt"/>
              </a:rPr>
              <a:t>:</a:t>
            </a:r>
            <a:endParaRPr lang="ru-RU" sz="2400" dirty="0">
              <a:latin typeface="+mj-lt"/>
            </a:endParaRP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400" dirty="0" err="1">
                <a:latin typeface="+mj-lt"/>
              </a:rPr>
              <a:t>н</a:t>
            </a:r>
            <a:r>
              <a:rPr lang="ru-RU" sz="2400" dirty="0" err="1" smtClean="0">
                <a:latin typeface="+mj-lt"/>
              </a:rPr>
              <a:t>едостатня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легкість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планування</a:t>
            </a:r>
            <a:r>
              <a:rPr lang="ru-RU" sz="2400" dirty="0" smtClean="0">
                <a:latin typeface="+mj-lt"/>
              </a:rPr>
              <a:t>: тест-</a:t>
            </a:r>
            <a:r>
              <a:rPr lang="ru-RU" sz="2400" dirty="0" err="1" smtClean="0">
                <a:latin typeface="+mj-lt"/>
              </a:rPr>
              <a:t>кейси</a:t>
            </a:r>
            <a:r>
              <a:rPr lang="ru-RU" sz="2400" dirty="0" smtClean="0">
                <a:latin typeface="+mj-lt"/>
              </a:rPr>
              <a:t> не </a:t>
            </a:r>
            <a:r>
              <a:rPr lang="ru-RU" sz="2400" dirty="0" err="1">
                <a:latin typeface="+mj-lt"/>
              </a:rPr>
              <a:t>можна</a:t>
            </a:r>
            <a:r>
              <a:rPr lang="ru-RU" sz="2400" dirty="0">
                <a:latin typeface="+mj-lt"/>
              </a:rPr>
              <a:t> легко </a:t>
            </a:r>
            <a:r>
              <a:rPr lang="ru-RU" sz="2400" dirty="0" err="1">
                <a:latin typeface="+mj-lt"/>
              </a:rPr>
              <a:t>поділити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між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різними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тестувальниками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або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командами;</a:t>
            </a:r>
            <a:endParaRPr lang="ru-RU" sz="2400" dirty="0">
              <a:latin typeface="+mj-lt"/>
            </a:endParaRP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400" dirty="0" err="1">
                <a:latin typeface="+mj-lt"/>
              </a:rPr>
              <a:t>важливі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кейси</a:t>
            </a:r>
            <a:r>
              <a:rPr lang="ru-RU" sz="2400" dirty="0" smtClean="0">
                <a:latin typeface="+mj-lt"/>
              </a:rPr>
              <a:t> через </a:t>
            </a:r>
            <a:r>
              <a:rPr lang="ru-RU" sz="2400" dirty="0" err="1" smtClean="0">
                <a:latin typeface="+mj-lt"/>
              </a:rPr>
              <a:t>неуважність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можуть</a:t>
            </a:r>
            <a:r>
              <a:rPr lang="ru-RU" sz="2400" dirty="0" smtClean="0">
                <a:latin typeface="+mj-lt"/>
              </a:rPr>
              <a:t> бути не </a:t>
            </a:r>
            <a:r>
              <a:rPr lang="ru-RU" sz="2400" dirty="0" err="1" smtClean="0">
                <a:latin typeface="+mj-lt"/>
              </a:rPr>
              <a:t>пройденими</a:t>
            </a:r>
            <a:r>
              <a:rPr lang="ru-RU" sz="2400" dirty="0" smtClean="0">
                <a:latin typeface="+mj-lt"/>
              </a:rPr>
              <a:t>;</a:t>
            </a:r>
            <a:endParaRPr lang="ru-RU" sz="2400" dirty="0">
              <a:latin typeface="+mj-lt"/>
            </a:endParaRP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400" dirty="0" err="1">
                <a:latin typeface="+mj-lt"/>
              </a:rPr>
              <a:t>д</a:t>
            </a:r>
            <a:r>
              <a:rPr lang="ru-RU" sz="2400" dirty="0" err="1" smtClean="0">
                <a:latin typeface="+mj-lt"/>
              </a:rPr>
              <a:t>оволі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важко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оцінити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відсоток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покриття</a:t>
            </a:r>
            <a:r>
              <a:rPr lang="ru-RU" sz="2400" dirty="0">
                <a:latin typeface="+mj-lt"/>
              </a:rPr>
              <a:t> проекту </a:t>
            </a:r>
            <a:r>
              <a:rPr lang="ru-RU" sz="2400" dirty="0" err="1">
                <a:latin typeface="+mj-lt"/>
              </a:rPr>
              <a:t>тестуванням</a:t>
            </a:r>
            <a:r>
              <a:rPr lang="ru-RU" sz="2400" dirty="0">
                <a:latin typeface="+mj-lt"/>
              </a:rPr>
              <a:t> і </a:t>
            </a:r>
            <a:r>
              <a:rPr lang="ru-RU" sz="2400" dirty="0" err="1">
                <a:latin typeface="+mj-lt"/>
              </a:rPr>
              <a:t>зрозуміти</a:t>
            </a:r>
            <a:r>
              <a:rPr lang="ru-RU" sz="2400" dirty="0">
                <a:latin typeface="+mj-lt"/>
              </a:rPr>
              <a:t>, яка </a:t>
            </a:r>
            <a:r>
              <a:rPr lang="ru-RU" sz="2400" dirty="0" err="1">
                <a:latin typeface="+mj-lt"/>
              </a:rPr>
              <a:t>частина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вже</a:t>
            </a:r>
            <a:r>
              <a:rPr lang="ru-RU" sz="2400" dirty="0">
                <a:latin typeface="+mj-lt"/>
              </a:rPr>
              <a:t> протестована;</a:t>
            </a: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400" dirty="0" err="1">
                <a:latin typeface="+mj-lt"/>
              </a:rPr>
              <a:t>в</a:t>
            </a:r>
            <a:r>
              <a:rPr lang="ru-RU" sz="2400" dirty="0" err="1" smtClean="0">
                <a:latin typeface="+mj-lt"/>
              </a:rPr>
              <a:t>ажче</a:t>
            </a:r>
            <a:r>
              <a:rPr lang="ru-RU" sz="2400" dirty="0" smtClean="0">
                <a:latin typeface="+mj-lt"/>
              </a:rPr>
              <a:t> ввести </a:t>
            </a:r>
            <a:r>
              <a:rPr lang="ru-RU" sz="2400" dirty="0">
                <a:latin typeface="+mj-lt"/>
              </a:rPr>
              <a:t>в проект </a:t>
            </a:r>
            <a:r>
              <a:rPr lang="ru-RU" sz="2400" dirty="0" err="1" smtClean="0">
                <a:latin typeface="+mj-lt"/>
              </a:rPr>
              <a:t>нову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людину</a:t>
            </a:r>
            <a:r>
              <a:rPr lang="ru-RU" sz="2400" dirty="0" smtClean="0">
                <a:latin typeface="+mj-lt"/>
              </a:rPr>
              <a:t>: </a:t>
            </a:r>
            <a:r>
              <a:rPr lang="ru-RU" sz="2400" dirty="0" err="1">
                <a:latin typeface="+mj-lt"/>
              </a:rPr>
              <a:t>дії</a:t>
            </a:r>
            <a:r>
              <a:rPr lang="ru-RU" sz="2400" dirty="0">
                <a:latin typeface="+mj-lt"/>
              </a:rPr>
              <a:t>, </a:t>
            </a:r>
            <a:r>
              <a:rPr lang="ru-RU" sz="2400" dirty="0" err="1">
                <a:latin typeface="+mj-lt"/>
              </a:rPr>
              <a:t>які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від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нього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очікуються</a:t>
            </a:r>
            <a:r>
              <a:rPr lang="ru-RU" sz="2400" dirty="0">
                <a:latin typeface="+mj-lt"/>
              </a:rPr>
              <a:t>, </a:t>
            </a:r>
            <a:r>
              <a:rPr lang="ru-RU" sz="2400" dirty="0" smtClean="0">
                <a:latin typeface="+mj-lt"/>
              </a:rPr>
              <a:t>не </a:t>
            </a:r>
            <a:r>
              <a:rPr lang="ru-RU" sz="2400" dirty="0" err="1" smtClean="0">
                <a:latin typeface="+mj-lt"/>
              </a:rPr>
              <a:t>структуровані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в </a:t>
            </a:r>
            <a:r>
              <a:rPr lang="ru-RU" sz="2400" dirty="0" err="1">
                <a:latin typeface="+mj-lt"/>
              </a:rPr>
              <a:t>послідовності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кроків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тестових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сценаріїв</a:t>
            </a:r>
            <a:r>
              <a:rPr lang="ru-RU" sz="2400" dirty="0" smtClean="0">
                <a:latin typeface="+mj-lt"/>
              </a:rPr>
              <a:t>;</a:t>
            </a:r>
            <a:endParaRPr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038" y="6385464"/>
            <a:ext cx="935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16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ctrTitle"/>
          </p:nvPr>
        </p:nvSpPr>
        <p:spPr>
          <a:xfrm>
            <a:off x="0" y="188641"/>
            <a:ext cx="9144000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132080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uk-UA" sz="4000" dirty="0" smtClean="0"/>
              <a:t>Цілі </a:t>
            </a:r>
            <a:r>
              <a:rPr lang="en-US" sz="4000" dirty="0" err="1" smtClean="0"/>
              <a:t>explorary</a:t>
            </a:r>
            <a:r>
              <a:rPr lang="en-US" sz="4000" dirty="0" smtClean="0"/>
              <a:t> testing</a:t>
            </a:r>
            <a:endParaRPr sz="4000" dirty="0"/>
          </a:p>
        </p:txBody>
      </p:sp>
      <p:sp>
        <p:nvSpPr>
          <p:cNvPr id="206" name="Google Shape;206;p29"/>
          <p:cNvSpPr txBox="1">
            <a:spLocks noGrp="1"/>
          </p:cNvSpPr>
          <p:nvPr>
            <p:ph type="subTitle" idx="1"/>
          </p:nvPr>
        </p:nvSpPr>
        <p:spPr>
          <a:xfrm>
            <a:off x="179512" y="912856"/>
            <a:ext cx="8712968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sz="2400" dirty="0" smtClean="0">
                <a:latin typeface="+mj-lt"/>
              </a:rPr>
              <a:t>Дослідницьке тестування зосереджене </a:t>
            </a:r>
            <a:r>
              <a:rPr lang="uk-UA" sz="2400" dirty="0">
                <a:latin typeface="+mj-lt"/>
              </a:rPr>
              <a:t>на виявленні</a:t>
            </a:r>
            <a:r>
              <a:rPr lang="uk-UA" sz="2400" dirty="0" smtClean="0">
                <a:latin typeface="+mj-lt"/>
              </a:rPr>
              <a:t>:</a:t>
            </a:r>
          </a:p>
          <a:p>
            <a:endParaRPr lang="uk-UA" sz="2400" dirty="0">
              <a:latin typeface="+mj-lt"/>
            </a:endParaRPr>
          </a:p>
          <a:p>
            <a:pPr algn="l"/>
            <a:r>
              <a:rPr lang="uk-UA" sz="2400" dirty="0" smtClean="0">
                <a:latin typeface="+mj-lt"/>
              </a:rPr>
              <a:t>- Мети </a:t>
            </a:r>
            <a:r>
              <a:rPr lang="uk-UA" sz="2400" dirty="0">
                <a:latin typeface="+mj-lt"/>
              </a:rPr>
              <a:t>продукту: що є основною задачею, яку виріб повинен вирішувати</a:t>
            </a:r>
            <a:r>
              <a:rPr lang="uk-UA" sz="2400" dirty="0" smtClean="0">
                <a:latin typeface="+mj-lt"/>
              </a:rPr>
              <a:t>?</a:t>
            </a:r>
          </a:p>
          <a:p>
            <a:pPr algn="l"/>
            <a:endParaRPr lang="uk-UA" sz="2400" dirty="0">
              <a:latin typeface="+mj-lt"/>
            </a:endParaRPr>
          </a:p>
          <a:p>
            <a:pPr algn="l"/>
            <a:r>
              <a:rPr lang="uk-UA" sz="2400" dirty="0" smtClean="0">
                <a:latin typeface="+mj-lt"/>
              </a:rPr>
              <a:t>- Основних </a:t>
            </a:r>
            <a:r>
              <a:rPr lang="uk-UA" sz="2400" dirty="0">
                <a:latin typeface="+mj-lt"/>
              </a:rPr>
              <a:t>функцій - які основні функції виконує виріб</a:t>
            </a:r>
            <a:r>
              <a:rPr lang="uk-UA" sz="2400" dirty="0" smtClean="0">
                <a:latin typeface="+mj-lt"/>
              </a:rPr>
              <a:t>?</a:t>
            </a:r>
          </a:p>
          <a:p>
            <a:pPr algn="l"/>
            <a:endParaRPr lang="uk-UA" sz="2400" dirty="0">
              <a:latin typeface="+mj-lt"/>
            </a:endParaRPr>
          </a:p>
          <a:p>
            <a:pPr algn="l"/>
            <a:r>
              <a:rPr lang="uk-UA" sz="2400" dirty="0">
                <a:latin typeface="+mj-lt"/>
              </a:rPr>
              <a:t>- Сфер потенційної нестабільності - які функції, швидше за все, виходять з ладу, порушують стандарти стабільності, є ненадійними або мають негативні побічні ефекти?</a:t>
            </a:r>
          </a:p>
          <a:p>
            <a:pPr marL="0" lvl="0" indent="0">
              <a:spcBef>
                <a:spcPts val="0"/>
              </a:spcBef>
            </a:pPr>
            <a:endParaRPr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89985" y="6385464"/>
            <a:ext cx="1102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ctrTitle"/>
          </p:nvPr>
        </p:nvSpPr>
        <p:spPr>
          <a:xfrm>
            <a:off x="179512" y="188641"/>
            <a:ext cx="87849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132080">
              <a:spcBef>
                <a:spcPts val="0"/>
              </a:spcBef>
              <a:buSzPts val="5120"/>
            </a:pPr>
            <a:r>
              <a:rPr lang="uk-UA" sz="4000" dirty="0"/>
              <a:t>Цілі </a:t>
            </a:r>
            <a:r>
              <a:rPr lang="en-US" sz="4000" dirty="0" err="1" smtClean="0"/>
              <a:t>explor</a:t>
            </a:r>
            <a:r>
              <a:rPr lang="en-AU" sz="4000" dirty="0" smtClean="0"/>
              <a:t>a</a:t>
            </a:r>
            <a:r>
              <a:rPr lang="en-US" sz="4000" dirty="0" err="1" smtClean="0"/>
              <a:t>ry</a:t>
            </a:r>
            <a:r>
              <a:rPr lang="en-US" sz="4000" dirty="0" smtClean="0"/>
              <a:t> </a:t>
            </a:r>
            <a:r>
              <a:rPr lang="en-US" sz="4000" dirty="0"/>
              <a:t>testing</a:t>
            </a:r>
            <a:endParaRPr sz="4000" dirty="0"/>
          </a:p>
        </p:txBody>
      </p:sp>
      <p:sp>
        <p:nvSpPr>
          <p:cNvPr id="213" name="Google Shape;213;p30"/>
          <p:cNvSpPr txBox="1">
            <a:spLocks noGrp="1"/>
          </p:cNvSpPr>
          <p:nvPr>
            <p:ph type="subTitle" idx="1"/>
          </p:nvPr>
        </p:nvSpPr>
        <p:spPr>
          <a:xfrm>
            <a:off x="179512" y="1124744"/>
            <a:ext cx="8712968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Далі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йде фактичне тестування кожної функції та запис проблем, що зустрічаються. Мета - не витрачати багато часу на вивчення всіх можливих шляхів, поки не будуть виявлені дефекти. Старанний тестувальник здійснить глибше занурення у виявленні проблем, які складніше знайти інакше. Починаючи з ознайомлення з усім, що може піти не так під час розробки програмного забезпечення, ці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тестувальники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 зосереджуються на тому, як користувачі можуть перервати, пошкодити, зірвати, або зламати систему.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8777" y="6385464"/>
            <a:ext cx="109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/>
              <a:t>18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ctrTitle"/>
          </p:nvPr>
        </p:nvSpPr>
        <p:spPr>
          <a:xfrm>
            <a:off x="179512" y="188641"/>
            <a:ext cx="87849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132080" algn="l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ru-RU" sz="4000" dirty="0" err="1" smtClean="0"/>
              <a:t>Розгляд</a:t>
            </a:r>
            <a:r>
              <a:rPr lang="ru-RU" sz="4000" dirty="0" smtClean="0"/>
              <a:t> зада</a:t>
            </a:r>
            <a:r>
              <a:rPr lang="uk-UA" sz="4000" dirty="0" err="1" smtClean="0"/>
              <a:t>чі</a:t>
            </a:r>
            <a:r>
              <a:rPr lang="uk-UA" sz="4000" dirty="0" smtClean="0"/>
              <a:t> </a:t>
            </a:r>
            <a:r>
              <a:rPr lang="en-AU" sz="4000" dirty="0" err="1" smtClean="0"/>
              <a:t>explorary</a:t>
            </a:r>
            <a:endParaRPr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781192" y="6385464"/>
            <a:ext cx="111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19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1946" r="2865" b="2183"/>
          <a:stretch/>
        </p:blipFill>
        <p:spPr>
          <a:xfrm>
            <a:off x="4324350" y="1085850"/>
            <a:ext cx="4086225" cy="5181600"/>
          </a:xfrm>
          <a:prstGeom prst="rect">
            <a:avLst/>
          </a:prstGeom>
        </p:spPr>
      </p:pic>
      <p:sp>
        <p:nvSpPr>
          <p:cNvPr id="8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179512" y="2718017"/>
            <a:ext cx="4032268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646"/>
            </a:pPr>
            <a:r>
              <a:rPr lang="ru-RU" dirty="0" smtClean="0">
                <a:latin typeface="+mj-lt"/>
              </a:rPr>
              <a:t>Приклад </a:t>
            </a:r>
            <a:r>
              <a:rPr lang="uk-UA" dirty="0" smtClean="0">
                <a:latin typeface="+mj-lt"/>
              </a:rPr>
              <a:t>розгляду та сегментації задачі </a:t>
            </a:r>
            <a:r>
              <a:rPr lang="en-AU" dirty="0" smtClean="0">
                <a:latin typeface="+mj-lt"/>
              </a:rPr>
              <a:t>explore-</a:t>
            </a:r>
            <a:r>
              <a:rPr lang="uk-UA" dirty="0" smtClean="0">
                <a:latin typeface="+mj-lt"/>
              </a:rPr>
              <a:t>тестувальником:</a:t>
            </a: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/>
          </p:nvPr>
        </p:nvSpPr>
        <p:spPr>
          <a:xfrm>
            <a:off x="179512" y="188641"/>
            <a:ext cx="87849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457200" algn="ctr">
              <a:buSzPts val="4608"/>
            </a:pPr>
            <a:r>
              <a:rPr lang="uk-UA" sz="4000" dirty="0" smtClean="0"/>
              <a:t>Розвиток тестування</a:t>
            </a:r>
            <a:endParaRPr sz="4000"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179512" y="1066743"/>
            <a:ext cx="8712968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A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50-60-ті роки: </a:t>
            </a:r>
            <a:r>
              <a:rPr lang="uk-UA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формалізований та математизований процес,</a:t>
            </a:r>
            <a:r>
              <a:rPr lang="ru-R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debugging.</a:t>
            </a:r>
            <a:endParaRPr lang="uk-UA" sz="2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>
              <a:spcBef>
                <a:spcPts val="0"/>
              </a:spcBef>
            </a:pPr>
            <a:endParaRPr lang="en-AU" sz="2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spcBef>
                <a:spcPts val="0"/>
              </a:spcBef>
            </a:pPr>
            <a:r>
              <a:rPr lang="en-A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- 70-</a:t>
            </a:r>
            <a:r>
              <a:rPr lang="uk-UA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ті роки: народження тестування як </a:t>
            </a:r>
            <a:r>
              <a:rPr lang="uk-UA" sz="2700" dirty="0">
                <a:latin typeface="Arial" panose="020B0604020202020204" pitchFamily="34" charset="0"/>
                <a:cs typeface="Arial" panose="020B0604020202020204" pitchFamily="34" charset="0"/>
              </a:rPr>
              <a:t>доказу працездатності </a:t>
            </a:r>
            <a:r>
              <a:rPr lang="uk-UA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чи </a:t>
            </a:r>
            <a:r>
              <a:rPr lang="uk-UA" sz="2700" dirty="0">
                <a:latin typeface="Arial" panose="020B0604020202020204" pitchFamily="34" charset="0"/>
                <a:cs typeface="Arial" panose="020B0604020202020204" pitchFamily="34" charset="0"/>
              </a:rPr>
              <a:t>непрацездатності програми в деяких заданих </a:t>
            </a:r>
            <a:r>
              <a:rPr lang="uk-UA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умовах. (</a:t>
            </a:r>
            <a:r>
              <a:rPr lang="en-A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positive and negative testing</a:t>
            </a:r>
            <a:r>
              <a:rPr lang="uk-UA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A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2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spcBef>
                <a:spcPts val="0"/>
              </a:spcBef>
            </a:pPr>
            <a:endParaRPr lang="en-AU" sz="2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spcBef>
                <a:spcPts val="0"/>
              </a:spcBef>
            </a:pPr>
            <a:r>
              <a:rPr lang="en-A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uk-UA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80-ті роки: тестування застосовується </a:t>
            </a:r>
            <a:r>
              <a:rPr lang="uk-UA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протягом </a:t>
            </a:r>
            <a:r>
              <a:rPr lang="uk-UA" sz="2700" dirty="0">
                <a:latin typeface="Arial" panose="020B0604020202020204" pitchFamily="34" charset="0"/>
                <a:cs typeface="Arial" panose="020B0604020202020204" pitchFamily="34" charset="0"/>
              </a:rPr>
              <a:t>всього циклу </a:t>
            </a:r>
            <a:r>
              <a:rPr lang="uk-UA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розробки замість фінальних стадій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57038" y="6385464"/>
            <a:ext cx="935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ctrTitle"/>
          </p:nvPr>
        </p:nvSpPr>
        <p:spPr>
          <a:xfrm>
            <a:off x="179512" y="188641"/>
            <a:ext cx="87849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132080" algn="l">
              <a:spcBef>
                <a:spcPts val="0"/>
              </a:spcBef>
              <a:buSzPts val="5120"/>
            </a:pPr>
            <a:r>
              <a:rPr lang="uk-UA" sz="4000" dirty="0">
                <a:effectLst/>
              </a:rPr>
              <a:t>Вимоги до </a:t>
            </a:r>
            <a:r>
              <a:rPr lang="uk-UA" sz="4000" dirty="0" err="1">
                <a:effectLst/>
              </a:rPr>
              <a:t>тестувальників</a:t>
            </a:r>
            <a:endParaRPr sz="4000" dirty="0"/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179512" y="912856"/>
            <a:ext cx="8712968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dirty="0" smtClean="0">
                <a:latin typeface="+mj-lt"/>
              </a:rPr>
              <a:t>Запал </a:t>
            </a:r>
            <a:endParaRPr lang="uk-UA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dirty="0">
                <a:latin typeface="+mj-lt"/>
              </a:rPr>
              <a:t>Гнучкість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dirty="0">
                <a:latin typeface="+mj-lt"/>
              </a:rPr>
              <a:t>Спостережливість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dirty="0">
                <a:latin typeface="+mj-lt"/>
              </a:rPr>
              <a:t>Цілісність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dirty="0">
                <a:latin typeface="+mj-lt"/>
              </a:rPr>
              <a:t>Відмінний комунікатор </a:t>
            </a:r>
          </a:p>
          <a:p>
            <a:pPr marL="0" lvl="0" indent="0">
              <a:spcBef>
                <a:spcPts val="0"/>
              </a:spcBef>
              <a:buSzPts val="2646"/>
            </a:pPr>
            <a:endParaRPr lang="ru-RU" dirty="0" smtClean="0">
              <a:latin typeface="+mj-lt"/>
            </a:endParaRPr>
          </a:p>
          <a:p>
            <a:pPr lvl="0" algn="l">
              <a:spcBef>
                <a:spcPts val="0"/>
              </a:spcBef>
              <a:buSzPts val="2646"/>
            </a:pPr>
            <a:r>
              <a:rPr lang="uk-UA" dirty="0" smtClean="0">
                <a:latin typeface="+mj-lt"/>
              </a:rPr>
              <a:t>Кращі </a:t>
            </a:r>
            <a:r>
              <a:rPr lang="uk-UA" dirty="0">
                <a:latin typeface="+mj-lt"/>
              </a:rPr>
              <a:t>дослідницькі </a:t>
            </a:r>
            <a:r>
              <a:rPr lang="uk-UA" dirty="0" err="1">
                <a:latin typeface="+mj-lt"/>
              </a:rPr>
              <a:t>тестувальники</a:t>
            </a:r>
            <a:r>
              <a:rPr lang="uk-UA" dirty="0">
                <a:latin typeface="+mj-lt"/>
              </a:rPr>
              <a:t> знають, коли вживати слова, коли використовувати </a:t>
            </a:r>
            <a:r>
              <a:rPr lang="uk-UA" dirty="0" err="1">
                <a:latin typeface="+mj-lt"/>
              </a:rPr>
              <a:t>скріншоти</a:t>
            </a:r>
            <a:r>
              <a:rPr lang="uk-UA" dirty="0">
                <a:latin typeface="+mj-lt"/>
              </a:rPr>
              <a:t> та коли знімати відео. Вони враховують точку зору людей, які будуть використовувати їх </a:t>
            </a:r>
            <a:r>
              <a:rPr lang="uk-UA" dirty="0" smtClean="0">
                <a:latin typeface="+mj-lt"/>
              </a:rPr>
              <a:t>роботу і </a:t>
            </a:r>
            <a:r>
              <a:rPr lang="uk-UA" dirty="0">
                <a:latin typeface="+mj-lt"/>
              </a:rPr>
              <a:t>надають інформацію, яка потрібна цим </a:t>
            </a:r>
            <a:r>
              <a:rPr lang="uk-UA" dirty="0" smtClean="0">
                <a:latin typeface="+mj-lt"/>
              </a:rPr>
              <a:t>людям. </a:t>
            </a:r>
            <a:endParaRPr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2738" y="6385464"/>
            <a:ext cx="104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ctrTitle"/>
          </p:nvPr>
        </p:nvSpPr>
        <p:spPr>
          <a:xfrm>
            <a:off x="-216142" y="127095"/>
            <a:ext cx="87849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algn="ctr" rtl="0">
              <a:spcBef>
                <a:spcPts val="0"/>
              </a:spcBef>
              <a:spcAft>
                <a:spcPts val="0"/>
              </a:spcAft>
              <a:buSzPts val="5120"/>
            </a:pPr>
            <a:r>
              <a:rPr lang="uk-UA" sz="4000" dirty="0" smtClean="0"/>
              <a:t>Висновки</a:t>
            </a:r>
            <a:endParaRPr sz="4000"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subTitle" idx="1"/>
          </p:nvPr>
        </p:nvSpPr>
        <p:spPr>
          <a:xfrm>
            <a:off x="179512" y="1124744"/>
            <a:ext cx="8712968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</a:pPr>
            <a:r>
              <a:rPr lang="uk-UA" dirty="0" smtClean="0">
                <a:latin typeface="+mj-lt"/>
              </a:rPr>
              <a:t>	</a:t>
            </a:r>
            <a:r>
              <a:rPr lang="uk-UA" dirty="0" smtClean="0">
                <a:latin typeface="+mj-lt"/>
              </a:rPr>
              <a:t>Таким чином, в</a:t>
            </a:r>
            <a:r>
              <a:rPr lang="uk-UA" dirty="0" smtClean="0">
                <a:latin typeface="+mj-lt"/>
              </a:rPr>
              <a:t> </a:t>
            </a:r>
            <a:r>
              <a:rPr lang="uk-UA" dirty="0" smtClean="0">
                <a:latin typeface="+mj-lt"/>
              </a:rPr>
              <a:t>ході презентації було з’ясовано що таке дослідницьке тестування, які є його підвиди, яка архітектура та види тестування належне дослідницькому тестуванн</a:t>
            </a:r>
            <a:r>
              <a:rPr lang="uk-UA" dirty="0">
                <a:latin typeface="+mj-lt"/>
              </a:rPr>
              <a:t>ю</a:t>
            </a:r>
            <a:r>
              <a:rPr lang="uk-UA" dirty="0" smtClean="0">
                <a:latin typeface="+mj-lt"/>
              </a:rPr>
              <a:t>, та в чому їх </a:t>
            </a:r>
            <a:r>
              <a:rPr lang="uk-UA" dirty="0" smtClean="0">
                <a:latin typeface="+mj-lt"/>
              </a:rPr>
              <a:t>особливість, а також роз</a:t>
            </a:r>
            <a:r>
              <a:rPr lang="en-US" dirty="0" smtClean="0">
                <a:latin typeface="+mj-lt"/>
              </a:rPr>
              <a:t>’</a:t>
            </a:r>
            <a:r>
              <a:rPr lang="uk-UA" dirty="0" err="1" smtClean="0">
                <a:latin typeface="+mj-lt"/>
              </a:rPr>
              <a:t>яснено</a:t>
            </a:r>
            <a:r>
              <a:rPr lang="uk-UA" dirty="0" smtClean="0">
                <a:latin typeface="+mj-lt"/>
              </a:rPr>
              <a:t>,  якими якостями має володіти вправним дослідницький тестувальник.</a:t>
            </a:r>
            <a:endParaRPr lang="uk-UA" dirty="0" smtClean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endParaRPr lang="uk-UA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endParaRPr lang="uk-UA" dirty="0" smtClean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endParaRPr lang="uk-UA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2738" y="6385464"/>
            <a:ext cx="104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21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909" y="3003984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uk-UA" sz="5400" dirty="0"/>
              <a:t>Дякую за увагу!</a:t>
            </a:r>
            <a:br>
              <a:rPr lang="uk-UA" sz="5400" dirty="0"/>
            </a:br>
            <a:endParaRPr lang="uk-UA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7842738" y="6385464"/>
            <a:ext cx="104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22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ctrTitle"/>
          </p:nvPr>
        </p:nvSpPr>
        <p:spPr>
          <a:xfrm>
            <a:off x="179512" y="188641"/>
            <a:ext cx="87849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457200">
              <a:buSzPts val="5120"/>
            </a:pPr>
            <a:r>
              <a:rPr lang="uk-UA" sz="4000" dirty="0"/>
              <a:t>Розвиток тестування</a:t>
            </a:r>
            <a:endParaRPr sz="4000"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179512" y="1124744"/>
            <a:ext cx="8712968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uk-UA" dirty="0" smtClean="0">
                <a:latin typeface="+mj-lt"/>
                <a:cs typeface="Arial" panose="020B0604020202020204" pitchFamily="34" charset="0"/>
              </a:rPr>
              <a:t>- 90-ті </a:t>
            </a:r>
            <a:r>
              <a:rPr lang="uk-UA" dirty="0">
                <a:latin typeface="+mj-lt"/>
                <a:cs typeface="Arial" panose="020B0604020202020204" pitchFamily="34" charset="0"/>
              </a:rPr>
              <a:t>роки: перехід від тестування як такого до забезпечення якості (англ. </a:t>
            </a:r>
            <a:r>
              <a:rPr lang="en-US" dirty="0">
                <a:latin typeface="+mj-lt"/>
                <a:cs typeface="Arial" panose="020B0604020202020204" pitchFamily="34" charset="0"/>
              </a:rPr>
              <a:t>quality assurance, QA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)</a:t>
            </a:r>
            <a:endParaRPr lang="uk-UA" dirty="0" smtClean="0">
              <a:latin typeface="+mj-lt"/>
              <a:cs typeface="Arial" panose="020B0604020202020204" pitchFamily="34" charset="0"/>
            </a:endParaRPr>
          </a:p>
          <a:p>
            <a:pPr lvl="0" algn="l">
              <a:spcBef>
                <a:spcPts val="0"/>
              </a:spcBef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lvl="0" algn="l">
              <a:spcBef>
                <a:spcPts val="0"/>
              </a:spcBef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- </a:t>
            </a:r>
            <a:r>
              <a:rPr lang="uk-UA" dirty="0" smtClean="0">
                <a:latin typeface="+mj-lt"/>
                <a:cs typeface="Arial" panose="020B0604020202020204" pitchFamily="34" charset="0"/>
              </a:rPr>
              <a:t>Нульові </a:t>
            </a:r>
            <a:r>
              <a:rPr lang="uk-UA" dirty="0">
                <a:latin typeface="+mj-lt"/>
                <a:cs typeface="Arial" panose="020B0604020202020204" pitchFamily="34" charset="0"/>
              </a:rPr>
              <a:t>роки: поява гнучких методологій розробки та таких підходів, як керування </a:t>
            </a:r>
            <a:r>
              <a:rPr lang="uk-UA" dirty="0" smtClean="0">
                <a:latin typeface="+mj-lt"/>
                <a:cs typeface="Arial" panose="020B0604020202020204" pitchFamily="34" charset="0"/>
              </a:rPr>
              <a:t>тестуванням</a:t>
            </a:r>
          </a:p>
          <a:p>
            <a:pPr lvl="0" algn="l">
              <a:spcBef>
                <a:spcPts val="0"/>
              </a:spcBef>
            </a:pPr>
            <a:endParaRPr lang="uk-UA" dirty="0" smtClean="0">
              <a:latin typeface="+mj-lt"/>
              <a:cs typeface="Arial" panose="020B0604020202020204" pitchFamily="34" charset="0"/>
            </a:endParaRPr>
          </a:p>
          <a:p>
            <a:pPr lvl="0" algn="l">
              <a:spcBef>
                <a:spcPts val="0"/>
              </a:spcBef>
            </a:pPr>
            <a:r>
              <a:rPr lang="uk-UA" dirty="0" smtClean="0">
                <a:latin typeface="+mj-lt"/>
                <a:cs typeface="Arial" panose="020B0604020202020204" pitchFamily="34" charset="0"/>
              </a:rPr>
              <a:t>- Сьогодення: </a:t>
            </a:r>
            <a:r>
              <a:rPr lang="uk-UA" dirty="0">
                <a:latin typeface="+mj-lt"/>
              </a:rPr>
              <a:t>гнучкі методології і гнучке тестування, глибока інтеграція з процесом розробки, широке використання автоматизації, колосальний набір технологій та інструментальних засобів, </a:t>
            </a:r>
            <a:r>
              <a:rPr lang="uk-UA" dirty="0" err="1" smtClean="0">
                <a:latin typeface="+mj-lt"/>
              </a:rPr>
              <a:t>кросфункціональність</a:t>
            </a:r>
            <a:r>
              <a:rPr lang="uk-UA" dirty="0" smtClean="0">
                <a:latin typeface="+mj-lt"/>
              </a:rPr>
              <a:t> </a:t>
            </a:r>
            <a:r>
              <a:rPr lang="uk-UA" dirty="0">
                <a:latin typeface="+mj-lt"/>
              </a:rPr>
              <a:t>команди </a:t>
            </a:r>
            <a:endParaRPr lang="uk-UA" dirty="0">
              <a:latin typeface="+mj-lt"/>
              <a:cs typeface="Arial" panose="020B0604020202020204" pitchFamily="34" charset="0"/>
            </a:endParaRPr>
          </a:p>
          <a:p>
            <a:pPr marL="0" lvl="0" indent="0" algn="ctr">
              <a:spcBef>
                <a:spcPts val="0"/>
              </a:spcBef>
            </a:pPr>
            <a:r>
              <a:rPr lang="uk-UA" dirty="0" smtClean="0">
                <a:latin typeface="+mj-lt"/>
              </a:rPr>
              <a:t> </a:t>
            </a:r>
            <a:endParaRPr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7038" y="6385464"/>
            <a:ext cx="935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ctrTitle"/>
          </p:nvPr>
        </p:nvSpPr>
        <p:spPr>
          <a:xfrm>
            <a:off x="179512" y="188641"/>
            <a:ext cx="87849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457200" algn="ctr">
              <a:buSzPts val="4608"/>
            </a:pPr>
            <a:r>
              <a:rPr lang="uk-UA" sz="3600" dirty="0" smtClean="0"/>
              <a:t>Основні види </a:t>
            </a:r>
            <a:r>
              <a:rPr lang="uk-UA" sz="3600" dirty="0" err="1" smtClean="0"/>
              <a:t>веб-тестування</a:t>
            </a:r>
            <a:endParaRPr dirty="0"/>
          </a:p>
        </p:txBody>
      </p:sp>
      <p:pic>
        <p:nvPicPr>
          <p:cNvPr id="156" name="Google Shape;156;p21" descr="C:\Users\admin\Desktop\50cd2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8650" y="1215879"/>
            <a:ext cx="5429250" cy="4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957038" y="6385464"/>
            <a:ext cx="935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4</a:t>
            </a:r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79512" y="188641"/>
            <a:ext cx="87849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457200" algn="ctr">
              <a:buSzPts val="5120"/>
            </a:pPr>
            <a:r>
              <a:rPr lang="ru-RU" sz="4000" dirty="0" err="1" smtClean="0"/>
              <a:t>Проблеми</a:t>
            </a:r>
            <a:r>
              <a:rPr lang="ru-RU" sz="4000" dirty="0" smtClean="0"/>
              <a:t> </a:t>
            </a:r>
            <a:r>
              <a:rPr lang="ru-RU" sz="4000" dirty="0" err="1" smtClean="0"/>
              <a:t>автоматизації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937008" y="6385464"/>
            <a:ext cx="935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0" y="1413164"/>
            <a:ext cx="8600900" cy="4031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ctrTitle"/>
          </p:nvPr>
        </p:nvSpPr>
        <p:spPr>
          <a:xfrm>
            <a:off x="179512" y="188641"/>
            <a:ext cx="87849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457200" algn="ctr">
              <a:buSzPts val="4608"/>
            </a:pPr>
            <a:r>
              <a:rPr lang="en-AU" sz="3600" dirty="0" smtClean="0"/>
              <a:t>Ad-hoc testing</a:t>
            </a:r>
            <a:endParaRPr sz="3600" dirty="0"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179512" y="1124744"/>
            <a:ext cx="8712968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>
              <a:lnSpc>
                <a:spcPct val="80000"/>
              </a:lnSpc>
              <a:spcBef>
                <a:spcPts val="0"/>
              </a:spcBef>
              <a:buSzPts val="2646"/>
            </a:pPr>
            <a:r>
              <a:rPr lang="uk-UA" dirty="0" err="1"/>
              <a:t>Аd-hoc</a:t>
            </a:r>
            <a:r>
              <a:rPr lang="uk-UA" dirty="0"/>
              <a:t> </a:t>
            </a:r>
            <a:r>
              <a:rPr lang="uk-UA" dirty="0" err="1"/>
              <a:t>testing</a:t>
            </a:r>
            <a:r>
              <a:rPr lang="uk-UA" dirty="0"/>
              <a:t> – це вид тестування, який виконується без підготовки до тестів, без визначення очікуваних результатів, проектування тестових сценаріїв. </a:t>
            </a:r>
            <a:endParaRPr lang="en-AU" dirty="0" smtClean="0"/>
          </a:p>
          <a:p>
            <a:pPr lvl="0" algn="l">
              <a:lnSpc>
                <a:spcPct val="80000"/>
              </a:lnSpc>
              <a:spcBef>
                <a:spcPts val="0"/>
              </a:spcBef>
              <a:buSzPts val="2646"/>
            </a:pP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7957038" y="6385464"/>
            <a:ext cx="935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  <p:pic>
        <p:nvPicPr>
          <p:cNvPr id="1026" name="Picture 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177" y="2533945"/>
            <a:ext cx="47625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2;p22"/>
          <p:cNvSpPr txBox="1">
            <a:spLocks noGrp="1"/>
          </p:cNvSpPr>
          <p:nvPr>
            <p:ph type="ctrTitle"/>
          </p:nvPr>
        </p:nvSpPr>
        <p:spPr>
          <a:xfrm>
            <a:off x="179388" y="188913"/>
            <a:ext cx="8785225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lvl="0" indent="-457200">
              <a:buSzPts val="4608"/>
            </a:pPr>
            <a:r>
              <a:rPr lang="en-AU" sz="3600" dirty="0"/>
              <a:t>Ad-hoc testing</a:t>
            </a:r>
            <a:endParaRPr sz="3600" dirty="0"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179512" y="1124744"/>
            <a:ext cx="8712968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SzPts val="2646"/>
            </a:pPr>
            <a:r>
              <a:rPr lang="uk-UA" sz="2400" dirty="0" smtClean="0">
                <a:latin typeface="+mj-lt"/>
              </a:rPr>
              <a:t>- </a:t>
            </a:r>
            <a:r>
              <a:rPr lang="uk-UA" sz="2400" dirty="0">
                <a:latin typeface="+mj-lt"/>
              </a:rPr>
              <a:t>в</a:t>
            </a:r>
            <a:r>
              <a:rPr lang="uk-UA" sz="2400" dirty="0" smtClean="0">
                <a:latin typeface="+mj-lt"/>
              </a:rPr>
              <a:t>иконується </a:t>
            </a:r>
            <a:r>
              <a:rPr lang="uk-UA" sz="2400" dirty="0">
                <a:latin typeface="+mj-lt"/>
              </a:rPr>
              <a:t>коли мало часу на точне і послідовне тестування. </a:t>
            </a:r>
            <a:endParaRPr lang="uk-UA" sz="2400" dirty="0" smtClean="0">
              <a:latin typeface="+mj-lt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buSzPts val="2646"/>
            </a:pPr>
            <a:endParaRPr lang="uk-UA" sz="2400" dirty="0">
              <a:latin typeface="+mj-lt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buSzPts val="2646"/>
            </a:pPr>
            <a:r>
              <a:rPr lang="uk-UA" sz="2400" dirty="0" smtClean="0">
                <a:latin typeface="+mj-lt"/>
              </a:rPr>
              <a:t>- тестувальник </a:t>
            </a:r>
            <a:r>
              <a:rPr lang="uk-UA" sz="2400" dirty="0">
                <a:latin typeface="+mj-lt"/>
              </a:rPr>
              <a:t>покладається на своє загальне уявлення про програму і здоровий </a:t>
            </a:r>
            <a:r>
              <a:rPr lang="uk-UA" sz="2400" dirty="0" smtClean="0">
                <a:latin typeface="+mj-lt"/>
              </a:rPr>
              <a:t>глузд.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buSzPts val="2646"/>
            </a:pPr>
            <a:endParaRPr lang="uk-UA" sz="2400" dirty="0" smtClean="0">
              <a:latin typeface="+mj-lt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buSzPts val="2646"/>
            </a:pPr>
            <a:r>
              <a:rPr lang="uk-UA" sz="2400" dirty="0">
                <a:latin typeface="+mj-lt"/>
              </a:rPr>
              <a:t> </a:t>
            </a:r>
            <a:r>
              <a:rPr lang="uk-UA" sz="2400" dirty="0" smtClean="0">
                <a:latin typeface="+mj-lt"/>
              </a:rPr>
              <a:t>- </a:t>
            </a:r>
            <a:r>
              <a:rPr lang="uk-UA" sz="2400" dirty="0">
                <a:latin typeface="+mj-lt"/>
              </a:rPr>
              <a:t>проводяться після формального тестування </a:t>
            </a:r>
            <a:r>
              <a:rPr lang="uk-UA" sz="2400" dirty="0" smtClean="0">
                <a:latin typeface="+mj-lt"/>
              </a:rPr>
              <a:t>програми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buSzPts val="2646"/>
            </a:pPr>
            <a:endParaRPr lang="uk-UA" sz="2400" dirty="0">
              <a:latin typeface="+mj-lt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buSzPts val="2646"/>
            </a:pPr>
            <a:r>
              <a:rPr lang="uk-UA" sz="2400" dirty="0" smtClean="0">
                <a:latin typeface="+mj-lt"/>
              </a:rPr>
              <a:t> - </a:t>
            </a:r>
            <a:r>
              <a:rPr lang="uk-UA" sz="2400" dirty="0">
                <a:latin typeface="+mj-lt"/>
              </a:rPr>
              <a:t>НЕ структурований </a:t>
            </a:r>
            <a:r>
              <a:rPr lang="uk-UA" sz="2400" dirty="0" smtClean="0">
                <a:latin typeface="+mj-lt"/>
              </a:rPr>
              <a:t>підхід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buSzPts val="2646"/>
            </a:pPr>
            <a:endParaRPr lang="uk-UA" sz="2400" dirty="0">
              <a:latin typeface="+mj-lt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buSzPts val="2646"/>
            </a:pPr>
            <a:r>
              <a:rPr lang="uk-UA" sz="2400" dirty="0" smtClean="0">
                <a:latin typeface="+mj-lt"/>
              </a:rPr>
              <a:t>- проводиться </a:t>
            </a:r>
            <a:r>
              <a:rPr lang="uk-UA" sz="2400" dirty="0">
                <a:latin typeface="+mj-lt"/>
              </a:rPr>
              <a:t>в довільному порядку без дотримання специфікацій / вимог.</a:t>
            </a: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buSzPts val="2646"/>
            </a:pPr>
            <a:endParaRPr lang="ru-RU" sz="2035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7231" y="6385464"/>
            <a:ext cx="115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ctrTitle"/>
          </p:nvPr>
        </p:nvSpPr>
        <p:spPr>
          <a:xfrm>
            <a:off x="179512" y="188641"/>
            <a:ext cx="87849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indent="-132080" algn="l">
              <a:spcBef>
                <a:spcPts val="0"/>
              </a:spcBef>
              <a:buSzPts val="5120"/>
            </a:pPr>
            <a:r>
              <a:rPr lang="uk-UA" sz="4000" dirty="0">
                <a:effectLst/>
              </a:rPr>
              <a:t>ДОСЛІДНИЦЬКЕ ТЕСТУВАННЯ</a:t>
            </a:r>
            <a:br>
              <a:rPr lang="uk-UA" sz="4000" dirty="0">
                <a:effectLst/>
              </a:rPr>
            </a:br>
            <a:endParaRPr sz="4000" dirty="0"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1"/>
          </p:nvPr>
        </p:nvSpPr>
        <p:spPr>
          <a:xfrm>
            <a:off x="179512" y="1124744"/>
            <a:ext cx="8712968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SzPts val="2646"/>
            </a:pPr>
            <a:r>
              <a:rPr lang="uk-UA" sz="2400" dirty="0" smtClean="0">
                <a:latin typeface="+mj-lt"/>
              </a:rPr>
              <a:t>	Дослідницьке </a:t>
            </a:r>
            <a:r>
              <a:rPr lang="uk-UA" sz="2400" dirty="0">
                <a:latin typeface="+mj-lt"/>
              </a:rPr>
              <a:t>тестування (англ. </a:t>
            </a:r>
            <a:r>
              <a:rPr lang="en-US" sz="2400" dirty="0" err="1">
                <a:latin typeface="+mj-lt"/>
              </a:rPr>
              <a:t>Explorary</a:t>
            </a:r>
            <a:r>
              <a:rPr lang="en-US" sz="2400" dirty="0">
                <a:latin typeface="+mj-lt"/>
              </a:rPr>
              <a:t> testing</a:t>
            </a:r>
            <a:r>
              <a:rPr lang="uk-UA" sz="2400" dirty="0">
                <a:latin typeface="+mj-lt"/>
              </a:rPr>
              <a:t>) – це підхід до тестування програмного забезпечення, який підкреслює залучення тестера, </a:t>
            </a:r>
            <a:r>
              <a:rPr lang="uk-UA" sz="2400" dirty="0" err="1">
                <a:latin typeface="+mj-lt"/>
              </a:rPr>
              <a:t>нескриптованість</a:t>
            </a:r>
            <a:r>
              <a:rPr lang="uk-UA" sz="2400" dirty="0">
                <a:latin typeface="+mj-lt"/>
              </a:rPr>
              <a:t> тестування та свободу тестера у виборі шляху тестування. Вповноважені вибирати те, на чому зосередитись, і як оцінити програмне забезпечення, ці тестери можуть проводити випробування в тих областях, які мають потенційні проблеми або які вони вважають (на основі питань в інших </a:t>
            </a:r>
            <a:r>
              <a:rPr lang="uk-UA" sz="2400" dirty="0" err="1" smtClean="0">
                <a:latin typeface="+mj-lt"/>
              </a:rPr>
              <a:t>областя.х</a:t>
            </a:r>
            <a:r>
              <a:rPr lang="uk-UA" sz="2400" dirty="0">
                <a:latin typeface="+mj-lt"/>
              </a:rPr>
              <a:t>), слід перевірити</a:t>
            </a:r>
            <a:endParaRPr sz="2035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8777" y="6385464"/>
            <a:ext cx="109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ctrTitle"/>
          </p:nvPr>
        </p:nvSpPr>
        <p:spPr>
          <a:xfrm>
            <a:off x="179512" y="188641"/>
            <a:ext cx="878497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algn="ctr" rtl="0">
              <a:spcBef>
                <a:spcPts val="0"/>
              </a:spcBef>
              <a:spcAft>
                <a:spcPts val="0"/>
              </a:spcAft>
              <a:buSzPts val="4608"/>
            </a:pPr>
            <a:r>
              <a:rPr lang="uk-UA" sz="4400" dirty="0" smtClean="0"/>
              <a:t>Загальні відомості</a:t>
            </a:r>
            <a:endParaRPr sz="4400"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361885" y="986199"/>
            <a:ext cx="8712968" cy="441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uk-UA" sz="2400" dirty="0" smtClean="0">
                <a:latin typeface="+mj-lt"/>
              </a:rPr>
              <a:t>	Що</a:t>
            </a:r>
            <a:r>
              <a:rPr lang="ru-RU" sz="2400" dirty="0" smtClean="0">
                <a:latin typeface="+mj-lt"/>
              </a:rPr>
              <a:t> </a:t>
            </a:r>
            <a:r>
              <a:rPr lang="uk-UA" sz="2400" dirty="0" err="1" smtClean="0">
                <a:latin typeface="+mj-lt"/>
              </a:rPr>
              <a:t>називаєтся</a:t>
            </a:r>
            <a:r>
              <a:rPr lang="uk-UA" sz="2400" dirty="0" smtClean="0">
                <a:latin typeface="+mj-lt"/>
              </a:rPr>
              <a:t> дослідницьким тестуванням </a:t>
            </a:r>
            <a:r>
              <a:rPr lang="ru-RU" sz="2400" dirty="0" smtClean="0">
                <a:latin typeface="+mj-lt"/>
              </a:rPr>
              <a:t>?</a:t>
            </a:r>
            <a:endParaRPr sz="2400" dirty="0">
              <a:latin typeface="+mj-lt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sz="2400" dirty="0">
              <a:latin typeface="+mj-lt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sz="2400" dirty="0">
              <a:latin typeface="+mj-lt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sz="2400" dirty="0">
              <a:latin typeface="+mj-lt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lang="ru-RU" sz="2400" dirty="0" smtClean="0">
              <a:latin typeface="+mj-lt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lang="ru-RU" sz="2400" dirty="0">
              <a:latin typeface="+mj-lt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lang="ru-RU" sz="2400" dirty="0" smtClean="0">
              <a:latin typeface="+mj-lt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lang="ru-RU" sz="2400" dirty="0">
              <a:latin typeface="+mj-lt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lang="ru-RU" sz="2400" dirty="0" smtClean="0">
              <a:latin typeface="+mj-lt"/>
            </a:endParaRP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lang="ru-RU" sz="2400" dirty="0">
              <a:latin typeface="+mj-lt"/>
            </a:endParaRPr>
          </a:p>
          <a:p>
            <a:pPr marL="0" indent="0">
              <a:spcBef>
                <a:spcPts val="740"/>
              </a:spcBef>
            </a:pPr>
            <a:r>
              <a:rPr lang="uk-UA" sz="2400" dirty="0" smtClean="0">
                <a:latin typeface="+mj-lt"/>
              </a:rPr>
              <a:t>Дослідницьке тестування </a:t>
            </a:r>
            <a:r>
              <a:rPr lang="ru-RU" sz="2400" dirty="0" smtClean="0">
                <a:latin typeface="+mj-lt"/>
              </a:rPr>
              <a:t>(</a:t>
            </a:r>
            <a:r>
              <a:rPr lang="en-US" sz="2400" dirty="0">
                <a:latin typeface="+mj-lt"/>
              </a:rPr>
              <a:t>exploratory testing) - </a:t>
            </a:r>
            <a:r>
              <a:rPr lang="uk-UA" sz="2400" dirty="0" smtClean="0">
                <a:latin typeface="+mj-lt"/>
              </a:rPr>
              <a:t>це одночасне вивчення програмного продукту, проектування тестів і їх виконання.</a:t>
            </a:r>
          </a:p>
          <a:p>
            <a:pPr marL="0" lvl="0" indent="0" algn="l" rtl="0">
              <a:spcBef>
                <a:spcPts val="740"/>
              </a:spcBef>
              <a:spcAft>
                <a:spcPts val="0"/>
              </a:spcAft>
              <a:buSzPts val="2860"/>
              <a:buNone/>
            </a:pPr>
            <a:endParaRPr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57038" y="6385464"/>
            <a:ext cx="935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385463"/>
            <a:ext cx="126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Безрук</a:t>
            </a:r>
            <a:r>
              <a:rPr lang="uk-UA" dirty="0" smtClean="0"/>
              <a:t> Ю. Р.</a:t>
            </a:r>
            <a:endParaRPr lang="en-US" dirty="0"/>
          </a:p>
        </p:txBody>
      </p:sp>
      <p:pic>
        <p:nvPicPr>
          <p:cNvPr id="7" name="image1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7362" y="1490425"/>
            <a:ext cx="5497268" cy="3910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454</TotalTime>
  <Words>764</Words>
  <Application>Microsoft Office PowerPoint</Application>
  <PresentationFormat>Экран (4:3)</PresentationFormat>
  <Paragraphs>141</Paragraphs>
  <Slides>22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Апекс</vt:lpstr>
      <vt:lpstr>Міністерство освіти і науки України Харківський національний університет ім. В. Н. Каразіна Факультет комп'ютерних наук </vt:lpstr>
      <vt:lpstr>Розвиток тестування</vt:lpstr>
      <vt:lpstr>Розвиток тестування</vt:lpstr>
      <vt:lpstr>Основні види веб-тестування</vt:lpstr>
      <vt:lpstr>Проблеми автоматизації</vt:lpstr>
      <vt:lpstr>Ad-hoc testing</vt:lpstr>
      <vt:lpstr>Ad-hoc testing</vt:lpstr>
      <vt:lpstr>ДОСЛІДНИЦЬКЕ ТЕСТУВАННЯ </vt:lpstr>
      <vt:lpstr>Загальні відомості</vt:lpstr>
      <vt:lpstr>відмінності підходів скриптованого та дослідницького тестування</vt:lpstr>
      <vt:lpstr>Ad-hoc &amp; explorary</vt:lpstr>
      <vt:lpstr>Дослідницьке тестування, особливості</vt:lpstr>
      <vt:lpstr>Основні кроки explore testing</vt:lpstr>
      <vt:lpstr>Основні кроки explore testing</vt:lpstr>
      <vt:lpstr>переваги</vt:lpstr>
      <vt:lpstr>недоліки</vt:lpstr>
      <vt:lpstr>Цілі explorary testing</vt:lpstr>
      <vt:lpstr>Цілі explorary testing</vt:lpstr>
      <vt:lpstr>Розгляд задачі explorary</vt:lpstr>
      <vt:lpstr>Вимоги до тестувальників</vt:lpstr>
      <vt:lpstr>Висновки</vt:lpstr>
      <vt:lpstr>Дякую за увагу!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Windows</cp:lastModifiedBy>
  <cp:revision>29</cp:revision>
  <dcterms:modified xsi:type="dcterms:W3CDTF">2020-06-05T16:37:17Z</dcterms:modified>
</cp:coreProperties>
</file>