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342" r:id="rId4"/>
    <p:sldId id="323" r:id="rId5"/>
    <p:sldId id="324" r:id="rId6"/>
    <p:sldId id="325" r:id="rId7"/>
    <p:sldId id="326" r:id="rId8"/>
    <p:sldId id="327" r:id="rId9"/>
    <p:sldId id="336" r:id="rId10"/>
    <p:sldId id="341" r:id="rId11"/>
    <p:sldId id="328" r:id="rId12"/>
    <p:sldId id="329" r:id="rId13"/>
    <p:sldId id="330" r:id="rId14"/>
    <p:sldId id="331" r:id="rId15"/>
    <p:sldId id="332" r:id="rId16"/>
    <p:sldId id="333" r:id="rId17"/>
    <p:sldId id="344" r:id="rId18"/>
    <p:sldId id="334" r:id="rId19"/>
    <p:sldId id="335" r:id="rId20"/>
    <p:sldId id="343" r:id="rId21"/>
    <p:sldId id="340" r:id="rId22"/>
    <p:sldId id="306" r:id="rId23"/>
    <p:sldId id="304" r:id="rId24"/>
    <p:sldId id="310" r:id="rId25"/>
    <p:sldId id="313" r:id="rId26"/>
    <p:sldId id="314" r:id="rId27"/>
    <p:sldId id="315" r:id="rId28"/>
    <p:sldId id="280" r:id="rId29"/>
    <p:sldId id="273" r:id="rId30"/>
    <p:sldId id="257" r:id="rId31"/>
    <p:sldId id="311" r:id="rId32"/>
    <p:sldId id="312" r:id="rId33"/>
    <p:sldId id="284" r:id="rId34"/>
    <p:sldId id="282" r:id="rId35"/>
    <p:sldId id="2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10" d="100"/>
          <a:sy n="110" d="100"/>
        </p:scale>
        <p:origin x="-10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techrocks.ru/2018/09/06/startup-for-beginner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15534" y="939802"/>
            <a:ext cx="7766936" cy="4233332"/>
          </a:xfrm>
        </p:spPr>
        <p:txBody>
          <a:bodyPr numCol="1"/>
          <a:lstStyle/>
          <a:p>
            <a:pPr algn="ct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Составляем   </a:t>
            </a:r>
            <a:br>
              <a:rPr lang="ru-RU" dirty="0" smtClean="0"/>
            </a:br>
            <a:r>
              <a:rPr lang="ru-RU" dirty="0" smtClean="0"/>
              <a:t>бизнес-план </a:t>
            </a:r>
            <a:r>
              <a:rPr lang="ru-RU" dirty="0" err="1"/>
              <a:t>стартапа</a:t>
            </a:r>
            <a:r>
              <a:rPr lang="ru-RU" dirty="0"/>
              <a:t> </a:t>
            </a:r>
            <a:r>
              <a:rPr lang="ru-RU" dirty="0" smtClean="0"/>
              <a:t/>
            </a:r>
            <a:br>
              <a:rPr lang="ru-RU" dirty="0" smtClean="0"/>
            </a:br>
            <a:r>
              <a:rPr lang="ru-RU" dirty="0" smtClean="0"/>
              <a:t>шаг </a:t>
            </a:r>
            <a:r>
              <a:rPr lang="ru-RU" dirty="0"/>
              <a:t>за шагом</a:t>
            </a:r>
            <a:br>
              <a:rPr lang="ru-RU" dirty="0"/>
            </a:br>
            <a:endParaRPr lang="ru-RU" dirty="0"/>
          </a:p>
        </p:txBody>
      </p:sp>
      <p:sp>
        <p:nvSpPr>
          <p:cNvPr id="3" name="Подзаголовок 2"/>
          <p:cNvSpPr>
            <a:spLocks noGrp="1"/>
          </p:cNvSpPr>
          <p:nvPr>
            <p:ph type="subTitle" idx="1"/>
          </p:nvPr>
        </p:nvSpPr>
        <p:spPr>
          <a:xfrm>
            <a:off x="-1116701" y="4453467"/>
            <a:ext cx="10956616" cy="694265"/>
          </a:xfrm>
        </p:spPr>
        <p:txBody>
          <a:bodyPr>
            <a:normAutofit/>
          </a:bodyPr>
          <a:lstStyle/>
          <a:p>
            <a:r>
              <a:rPr lang="en-US" sz="3600" dirty="0" smtClean="0">
                <a:solidFill>
                  <a:srgbClr val="00B050"/>
                </a:solidFill>
              </a:rPr>
              <a:t>04</a:t>
            </a:r>
            <a:r>
              <a:rPr lang="ru-RU" sz="3600" dirty="0" smtClean="0">
                <a:solidFill>
                  <a:srgbClr val="00B050"/>
                </a:solidFill>
              </a:rPr>
              <a:t>-</a:t>
            </a:r>
            <a:r>
              <a:rPr lang="en-US" sz="3600" dirty="0" smtClean="0">
                <a:solidFill>
                  <a:srgbClr val="00B050"/>
                </a:solidFill>
              </a:rPr>
              <a:t>11</a:t>
            </a:r>
            <a:r>
              <a:rPr lang="ru-RU" sz="3600" dirty="0" smtClean="0">
                <a:solidFill>
                  <a:srgbClr val="00B050"/>
                </a:solidFill>
              </a:rPr>
              <a:t>.0</a:t>
            </a:r>
            <a:r>
              <a:rPr lang="en-US" sz="3600" dirty="0" smtClean="0">
                <a:solidFill>
                  <a:srgbClr val="00B050"/>
                </a:solidFill>
              </a:rPr>
              <a:t>5</a:t>
            </a:r>
            <a:r>
              <a:rPr lang="ru-RU" sz="3600" dirty="0" smtClean="0">
                <a:solidFill>
                  <a:srgbClr val="00B050"/>
                </a:solidFill>
              </a:rPr>
              <a:t>.2020</a:t>
            </a:r>
            <a:endParaRPr lang="ru-RU" sz="3600" dirty="0">
              <a:solidFill>
                <a:srgbClr val="00B050"/>
              </a:solidFill>
            </a:endParaRPr>
          </a:p>
        </p:txBody>
      </p:sp>
    </p:spTree>
    <p:extLst>
      <p:ext uri="{BB962C8B-B14F-4D97-AF65-F5344CB8AC3E}">
        <p14:creationId xmlns:p14="http://schemas.microsoft.com/office/powerpoint/2010/main" val="1622941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8407" y="1042258"/>
            <a:ext cx="9842740" cy="4524315"/>
          </a:xfrm>
          <a:prstGeom prst="rect">
            <a:avLst/>
          </a:prstGeom>
        </p:spPr>
        <p:txBody>
          <a:bodyPr wrap="square">
            <a:spAutoFit/>
          </a:bodyPr>
          <a:lstStyle/>
          <a:p>
            <a:r>
              <a:rPr lang="en-US" b="1" dirty="0" smtClean="0">
                <a:latin typeface="Times New Roman" pitchFamily="18" charset="0"/>
                <a:cs typeface="Times New Roman" pitchFamily="18" charset="0"/>
              </a:rPr>
              <a:t>*</a:t>
            </a:r>
            <a:r>
              <a:rPr lang="ru-RU" b="1" dirty="0" smtClean="0">
                <a:latin typeface="Times New Roman" pitchFamily="18" charset="0"/>
                <a:cs typeface="Times New Roman" pitchFamily="18" charset="0"/>
              </a:rPr>
              <a:t>Маркетинг </a:t>
            </a:r>
            <a:r>
              <a:rPr lang="ru-RU" b="1" dirty="0">
                <a:latin typeface="Times New Roman" pitchFamily="18" charset="0"/>
                <a:cs typeface="Times New Roman" pitchFamily="18" charset="0"/>
              </a:rPr>
              <a:t>стимулирующий</a:t>
            </a:r>
            <a:r>
              <a:rPr lang="ru-RU" dirty="0">
                <a:latin typeface="Times New Roman" pitchFamily="18" charset="0"/>
                <a:cs typeface="Times New Roman" pitchFamily="18" charset="0"/>
              </a:rPr>
              <a:t> (</a:t>
            </a:r>
            <a:r>
              <a:rPr lang="ru-RU" b="1" dirty="0" err="1">
                <a:latin typeface="Times New Roman" pitchFamily="18" charset="0"/>
                <a:cs typeface="Times New Roman" pitchFamily="18" charset="0"/>
              </a:rPr>
              <a:t>stimulating</a:t>
            </a:r>
            <a:r>
              <a:rPr lang="ru-RU" b="1" dirty="0">
                <a:latin typeface="Times New Roman" pitchFamily="18" charset="0"/>
                <a:cs typeface="Times New Roman" pitchFamily="18" charset="0"/>
              </a:rPr>
              <a:t> </a:t>
            </a:r>
            <a:r>
              <a:rPr lang="ru-RU" b="1" dirty="0" err="1">
                <a:latin typeface="Times New Roman" pitchFamily="18" charset="0"/>
                <a:cs typeface="Times New Roman" pitchFamily="18" charset="0"/>
              </a:rPr>
              <a:t>marketing</a:t>
            </a:r>
            <a:r>
              <a:rPr lang="ru-RU" dirty="0">
                <a:latin typeface="Times New Roman" pitchFamily="18" charset="0"/>
                <a:cs typeface="Times New Roman" pitchFamily="18" charset="0"/>
              </a:rPr>
              <a:t>) - подвид маркетинга, основная задача которого - нахождение способов развития и стимулирования спроса на продукцию и услуги в условиях отсутствия спроса на них. Отсутствие такого спроса может быть обусловлено слабой информированностью потребителей о продукте, наличием препятствий к его распространению (географической удаленности, резкой </a:t>
            </a:r>
            <a:r>
              <a:rPr lang="ru-RU" dirty="0" err="1">
                <a:latin typeface="Times New Roman" pitchFamily="18" charset="0"/>
                <a:cs typeface="Times New Roman" pitchFamily="18" charset="0"/>
              </a:rPr>
              <a:t>сегментированнойсти</a:t>
            </a:r>
            <a:r>
              <a:rPr lang="ru-RU" dirty="0">
                <a:latin typeface="Times New Roman" pitchFamily="18" charset="0"/>
                <a:cs typeface="Times New Roman" pitchFamily="18" charset="0"/>
              </a:rPr>
              <a:t> ЦА, правовых, религиозных, культурных препятствий и др.).</a:t>
            </a:r>
          </a:p>
          <a:p>
            <a:r>
              <a:rPr lang="ru-RU" b="1" dirty="0">
                <a:latin typeface="Times New Roman" pitchFamily="18" charset="0"/>
                <a:cs typeface="Times New Roman" pitchFamily="18" charset="0"/>
              </a:rPr>
              <a:t>Стимулирующий маркетинг</a:t>
            </a:r>
            <a:r>
              <a:rPr lang="ru-RU" dirty="0">
                <a:latin typeface="Times New Roman" pitchFamily="18" charset="0"/>
                <a:cs typeface="Times New Roman" pitchFamily="18" charset="0"/>
              </a:rPr>
              <a:t> обусловлен наблюдающейся пассивностью покупателя, его слабой заинтересованностью в товаре, практически отсутствующим спросов.</a:t>
            </a:r>
          </a:p>
          <a:p>
            <a:r>
              <a:rPr lang="ru-RU" b="1" dirty="0">
                <a:latin typeface="Times New Roman" pitchFamily="18" charset="0"/>
                <a:cs typeface="Times New Roman" pitchFamily="18" charset="0"/>
              </a:rPr>
              <a:t>Цель стимулирующего маркетинга</a:t>
            </a:r>
            <a:r>
              <a:rPr lang="ru-RU" dirty="0">
                <a:latin typeface="Times New Roman" pitchFamily="18" charset="0"/>
                <a:cs typeface="Times New Roman" pitchFamily="18" charset="0"/>
              </a:rPr>
              <a:t> - устранение причин безразличного отношения покупателя к данному товару.</a:t>
            </a:r>
          </a:p>
          <a:p>
            <a:r>
              <a:rPr lang="ru-RU" b="1" dirty="0">
                <a:latin typeface="Times New Roman" pitchFamily="18" charset="0"/>
                <a:cs typeface="Times New Roman" pitchFamily="18" charset="0"/>
              </a:rPr>
              <a:t>Задача стимулирующего маркетинга:</a:t>
            </a:r>
            <a:endParaRPr lang="ru-RU" dirty="0">
              <a:latin typeface="Times New Roman" pitchFamily="18" charset="0"/>
              <a:cs typeface="Times New Roman" pitchFamily="18" charset="0"/>
            </a:endParaRPr>
          </a:p>
          <a:p>
            <a:pPr marL="285750" indent="-285750">
              <a:buFont typeface="Arial" pitchFamily="34" charset="0"/>
              <a:buChar char="•"/>
            </a:pPr>
            <a:r>
              <a:rPr lang="ru-RU" dirty="0">
                <a:latin typeface="Times New Roman" pitchFamily="18" charset="0"/>
                <a:cs typeface="Times New Roman" pitchFamily="18" charset="0"/>
              </a:rPr>
              <a:t>анализ причин отсутствия спроса;</a:t>
            </a:r>
          </a:p>
          <a:p>
            <a:pPr marL="285750" indent="-285750">
              <a:buFont typeface="Arial" pitchFamily="34" charset="0"/>
              <a:buChar char="•"/>
            </a:pPr>
            <a:r>
              <a:rPr lang="ru-RU" dirty="0" smtClean="0">
                <a:latin typeface="Times New Roman" pitchFamily="18" charset="0"/>
                <a:cs typeface="Times New Roman" pitchFamily="18" charset="0"/>
              </a:rPr>
              <a:t>найти способы </a:t>
            </a:r>
            <a:r>
              <a:rPr lang="ru-RU" dirty="0">
                <a:latin typeface="Times New Roman" pitchFamily="18" charset="0"/>
                <a:cs typeface="Times New Roman" pitchFamily="18" charset="0"/>
              </a:rPr>
              <a:t>увязки присущих продукту выгод с потребностями и интересами потенциальных потребителей;</a:t>
            </a:r>
          </a:p>
          <a:p>
            <a:pPr marL="285750" indent="-285750">
              <a:buFont typeface="Arial" pitchFamily="34" charset="0"/>
              <a:buChar char="•"/>
            </a:pPr>
            <a:r>
              <a:rPr lang="ru-RU" dirty="0">
                <a:latin typeface="Times New Roman" pitchFamily="18" charset="0"/>
                <a:cs typeface="Times New Roman" pitchFamily="18" charset="0"/>
              </a:rPr>
              <a:t>стимулировать интерес потребителя;</a:t>
            </a:r>
          </a:p>
          <a:p>
            <a:pPr marL="285750" indent="-285750">
              <a:buFont typeface="Arial" pitchFamily="34" charset="0"/>
              <a:buChar char="•"/>
            </a:pPr>
            <a:r>
              <a:rPr lang="ru-RU" dirty="0">
                <a:latin typeface="Times New Roman" pitchFamily="18" charset="0"/>
                <a:cs typeface="Times New Roman" pitchFamily="18" charset="0"/>
              </a:rPr>
              <a:t>создавать спрос.</a:t>
            </a:r>
          </a:p>
        </p:txBody>
      </p:sp>
    </p:spTree>
    <p:extLst>
      <p:ext uri="{BB962C8B-B14F-4D97-AF65-F5344CB8AC3E}">
        <p14:creationId xmlns:p14="http://schemas.microsoft.com/office/powerpoint/2010/main" val="3508645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5 способов продвижения </a:t>
            </a:r>
            <a:r>
              <a:rPr lang="ru-RU" b="1" dirty="0" err="1"/>
              <a:t>стартапа</a:t>
            </a:r>
            <a:r>
              <a:rPr lang="ru-RU" b="1" dirty="0"/>
              <a:t> в Украине</a:t>
            </a:r>
            <a:br>
              <a:rPr lang="ru-RU" b="1" dirty="0"/>
            </a:br>
            <a:endParaRPr lang="ru-RU" dirty="0"/>
          </a:p>
        </p:txBody>
      </p:sp>
      <p:sp>
        <p:nvSpPr>
          <p:cNvPr id="3" name="Объект 2"/>
          <p:cNvSpPr>
            <a:spLocks noGrp="1"/>
          </p:cNvSpPr>
          <p:nvPr>
            <p:ph idx="1"/>
          </p:nvPr>
        </p:nvSpPr>
        <p:spPr/>
        <p:txBody>
          <a:bodyPr/>
          <a:lstStyle/>
          <a:p>
            <a:pPr marL="0" indent="0">
              <a:buNone/>
            </a:pPr>
            <a:r>
              <a:rPr lang="ru-RU" dirty="0">
                <a:latin typeface="Times New Roman" pitchFamily="18" charset="0"/>
                <a:cs typeface="Times New Roman" pitchFamily="18" charset="0"/>
              </a:rPr>
              <a:t>Т</a:t>
            </a:r>
            <a:r>
              <a:rPr lang="ru-RU" dirty="0" smtClean="0">
                <a:latin typeface="Times New Roman" pitchFamily="18" charset="0"/>
                <a:cs typeface="Times New Roman" pitchFamily="18" charset="0"/>
              </a:rPr>
              <a:t>ак </a:t>
            </a:r>
            <a:r>
              <a:rPr lang="ru-RU" dirty="0">
                <a:latin typeface="Times New Roman" pitchFamily="18" charset="0"/>
                <a:cs typeface="Times New Roman" pitchFamily="18" charset="0"/>
              </a:rPr>
              <a:t>как в Украине пока не сформирована культура </a:t>
            </a:r>
            <a:r>
              <a:rPr lang="ru-RU" dirty="0" err="1">
                <a:latin typeface="Times New Roman" pitchFamily="18" charset="0"/>
                <a:cs typeface="Times New Roman" pitchFamily="18" charset="0"/>
              </a:rPr>
              <a:t>стартапов</a:t>
            </a:r>
            <a:r>
              <a:rPr lang="ru-RU" dirty="0">
                <a:latin typeface="Times New Roman" pitchFamily="18" charset="0"/>
                <a:cs typeface="Times New Roman" pitchFamily="18" charset="0"/>
              </a:rPr>
              <a:t> (на Западе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 это прежде всего ориентация на получение прибыли от продукта, а не поиск инвестора с помощью презентаций), даже если основная цель - это инвестирование, то всё-таки лучше ориентироваться на реальную раскрутку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 как ни странно, это и есть верный способ развить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и получить инвестирование.</a:t>
            </a:r>
          </a:p>
        </p:txBody>
      </p:sp>
    </p:spTree>
    <p:extLst>
      <p:ext uri="{BB962C8B-B14F-4D97-AF65-F5344CB8AC3E}">
        <p14:creationId xmlns:p14="http://schemas.microsoft.com/office/powerpoint/2010/main" val="214553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u="sng" dirty="0"/>
              <a:t>Способ 1</a:t>
            </a:r>
            <a:r>
              <a:rPr lang="ru-RU" b="1" dirty="0"/>
              <a:t>: сфокусируйтесь на потребительском опыте</a:t>
            </a:r>
          </a:p>
        </p:txBody>
      </p:sp>
      <p:sp>
        <p:nvSpPr>
          <p:cNvPr id="3" name="Объект 2"/>
          <p:cNvSpPr>
            <a:spLocks noGrp="1"/>
          </p:cNvSpPr>
          <p:nvPr>
            <p:ph idx="1"/>
          </p:nvPr>
        </p:nvSpPr>
        <p:spPr/>
        <p:txBody>
          <a:bodyPr/>
          <a:lstStyle/>
          <a:p>
            <a:pPr marL="0" indent="0">
              <a:buNone/>
            </a:pPr>
            <a:r>
              <a:rPr lang="ru-RU" dirty="0" smtClean="0"/>
              <a:t>	</a:t>
            </a:r>
            <a:r>
              <a:rPr lang="ru-RU" dirty="0" smtClean="0">
                <a:latin typeface="Times New Roman" pitchFamily="18" charset="0"/>
                <a:cs typeface="Times New Roman" pitchFamily="18" charset="0"/>
              </a:rPr>
              <a:t>Сосредоточьтесь </a:t>
            </a:r>
            <a:r>
              <a:rPr lang="ru-RU" dirty="0">
                <a:latin typeface="Times New Roman" pitchFamily="18" charset="0"/>
                <a:cs typeface="Times New Roman" pitchFamily="18" charset="0"/>
              </a:rPr>
              <a:t>на опыте клиента. Это даст Ваш ответы на многие вопросы. Реальность заключается в том, что если Вы создадите отличный сервис или продукт с Вашей точки зрения, на деле это может оказаться не так. Здесь важно изучать поведение клиентов и пользовательский опыт не только во взаимодействии с продуктом Вашего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 но и в целом - пользовательский опыт взаимодействия с аналогичными продуктами. Если Вам удастся сделать удобный и полезный продукт и он придётся по душе Вашим клиентам, то рекомендация, а значит и успех Вам гарантированы. Это определённо лучший способ создания вирусных рычагов в любой масштабируемой модели! Будьте близки к Вашей основной пользовательской базе, изучайте их действия и анализируйте обратную связь.</a:t>
            </a:r>
          </a:p>
          <a:p>
            <a:pPr marL="0" indent="0">
              <a:buNone/>
            </a:pPr>
            <a:r>
              <a:rPr lang="ru-RU" dirty="0">
                <a:latin typeface="Times New Roman" pitchFamily="18" charset="0"/>
                <a:cs typeface="Times New Roman" pitchFamily="18" charset="0"/>
              </a:rPr>
              <a:t> </a:t>
            </a:r>
          </a:p>
          <a:p>
            <a:endParaRPr lang="ru-RU" dirty="0"/>
          </a:p>
        </p:txBody>
      </p:sp>
    </p:spTree>
    <p:extLst>
      <p:ext uri="{BB962C8B-B14F-4D97-AF65-F5344CB8AC3E}">
        <p14:creationId xmlns:p14="http://schemas.microsoft.com/office/powerpoint/2010/main" val="3501977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u="sng" dirty="0"/>
              <a:t>Способ 2</a:t>
            </a:r>
            <a:r>
              <a:rPr lang="ru-RU" b="1" dirty="0"/>
              <a:t>: продвижение и презентация</a:t>
            </a:r>
            <a:br>
              <a:rPr lang="ru-RU" b="1" dirty="0"/>
            </a:br>
            <a:endParaRPr lang="ru-RU" dirty="0"/>
          </a:p>
        </p:txBody>
      </p:sp>
      <p:sp>
        <p:nvSpPr>
          <p:cNvPr id="3" name="Объект 2"/>
          <p:cNvSpPr>
            <a:spLocks noGrp="1"/>
          </p:cNvSpPr>
          <p:nvPr>
            <p:ph idx="1"/>
          </p:nvPr>
        </p:nvSpPr>
        <p:spPr/>
        <p:txBody>
          <a:bodyPr/>
          <a:lstStyle/>
          <a:p>
            <a:pPr marL="0" indent="0">
              <a:buNone/>
            </a:pPr>
            <a:r>
              <a:rPr lang="ru-RU" dirty="0" smtClean="0"/>
              <a:t>	</a:t>
            </a:r>
            <a:r>
              <a:rPr lang="ru-RU" dirty="0" err="1" smtClean="0">
                <a:latin typeface="Times New Roman" pitchFamily="18" charset="0"/>
                <a:cs typeface="Times New Roman" pitchFamily="18" charset="0"/>
              </a:rPr>
              <a:t>Просегментируйте</a:t>
            </a: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целевую пользовательскую базу и определите места, где они сконцентрированы - как в Интернете, так и в </a:t>
            </a:r>
            <a:r>
              <a:rPr lang="ru-RU" dirty="0" err="1">
                <a:latin typeface="Times New Roman" pitchFamily="18" charset="0"/>
                <a:cs typeface="Times New Roman" pitchFamily="18" charset="0"/>
              </a:rPr>
              <a:t>оффлайн</a:t>
            </a:r>
            <a:r>
              <a:rPr lang="ru-RU" dirty="0">
                <a:latin typeface="Times New Roman" pitchFamily="18" charset="0"/>
                <a:cs typeface="Times New Roman" pitchFamily="18" charset="0"/>
              </a:rPr>
              <a:t>. Подумайте о том, как Вы можете презентовать продукт Вашего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 Попробуйте сделать это в реальной жизни, даже на улице. Этот опыт поможет Вам лучше понять как в дальнейшем презентовать продукт в онлайн режиме.</a:t>
            </a:r>
          </a:p>
          <a:p>
            <a:pPr marL="0" indent="0">
              <a:buNone/>
            </a:pPr>
            <a:r>
              <a:rPr lang="ru-RU" dirty="0">
                <a:latin typeface="Times New Roman" pitchFamily="18" charset="0"/>
                <a:cs typeface="Times New Roman" pitchFamily="18" charset="0"/>
              </a:rPr>
              <a:t> </a:t>
            </a:r>
          </a:p>
          <a:p>
            <a:pPr marL="0" indent="0">
              <a:buNone/>
            </a:pPr>
            <a:endParaRPr lang="ru-RU" dirty="0"/>
          </a:p>
        </p:txBody>
      </p:sp>
    </p:spTree>
    <p:extLst>
      <p:ext uri="{BB962C8B-B14F-4D97-AF65-F5344CB8AC3E}">
        <p14:creationId xmlns:p14="http://schemas.microsoft.com/office/powerpoint/2010/main" val="428371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u="sng" dirty="0"/>
              <a:t>Способ 3</a:t>
            </a:r>
            <a:r>
              <a:rPr lang="ru-RU" b="1" dirty="0"/>
              <a:t>: контент</a:t>
            </a:r>
            <a:br>
              <a:rPr lang="ru-RU" b="1" dirty="0"/>
            </a:br>
            <a:endParaRPr lang="ru-RU" dirty="0"/>
          </a:p>
        </p:txBody>
      </p:sp>
      <p:sp>
        <p:nvSpPr>
          <p:cNvPr id="3" name="Объект 2"/>
          <p:cNvSpPr>
            <a:spLocks noGrp="1"/>
          </p:cNvSpPr>
          <p:nvPr>
            <p:ph idx="1"/>
          </p:nvPr>
        </p:nvSpPr>
        <p:spPr/>
        <p:txBody>
          <a:bodyPr/>
          <a:lstStyle/>
          <a:p>
            <a:pPr marL="0" indent="0">
              <a:buNone/>
            </a:pPr>
            <a:r>
              <a:rPr lang="ru-RU" dirty="0" smtClean="0"/>
              <a:t>	</a:t>
            </a:r>
            <a:r>
              <a:rPr lang="ru-RU" dirty="0" smtClean="0">
                <a:latin typeface="Times New Roman" pitchFamily="18" charset="0"/>
                <a:cs typeface="Times New Roman" pitchFamily="18" charset="0"/>
              </a:rPr>
              <a:t>Позиционируйте </a:t>
            </a:r>
            <a:r>
              <a:rPr lang="ru-RU" dirty="0">
                <a:latin typeface="Times New Roman" pitchFamily="18" charset="0"/>
                <a:cs typeface="Times New Roman" pitchFamily="18" charset="0"/>
              </a:rPr>
              <a:t>свой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как эксперта по какому-либо предмету. Определите платформы, где находятся Ваши клиенты, предложите им Вашу точку зрения на актуальные проблемы, которые решает продукт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 Выделите наиболее авторитетные </a:t>
            </a:r>
            <a:r>
              <a:rPr lang="ru-RU" dirty="0" smtClean="0">
                <a:latin typeface="Times New Roman" pitchFamily="18" charset="0"/>
                <a:cs typeface="Times New Roman" pitchFamily="18" charset="0"/>
              </a:rPr>
              <a:t>отраслевые </a:t>
            </a:r>
            <a:r>
              <a:rPr lang="ru-RU" dirty="0">
                <a:latin typeface="Times New Roman" pitchFamily="18" charset="0"/>
                <a:cs typeface="Times New Roman" pitchFamily="18" charset="0"/>
              </a:rPr>
              <a:t>порталы и сайты, где в колонке "Эксперты" Вы могли бы рассказывать о своём инновационном продукте в контексте презентации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 Именно здесь Вы можете получить признание у других экспертов, стать замеченными. Именно поэтому, если Вы можете рассказать целевой аудитории что-то полезное и новое, и тогда контентная стратегия будет беспроигрышным ходом!</a:t>
            </a:r>
          </a:p>
          <a:p>
            <a:pPr marL="0" indent="0">
              <a:buNone/>
            </a:pPr>
            <a:r>
              <a:rPr lang="ru-RU" dirty="0">
                <a:latin typeface="Times New Roman" pitchFamily="18" charset="0"/>
                <a:cs typeface="Times New Roman" pitchFamily="18" charset="0"/>
              </a:rPr>
              <a:t> </a:t>
            </a:r>
          </a:p>
          <a:p>
            <a:pPr marL="0" indent="0">
              <a:buNone/>
            </a:pPr>
            <a:endParaRPr lang="ru-RU" dirty="0"/>
          </a:p>
        </p:txBody>
      </p:sp>
    </p:spTree>
    <p:extLst>
      <p:ext uri="{BB962C8B-B14F-4D97-AF65-F5344CB8AC3E}">
        <p14:creationId xmlns:p14="http://schemas.microsoft.com/office/powerpoint/2010/main" val="871900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u="sng" dirty="0"/>
              <a:t>Способ 4</a:t>
            </a:r>
            <a:r>
              <a:rPr lang="ru-RU" b="1" dirty="0"/>
              <a:t>: заложите основу вирусного маркетинга</a:t>
            </a:r>
            <a:br>
              <a:rPr lang="ru-RU" b="1" dirty="0"/>
            </a:br>
            <a:endParaRPr lang="ru-RU" dirty="0"/>
          </a:p>
        </p:txBody>
      </p:sp>
      <p:sp>
        <p:nvSpPr>
          <p:cNvPr id="3" name="Объект 2"/>
          <p:cNvSpPr>
            <a:spLocks noGrp="1"/>
          </p:cNvSpPr>
          <p:nvPr>
            <p:ph idx="1"/>
          </p:nvPr>
        </p:nvSpPr>
        <p:spPr/>
        <p:txBody>
          <a:bodyPr>
            <a:normAutofit/>
          </a:bodyPr>
          <a:lstStyle/>
          <a:p>
            <a:pPr marL="0" indent="0">
              <a:buNone/>
            </a:pPr>
            <a:r>
              <a:rPr lang="ru-RU" dirty="0" smtClean="0"/>
              <a:t>	</a:t>
            </a:r>
            <a:r>
              <a:rPr lang="ru-RU" dirty="0" smtClean="0">
                <a:latin typeface="Times New Roman" pitchFamily="18" charset="0"/>
                <a:cs typeface="Times New Roman" pitchFamily="18" charset="0"/>
              </a:rPr>
              <a:t>Заложите </a:t>
            </a:r>
            <a:r>
              <a:rPr lang="ru-RU" dirty="0">
                <a:latin typeface="Times New Roman" pitchFamily="18" charset="0"/>
                <a:cs typeface="Times New Roman" pitchFamily="18" charset="0"/>
              </a:rPr>
              <a:t>в Ваш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a:t>
            </a:r>
            <a:r>
              <a:rPr lang="ru-RU" dirty="0" err="1" smtClean="0">
                <a:latin typeface="Times New Roman" pitchFamily="18" charset="0"/>
                <a:cs typeface="Times New Roman" pitchFamily="18" charset="0"/>
              </a:rPr>
              <a:t>виральность</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то есть вероятность того, что пользователи смогут им заинтересоваться и поделиться с другими. В случае, если продукт и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действительно </a:t>
            </a:r>
            <a:r>
              <a:rPr lang="ru-RU" dirty="0" err="1">
                <a:latin typeface="Times New Roman" pitchFamily="18" charset="0"/>
                <a:cs typeface="Times New Roman" pitchFamily="18" charset="0"/>
              </a:rPr>
              <a:t>инновационны</a:t>
            </a:r>
            <a:r>
              <a:rPr lang="ru-RU" dirty="0">
                <a:latin typeface="Times New Roman" pitchFamily="18" charset="0"/>
                <a:cs typeface="Times New Roman" pitchFamily="18" charset="0"/>
              </a:rPr>
              <a:t>, то эффект </a:t>
            </a:r>
            <a:r>
              <a:rPr lang="ru-RU" dirty="0" err="1">
                <a:latin typeface="Times New Roman" pitchFamily="18" charset="0"/>
                <a:cs typeface="Times New Roman" pitchFamily="18" charset="0"/>
              </a:rPr>
              <a:t>виральности</a:t>
            </a:r>
            <a:r>
              <a:rPr lang="ru-RU" dirty="0">
                <a:latin typeface="Times New Roman" pitchFamily="18" charset="0"/>
                <a:cs typeface="Times New Roman" pitchFamily="18" charset="0"/>
              </a:rPr>
              <a:t> Вам обеспечен. Компании "</a:t>
            </a:r>
            <a:r>
              <a:rPr lang="ru-RU" dirty="0" err="1">
                <a:latin typeface="Times New Roman" pitchFamily="18" charset="0"/>
                <a:cs typeface="Times New Roman" pitchFamily="18" charset="0"/>
              </a:rPr>
              <a:t>Tesla</a:t>
            </a:r>
            <a:r>
              <a:rPr lang="ru-RU" dirty="0">
                <a:latin typeface="Times New Roman" pitchFamily="18" charset="0"/>
                <a:cs typeface="Times New Roman" pitchFamily="18" charset="0"/>
              </a:rPr>
              <a:t>" и "</a:t>
            </a:r>
            <a:r>
              <a:rPr lang="ru-RU" dirty="0" err="1">
                <a:latin typeface="Times New Roman" pitchFamily="18" charset="0"/>
                <a:cs typeface="Times New Roman" pitchFamily="18" charset="0"/>
              </a:rPr>
              <a:t>SpaceX</a:t>
            </a:r>
            <a:r>
              <a:rPr lang="ru-RU" dirty="0">
                <a:latin typeface="Times New Roman" pitchFamily="18" charset="0"/>
                <a:cs typeface="Times New Roman" pitchFamily="18" charset="0"/>
              </a:rPr>
              <a:t>" не имеют многомиллионных рекламных бюджетов - пользователи сами делают им рекламу. Даже если Ваш продукт и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не настолько </a:t>
            </a:r>
            <a:r>
              <a:rPr lang="ru-RU" dirty="0" err="1">
                <a:latin typeface="Times New Roman" pitchFamily="18" charset="0"/>
                <a:cs typeface="Times New Roman" pitchFamily="18" charset="0"/>
              </a:rPr>
              <a:t>инновационны</a:t>
            </a:r>
            <a:r>
              <a:rPr lang="ru-RU" dirty="0">
                <a:latin typeface="Times New Roman" pitchFamily="18" charset="0"/>
                <a:cs typeface="Times New Roman" pitchFamily="18" charset="0"/>
              </a:rPr>
              <a:t>, то обеспечьте этот эффект вирусной рекламой, необычной презентацией, или чем-либо, что </a:t>
            </a:r>
            <a:r>
              <a:rPr lang="ru-RU" dirty="0" smtClean="0">
                <a:latin typeface="Times New Roman" pitchFamily="18" charset="0"/>
                <a:cs typeface="Times New Roman" pitchFamily="18" charset="0"/>
              </a:rPr>
              <a:t>может </a:t>
            </a:r>
            <a:r>
              <a:rPr lang="ru-RU" dirty="0">
                <a:latin typeface="Times New Roman" pitchFamily="18" charset="0"/>
                <a:cs typeface="Times New Roman" pitchFamily="18" charset="0"/>
              </a:rPr>
              <a:t>вызвать интерес, а в идеале восторг целевых клиентов</a:t>
            </a:r>
            <a:r>
              <a:rPr lang="ru-RU" dirty="0" smtClean="0">
                <a:latin typeface="Times New Roman" pitchFamily="18" charset="0"/>
                <a:cs typeface="Times New Roman" pitchFamily="18" charset="0"/>
              </a:rPr>
              <a:t>!</a:t>
            </a:r>
          </a:p>
          <a:p>
            <a:pPr marL="0" indent="0">
              <a:buNone/>
            </a:pPr>
            <a:r>
              <a:rPr lang="en-US" sz="1600" dirty="0" smtClean="0">
                <a:solidFill>
                  <a:srgbClr val="92D050"/>
                </a:solidFill>
                <a:latin typeface="Times New Roman" pitchFamily="18" charset="0"/>
                <a:cs typeface="Times New Roman" pitchFamily="18" charset="0"/>
              </a:rPr>
              <a:t>*</a:t>
            </a:r>
            <a:r>
              <a:rPr lang="ru-RU" sz="1600" dirty="0" err="1" smtClean="0">
                <a:solidFill>
                  <a:srgbClr val="92D050"/>
                </a:solidFill>
                <a:latin typeface="Times New Roman" pitchFamily="18" charset="0"/>
                <a:cs typeface="Times New Roman" pitchFamily="18" charset="0"/>
              </a:rPr>
              <a:t>Виральность</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 это способность контента распространяться самостоятельно, без участия </a:t>
            </a:r>
            <a:r>
              <a:rPr lang="ru-RU" sz="1600" dirty="0" smtClean="0">
                <a:latin typeface="Times New Roman" pitchFamily="18" charset="0"/>
                <a:cs typeface="Times New Roman" pitchFamily="18" charset="0"/>
              </a:rPr>
              <a:t>веб -мастеров</a:t>
            </a:r>
            <a:r>
              <a:rPr lang="ru-RU" sz="1600" dirty="0">
                <a:latin typeface="Times New Roman" pitchFamily="18" charset="0"/>
                <a:cs typeface="Times New Roman" pitchFamily="18" charset="0"/>
              </a:rPr>
              <a:t> и оптимизаторов. </a:t>
            </a:r>
            <a:r>
              <a:rPr lang="ru-RU" sz="1600" dirty="0" err="1">
                <a:latin typeface="Times New Roman" pitchFamily="18" charset="0"/>
                <a:cs typeface="Times New Roman" pitchFamily="18" charset="0"/>
              </a:rPr>
              <a:t>Виральный</a:t>
            </a:r>
            <a:r>
              <a:rPr lang="ru-RU" sz="1600" dirty="0">
                <a:latin typeface="Times New Roman" pitchFamily="18" charset="0"/>
                <a:cs typeface="Times New Roman" pitchFamily="18" charset="0"/>
              </a:rPr>
              <a:t> контент – контент который вызывает у пользователя желание его </a:t>
            </a:r>
            <a:r>
              <a:rPr lang="ru-RU" sz="1600" dirty="0" err="1">
                <a:latin typeface="Times New Roman" pitchFamily="18" charset="0"/>
                <a:cs typeface="Times New Roman" pitchFamily="18" charset="0"/>
              </a:rPr>
              <a:t>репостить</a:t>
            </a:r>
            <a:r>
              <a:rPr lang="ru-RU" sz="1600" dirty="0">
                <a:latin typeface="Times New Roman" pitchFamily="18" charset="0"/>
                <a:cs typeface="Times New Roman" pitchFamily="18" charset="0"/>
              </a:rPr>
              <a:t> и делиться им с другими пользователями. Как правило, это информация, которая хорошо воспринимается аудиторией и быстро распространяется, поэтому она широко используется в качестве инструмента вирусного маркетинга.</a:t>
            </a:r>
          </a:p>
        </p:txBody>
      </p:sp>
    </p:spTree>
    <p:extLst>
      <p:ext uri="{BB962C8B-B14F-4D97-AF65-F5344CB8AC3E}">
        <p14:creationId xmlns:p14="http://schemas.microsoft.com/office/powerpoint/2010/main" val="26370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3683" y="362724"/>
            <a:ext cx="9368288" cy="2585323"/>
          </a:xfrm>
          <a:prstGeom prst="rect">
            <a:avLst/>
          </a:prstGeom>
        </p:spPr>
        <p:txBody>
          <a:bodyPr wrap="square">
            <a:spAutoFit/>
          </a:bodyPr>
          <a:lstStyle/>
          <a:p>
            <a:endParaRPr lang="ru-RU" dirty="0" smtClean="0">
              <a:solidFill>
                <a:schemeClr val="tx1">
                  <a:lumMod val="75000"/>
                  <a:lumOff val="25000"/>
                </a:schemeClr>
              </a:solidFill>
              <a:latin typeface="Times New Roman" pitchFamily="18" charset="0"/>
              <a:cs typeface="Times New Roman" pitchFamily="18" charset="0"/>
            </a:endParaRPr>
          </a:p>
          <a:p>
            <a:endParaRPr lang="ru-RU" dirty="0">
              <a:solidFill>
                <a:schemeClr val="tx1">
                  <a:lumMod val="75000"/>
                  <a:lumOff val="25000"/>
                </a:schemeClr>
              </a:solidFill>
              <a:latin typeface="Times New Roman" pitchFamily="18" charset="0"/>
              <a:cs typeface="Times New Roman" pitchFamily="18" charset="0"/>
            </a:endParaRPr>
          </a:p>
          <a:p>
            <a:r>
              <a:rPr lang="ru-RU" dirty="0" err="1" smtClean="0">
                <a:solidFill>
                  <a:schemeClr val="tx1">
                    <a:lumMod val="75000"/>
                    <a:lumOff val="25000"/>
                  </a:schemeClr>
                </a:solidFill>
                <a:latin typeface="Times New Roman" pitchFamily="18" charset="0"/>
                <a:cs typeface="Times New Roman" pitchFamily="18" charset="0"/>
              </a:rPr>
              <a:t>Виральный</a:t>
            </a:r>
            <a:r>
              <a:rPr lang="ru-RU" dirty="0" smtClean="0">
                <a:solidFill>
                  <a:schemeClr val="tx1">
                    <a:lumMod val="75000"/>
                    <a:lumOff val="25000"/>
                  </a:schemeClr>
                </a:solidFill>
                <a:latin typeface="Times New Roman" pitchFamily="18" charset="0"/>
                <a:cs typeface="Times New Roman" pitchFamily="18" charset="0"/>
              </a:rPr>
              <a:t> </a:t>
            </a:r>
            <a:r>
              <a:rPr lang="ru-RU" dirty="0">
                <a:solidFill>
                  <a:schemeClr val="tx1">
                    <a:lumMod val="75000"/>
                    <a:lumOff val="25000"/>
                  </a:schemeClr>
                </a:solidFill>
                <a:latin typeface="Times New Roman" pitchFamily="18" charset="0"/>
                <a:cs typeface="Times New Roman" pitchFamily="18" charset="0"/>
              </a:rPr>
              <a:t>контент не появляется из ничего, его создание требует времени и денег. Это может быть не только интересный и актуальный текст на ту или иную тему, но и уникальное аудио, видео и картинки. Чтобы правильно их использовать, необходимо знать интересы посетителей сайта и проявлять максимум активности. Учитывая то, что современный пользователь весьма </a:t>
            </a:r>
            <a:r>
              <a:rPr lang="ru-RU" dirty="0" err="1">
                <a:solidFill>
                  <a:schemeClr val="tx1">
                    <a:lumMod val="75000"/>
                    <a:lumOff val="25000"/>
                  </a:schemeClr>
                </a:solidFill>
                <a:latin typeface="Times New Roman" pitchFamily="18" charset="0"/>
                <a:cs typeface="Times New Roman" pitchFamily="18" charset="0"/>
              </a:rPr>
              <a:t>переборчив</a:t>
            </a:r>
            <a:r>
              <a:rPr lang="ru-RU" dirty="0">
                <a:solidFill>
                  <a:schemeClr val="tx1">
                    <a:lumMod val="75000"/>
                    <a:lumOff val="25000"/>
                  </a:schemeClr>
                </a:solidFill>
                <a:latin typeface="Times New Roman" pitchFamily="18" charset="0"/>
                <a:cs typeface="Times New Roman" pitchFamily="18" charset="0"/>
              </a:rPr>
              <a:t> и избалован обилием информации, чтобы создать качественный контент и добиться его </a:t>
            </a:r>
            <a:r>
              <a:rPr lang="ru-RU" dirty="0" err="1">
                <a:solidFill>
                  <a:schemeClr val="tx1">
                    <a:lumMod val="75000"/>
                    <a:lumOff val="25000"/>
                  </a:schemeClr>
                </a:solidFill>
                <a:latin typeface="Times New Roman" pitchFamily="18" charset="0"/>
                <a:cs typeface="Times New Roman" pitchFamily="18" charset="0"/>
              </a:rPr>
              <a:t>виральности</a:t>
            </a:r>
            <a:r>
              <a:rPr lang="ru-RU" dirty="0">
                <a:solidFill>
                  <a:schemeClr val="tx1">
                    <a:lumMod val="75000"/>
                    <a:lumOff val="25000"/>
                  </a:schemeClr>
                </a:solidFill>
                <a:latin typeface="Times New Roman" pitchFamily="18" charset="0"/>
                <a:cs typeface="Times New Roman" pitchFamily="18" charset="0"/>
              </a:rPr>
              <a:t>, придется очень постараться.</a:t>
            </a:r>
          </a:p>
          <a:p>
            <a:endParaRPr lang="ru-RU"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81633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3682" y="362724"/>
            <a:ext cx="9661585" cy="5416868"/>
          </a:xfrm>
          <a:prstGeom prst="rect">
            <a:avLst/>
          </a:prstGeom>
        </p:spPr>
        <p:txBody>
          <a:bodyPr wrap="square">
            <a:spAutoFit/>
          </a:bodyPr>
          <a:lstStyle/>
          <a:p>
            <a:endParaRPr lang="ru-RU" dirty="0">
              <a:solidFill>
                <a:schemeClr val="tx1">
                  <a:lumMod val="75000"/>
                  <a:lumOff val="25000"/>
                </a:schemeClr>
              </a:solidFill>
              <a:latin typeface="Times New Roman" pitchFamily="18" charset="0"/>
              <a:cs typeface="Times New Roman" pitchFamily="18" charset="0"/>
            </a:endParaRPr>
          </a:p>
          <a:p>
            <a:r>
              <a:rPr lang="ru-RU" sz="2400" b="1" dirty="0">
                <a:latin typeface="Times New Roman" pitchFamily="18" charset="0"/>
                <a:cs typeface="Times New Roman" pitchFamily="18" charset="0"/>
              </a:rPr>
              <a:t>Преимущества </a:t>
            </a:r>
            <a:r>
              <a:rPr lang="ru-RU" sz="2400" b="1" dirty="0" err="1">
                <a:latin typeface="Times New Roman" pitchFamily="18" charset="0"/>
                <a:cs typeface="Times New Roman" pitchFamily="18" charset="0"/>
              </a:rPr>
              <a:t>вирального</a:t>
            </a:r>
            <a:r>
              <a:rPr lang="ru-RU" sz="2400" b="1" dirty="0">
                <a:latin typeface="Times New Roman" pitchFamily="18" charset="0"/>
                <a:cs typeface="Times New Roman" pitchFamily="18" charset="0"/>
              </a:rPr>
              <a:t> </a:t>
            </a:r>
            <a:r>
              <a:rPr lang="ru-RU" sz="2400" b="1" dirty="0" smtClean="0">
                <a:latin typeface="Times New Roman" pitchFamily="18" charset="0"/>
                <a:cs typeface="Times New Roman" pitchFamily="18" charset="0"/>
              </a:rPr>
              <a:t>контента</a:t>
            </a:r>
          </a:p>
          <a:p>
            <a:endParaRPr lang="ru-RU" sz="1600" b="1" dirty="0">
              <a:latin typeface="Times New Roman" pitchFamily="18" charset="0"/>
              <a:cs typeface="Times New Roman" pitchFamily="18" charset="0"/>
            </a:endParaRPr>
          </a:p>
          <a:p>
            <a:r>
              <a:rPr lang="ru-RU" dirty="0" err="1">
                <a:solidFill>
                  <a:schemeClr val="tx1">
                    <a:lumMod val="75000"/>
                    <a:lumOff val="25000"/>
                  </a:schemeClr>
                </a:solidFill>
                <a:latin typeface="Times New Roman" pitchFamily="18" charset="0"/>
                <a:cs typeface="Times New Roman" pitchFamily="18" charset="0"/>
              </a:rPr>
              <a:t>Виральный</a:t>
            </a:r>
            <a:r>
              <a:rPr lang="ru-RU" dirty="0">
                <a:solidFill>
                  <a:schemeClr val="tx1">
                    <a:lumMod val="75000"/>
                    <a:lumOff val="25000"/>
                  </a:schemeClr>
                </a:solidFill>
                <a:latin typeface="Times New Roman" pitchFamily="18" charset="0"/>
                <a:cs typeface="Times New Roman" pitchFamily="18" charset="0"/>
              </a:rPr>
              <a:t> контент обеспечивает стабильный интерес пользователей и содействует притоку на сайт потенциальных клиентов. Разместив один раз и навсегда </a:t>
            </a:r>
            <a:r>
              <a:rPr lang="ru-RU" dirty="0" err="1">
                <a:solidFill>
                  <a:schemeClr val="tx1">
                    <a:lumMod val="75000"/>
                    <a:lumOff val="25000"/>
                  </a:schemeClr>
                </a:solidFill>
                <a:latin typeface="Times New Roman" pitchFamily="18" charset="0"/>
                <a:cs typeface="Times New Roman" pitchFamily="18" charset="0"/>
              </a:rPr>
              <a:t>виральный</a:t>
            </a:r>
            <a:r>
              <a:rPr lang="ru-RU" dirty="0">
                <a:solidFill>
                  <a:schemeClr val="tx1">
                    <a:lumMod val="75000"/>
                    <a:lumOff val="25000"/>
                  </a:schemeClr>
                </a:solidFill>
                <a:latin typeface="Times New Roman" pitchFamily="18" charset="0"/>
                <a:cs typeface="Times New Roman" pitchFamily="18" charset="0"/>
              </a:rPr>
              <a:t> контент, вы получите гарантию стабильности интереса посетителей и неизменно высокий трафик. Некоторое время интерес к такой информации будет расти  без каких-либо усилий со стороны оптимизатора и без затрат на  рекламу.</a:t>
            </a:r>
          </a:p>
          <a:p>
            <a:r>
              <a:rPr lang="ru-RU" dirty="0">
                <a:solidFill>
                  <a:schemeClr val="tx1">
                    <a:lumMod val="75000"/>
                    <a:lumOff val="25000"/>
                  </a:schemeClr>
                </a:solidFill>
                <a:latin typeface="Times New Roman" pitchFamily="18" charset="0"/>
                <a:cs typeface="Times New Roman" pitchFamily="18" charset="0"/>
              </a:rPr>
              <a:t>Согласно социологическим исследованиям, длительный отклик и наибольший интерес у пользователей Интернета вызывает редкий, веселый, провокационный, но в то же время соответствующий базовым представлениям контент. Именно он имеет все шансы быстро стать </a:t>
            </a:r>
            <a:r>
              <a:rPr lang="ru-RU" dirty="0" err="1">
                <a:solidFill>
                  <a:schemeClr val="tx1">
                    <a:lumMod val="75000"/>
                    <a:lumOff val="25000"/>
                  </a:schemeClr>
                </a:solidFill>
                <a:latin typeface="Times New Roman" pitchFamily="18" charset="0"/>
                <a:cs typeface="Times New Roman" pitchFamily="18" charset="0"/>
              </a:rPr>
              <a:t>виральным</a:t>
            </a:r>
            <a:r>
              <a:rPr lang="ru-RU" dirty="0">
                <a:solidFill>
                  <a:schemeClr val="tx1">
                    <a:lumMod val="75000"/>
                    <a:lumOff val="25000"/>
                  </a:schemeClr>
                </a:solidFill>
                <a:latin typeface="Times New Roman" pitchFamily="18" charset="0"/>
                <a:cs typeface="Times New Roman" pitchFamily="18" charset="0"/>
              </a:rPr>
              <a:t>.</a:t>
            </a:r>
          </a:p>
          <a:p>
            <a:r>
              <a:rPr lang="ru-RU" dirty="0" err="1">
                <a:solidFill>
                  <a:schemeClr val="tx1">
                    <a:lumMod val="75000"/>
                    <a:lumOff val="25000"/>
                  </a:schemeClr>
                </a:solidFill>
                <a:latin typeface="Times New Roman" pitchFamily="18" charset="0"/>
                <a:cs typeface="Times New Roman" pitchFamily="18" charset="0"/>
              </a:rPr>
              <a:t>Виральный</a:t>
            </a:r>
            <a:r>
              <a:rPr lang="ru-RU" dirty="0">
                <a:solidFill>
                  <a:schemeClr val="tx1">
                    <a:lumMod val="75000"/>
                    <a:lumOff val="25000"/>
                  </a:schemeClr>
                </a:solidFill>
                <a:latin typeface="Times New Roman" pitchFamily="18" charset="0"/>
                <a:cs typeface="Times New Roman" pitchFamily="18" charset="0"/>
              </a:rPr>
              <a:t> контент дает возможность извлечь существенную пользу и создать своего рода сетевой эффект, цепную реакцию копирования, а, следовательно, и такую же реакцию повышения популярности продвигаемого ресурса. </a:t>
            </a:r>
            <a:r>
              <a:rPr lang="ru-RU" dirty="0" err="1">
                <a:solidFill>
                  <a:schemeClr val="tx1">
                    <a:lumMod val="75000"/>
                    <a:lumOff val="25000"/>
                  </a:schemeClr>
                </a:solidFill>
                <a:latin typeface="Times New Roman" pitchFamily="18" charset="0"/>
                <a:cs typeface="Times New Roman" pitchFamily="18" charset="0"/>
              </a:rPr>
              <a:t>Виральность</a:t>
            </a:r>
            <a:r>
              <a:rPr lang="ru-RU" dirty="0">
                <a:solidFill>
                  <a:schemeClr val="tx1">
                    <a:lumMod val="75000"/>
                    <a:lumOff val="25000"/>
                  </a:schemeClr>
                </a:solidFill>
                <a:latin typeface="Times New Roman" pitchFamily="18" charset="0"/>
                <a:cs typeface="Times New Roman" pitchFamily="18" charset="0"/>
              </a:rPr>
              <a:t> гарантирует большой охват аудитории при минимальных временных и финансовых затратах. Это еще одно его преимущество подобного контента. Однако всегда остаются риски получить обратный результат, поскольку определить потенциал вирусной информации и реакцию на нее пользователей можно только после запуска маркетинговой компании.</a:t>
            </a:r>
          </a:p>
        </p:txBody>
      </p:sp>
    </p:spTree>
    <p:extLst>
      <p:ext uri="{BB962C8B-B14F-4D97-AF65-F5344CB8AC3E}">
        <p14:creationId xmlns:p14="http://schemas.microsoft.com/office/powerpoint/2010/main" val="120886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69343" y="495933"/>
            <a:ext cx="9126748" cy="6093976"/>
          </a:xfrm>
          <a:prstGeom prst="rect">
            <a:avLst/>
          </a:prstGeom>
        </p:spPr>
        <p:txBody>
          <a:bodyPr wrap="square">
            <a:spAutoFit/>
          </a:bodyPr>
          <a:lstStyle/>
          <a:p>
            <a:r>
              <a:rPr lang="ru-RU" sz="2400" b="1" dirty="0">
                <a:latin typeface="Times New Roman" pitchFamily="18" charset="0"/>
                <a:cs typeface="Times New Roman" pitchFamily="18" charset="0"/>
              </a:rPr>
              <a:t>Виды </a:t>
            </a:r>
            <a:r>
              <a:rPr lang="ru-RU" sz="2400" b="1" dirty="0" err="1">
                <a:latin typeface="Times New Roman" pitchFamily="18" charset="0"/>
                <a:cs typeface="Times New Roman" pitchFamily="18" charset="0"/>
              </a:rPr>
              <a:t>вирального</a:t>
            </a:r>
            <a:r>
              <a:rPr lang="ru-RU" sz="2400" b="1" dirty="0">
                <a:latin typeface="Times New Roman" pitchFamily="18" charset="0"/>
                <a:cs typeface="Times New Roman" pitchFamily="18" charset="0"/>
              </a:rPr>
              <a:t> </a:t>
            </a:r>
            <a:r>
              <a:rPr lang="ru-RU" sz="2400" b="1" dirty="0" smtClean="0">
                <a:latin typeface="Times New Roman" pitchFamily="18" charset="0"/>
                <a:cs typeface="Times New Roman" pitchFamily="18" charset="0"/>
              </a:rPr>
              <a:t>контента</a:t>
            </a:r>
          </a:p>
          <a:p>
            <a:endParaRPr lang="ru-RU" b="1" dirty="0"/>
          </a:p>
          <a:p>
            <a:r>
              <a:rPr lang="ru-RU" dirty="0" err="1">
                <a:latin typeface="Times New Roman" pitchFamily="18" charset="0"/>
                <a:cs typeface="Times New Roman" pitchFamily="18" charset="0"/>
              </a:rPr>
              <a:t>Виральной</a:t>
            </a:r>
            <a:r>
              <a:rPr lang="ru-RU" dirty="0">
                <a:latin typeface="Times New Roman" pitchFamily="18" charset="0"/>
                <a:cs typeface="Times New Roman" pitchFamily="18" charset="0"/>
              </a:rPr>
              <a:t> может быть практически любая текстовая, графическая, аудио и видео информация:</a:t>
            </a:r>
          </a:p>
          <a:p>
            <a:pPr marL="285750" indent="-285750">
              <a:buFont typeface="Arial" pitchFamily="34" charset="0"/>
              <a:buChar char="•"/>
            </a:pPr>
            <a:r>
              <a:rPr lang="ru-RU" dirty="0">
                <a:latin typeface="Times New Roman" pitchFamily="18" charset="0"/>
                <a:cs typeface="Times New Roman" pitchFamily="18" charset="0"/>
              </a:rPr>
              <a:t>Аудио и видео, в том числе различные блоги и </a:t>
            </a:r>
            <a:r>
              <a:rPr lang="ru-RU" dirty="0" err="1">
                <a:latin typeface="Times New Roman" pitchFamily="18" charset="0"/>
                <a:cs typeface="Times New Roman" pitchFamily="18" charset="0"/>
              </a:rPr>
              <a:t>подкасты</a:t>
            </a:r>
            <a:r>
              <a:rPr lang="ru-RU" dirty="0">
                <a:latin typeface="Times New Roman" pitchFamily="18" charset="0"/>
                <a:cs typeface="Times New Roman" pitchFamily="18" charset="0"/>
              </a:rPr>
              <a:t>.</a:t>
            </a:r>
          </a:p>
          <a:p>
            <a:pPr marL="285750" indent="-285750">
              <a:buFont typeface="Arial" pitchFamily="34" charset="0"/>
              <a:buChar char="•"/>
            </a:pPr>
            <a:r>
              <a:rPr lang="ru-RU" dirty="0" err="1">
                <a:latin typeface="Times New Roman" pitchFamily="18" charset="0"/>
                <a:cs typeface="Times New Roman" pitchFamily="18" charset="0"/>
              </a:rPr>
              <a:t>Виджеты</a:t>
            </a:r>
            <a:r>
              <a:rPr lang="ru-RU" dirty="0">
                <a:latin typeface="Times New Roman" pitchFamily="18" charset="0"/>
                <a:cs typeface="Times New Roman" pitchFamily="18" charset="0"/>
              </a:rPr>
              <a:t>, игры и другой интерактивный контент.</a:t>
            </a:r>
          </a:p>
          <a:p>
            <a:pPr marL="285750" indent="-285750">
              <a:buFont typeface="Arial" pitchFamily="34" charset="0"/>
              <a:buChar char="•"/>
            </a:pPr>
            <a:r>
              <a:rPr lang="ru-RU" dirty="0">
                <a:latin typeface="Times New Roman" pitchFamily="18" charset="0"/>
                <a:cs typeface="Times New Roman" pitchFamily="18" charset="0"/>
              </a:rPr>
              <a:t>Посты и статьи на </a:t>
            </a:r>
            <a:r>
              <a:rPr lang="ru-RU" dirty="0" smtClean="0">
                <a:latin typeface="Times New Roman" pitchFamily="18" charset="0"/>
                <a:cs typeface="Times New Roman" pitchFamily="18" charset="0"/>
              </a:rPr>
              <a:t>тематических ресурсах.</a:t>
            </a:r>
            <a:endParaRPr lang="ru-RU" dirty="0">
              <a:latin typeface="Times New Roman" pitchFamily="18" charset="0"/>
              <a:cs typeface="Times New Roman" pitchFamily="18" charset="0"/>
            </a:endParaRPr>
          </a:p>
          <a:p>
            <a:pPr marL="285750" indent="-285750">
              <a:buFont typeface="Arial" pitchFamily="34" charset="0"/>
              <a:buChar char="•"/>
            </a:pPr>
            <a:r>
              <a:rPr lang="ru-RU" dirty="0">
                <a:latin typeface="Times New Roman" pitchFamily="18" charset="0"/>
                <a:cs typeface="Times New Roman" pitchFamily="18" charset="0"/>
              </a:rPr>
              <a:t>Информационная графика (</a:t>
            </a:r>
            <a:r>
              <a:rPr lang="ru-RU" dirty="0" err="1">
                <a:latin typeface="Times New Roman" pitchFamily="18" charset="0"/>
                <a:cs typeface="Times New Roman" pitchFamily="18" charset="0"/>
              </a:rPr>
              <a:t>инфографика</a:t>
            </a:r>
            <a:r>
              <a:rPr lang="ru-RU" dirty="0">
                <a:latin typeface="Times New Roman" pitchFamily="18" charset="0"/>
                <a:cs typeface="Times New Roman" pitchFamily="18" charset="0"/>
              </a:rPr>
              <a:t>).</a:t>
            </a:r>
          </a:p>
          <a:p>
            <a:r>
              <a:rPr lang="ru-RU" sz="2400" b="1" dirty="0">
                <a:latin typeface="Times New Roman" pitchFamily="18" charset="0"/>
                <a:cs typeface="Times New Roman" pitchFamily="18" charset="0"/>
              </a:rPr>
              <a:t>Как сделать контент </a:t>
            </a:r>
            <a:r>
              <a:rPr lang="ru-RU" sz="2400" b="1" dirty="0" err="1">
                <a:latin typeface="Times New Roman" pitchFamily="18" charset="0"/>
                <a:cs typeface="Times New Roman" pitchFamily="18" charset="0"/>
              </a:rPr>
              <a:t>виральным</a:t>
            </a:r>
            <a:endParaRPr lang="ru-RU" sz="2400" b="1" dirty="0">
              <a:latin typeface="Times New Roman" pitchFamily="18" charset="0"/>
              <a:cs typeface="Times New Roman" pitchFamily="18" charset="0"/>
            </a:endParaRPr>
          </a:p>
          <a:p>
            <a:r>
              <a:rPr lang="ru-RU" dirty="0">
                <a:latin typeface="Times New Roman" pitchFamily="18" charset="0"/>
                <a:cs typeface="Times New Roman" pitchFamily="18" charset="0"/>
              </a:rPr>
              <a:t>Для размещения контента, претендующего на </a:t>
            </a:r>
            <a:r>
              <a:rPr lang="ru-RU" dirty="0" err="1">
                <a:latin typeface="Times New Roman" pitchFamily="18" charset="0"/>
                <a:cs typeface="Times New Roman" pitchFamily="18" charset="0"/>
              </a:rPr>
              <a:t>виральность</a:t>
            </a:r>
            <a:r>
              <a:rPr lang="ru-RU" dirty="0">
                <a:latin typeface="Times New Roman" pitchFamily="18" charset="0"/>
                <a:cs typeface="Times New Roman" pitchFamily="18" charset="0"/>
              </a:rPr>
              <a:t>, можно использовать практически любые площадки, начиная с </a:t>
            </a:r>
            <a:r>
              <a:rPr lang="ru-RU" dirty="0" smtClean="0">
                <a:latin typeface="Times New Roman" pitchFamily="18" charset="0"/>
                <a:cs typeface="Times New Roman" pitchFamily="18" charset="0"/>
              </a:rPr>
              <a:t>социальных сетей и </a:t>
            </a:r>
            <a:r>
              <a:rPr lang="ru-RU" dirty="0">
                <a:latin typeface="Times New Roman" pitchFamily="18" charset="0"/>
                <a:cs typeface="Times New Roman" pitchFamily="18" charset="0"/>
              </a:rPr>
              <a:t>заканчивая популярными блогами. Если ваш материал, размещенный, например, в </a:t>
            </a:r>
            <a:r>
              <a:rPr lang="ru-RU" dirty="0" err="1">
                <a:latin typeface="Times New Roman" pitchFamily="18" charset="0"/>
                <a:cs typeface="Times New Roman" pitchFamily="18" charset="0"/>
              </a:rPr>
              <a:t>Твиттере</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перепостит</a:t>
            </a:r>
            <a:r>
              <a:rPr lang="ru-RU" dirty="0">
                <a:latin typeface="Times New Roman" pitchFamily="18" charset="0"/>
                <a:cs typeface="Times New Roman" pitchFamily="18" charset="0"/>
              </a:rPr>
              <a:t> какой-нибудь популярный пользователь, контент разлетится по сети в считанные минуты. Поэтому очень хорошо обзавестись полезными знакомствами в </a:t>
            </a:r>
            <a:r>
              <a:rPr lang="ru-RU" dirty="0" err="1">
                <a:latin typeface="Times New Roman" pitchFamily="18" charset="0"/>
                <a:cs typeface="Times New Roman" pitchFamily="18" charset="0"/>
              </a:rPr>
              <a:t>блогосфере</a:t>
            </a:r>
            <a:r>
              <a:rPr lang="ru-RU" dirty="0">
                <a:latin typeface="Times New Roman" pitchFamily="18" charset="0"/>
                <a:cs typeface="Times New Roman" pitchFamily="18" charset="0"/>
              </a:rPr>
              <a:t>, особенно, если это будут знакомства с известными людьми. Это является своего рода подтверждением преимущества качества над количеством.</a:t>
            </a:r>
          </a:p>
          <a:p>
            <a:r>
              <a:rPr lang="ru-RU" dirty="0" err="1">
                <a:latin typeface="Times New Roman" pitchFamily="18" charset="0"/>
                <a:cs typeface="Times New Roman" pitchFamily="18" charset="0"/>
              </a:rPr>
              <a:t>Виральность</a:t>
            </a:r>
            <a:r>
              <a:rPr lang="ru-RU" dirty="0">
                <a:latin typeface="Times New Roman" pitchFamily="18" charset="0"/>
                <a:cs typeface="Times New Roman" pitchFamily="18" charset="0"/>
              </a:rPr>
              <a:t> – величина переменная. Любой </a:t>
            </a:r>
            <a:r>
              <a:rPr lang="ru-RU" dirty="0" err="1">
                <a:latin typeface="Times New Roman" pitchFamily="18" charset="0"/>
                <a:cs typeface="Times New Roman" pitchFamily="18" charset="0"/>
              </a:rPr>
              <a:t>виральный</a:t>
            </a:r>
            <a:r>
              <a:rPr lang="ru-RU" dirty="0">
                <a:latin typeface="Times New Roman" pitchFamily="18" charset="0"/>
                <a:cs typeface="Times New Roman" pitchFamily="18" charset="0"/>
              </a:rPr>
              <a:t> контент имеет свой собственный жизненный цикл, который состоит из достижения черты </a:t>
            </a:r>
            <a:r>
              <a:rPr lang="ru-RU" dirty="0" err="1">
                <a:latin typeface="Times New Roman" pitchFamily="18" charset="0"/>
                <a:cs typeface="Times New Roman" pitchFamily="18" charset="0"/>
              </a:rPr>
              <a:t>виральности</a:t>
            </a:r>
            <a:r>
              <a:rPr lang="ru-RU" dirty="0">
                <a:latin typeface="Times New Roman" pitchFamily="18" charset="0"/>
                <a:cs typeface="Times New Roman" pitchFamily="18" charset="0"/>
              </a:rPr>
              <a:t>, роста числа просмотров, повышения ценности контента и увеличения </a:t>
            </a:r>
            <a:r>
              <a:rPr lang="ru-RU" dirty="0" err="1">
                <a:latin typeface="Times New Roman" pitchFamily="18" charset="0"/>
                <a:cs typeface="Times New Roman" pitchFamily="18" charset="0"/>
              </a:rPr>
              <a:t>виральности</a:t>
            </a:r>
            <a:r>
              <a:rPr lang="ru-RU" dirty="0">
                <a:latin typeface="Times New Roman" pitchFamily="18" charset="0"/>
                <a:cs typeface="Times New Roman" pitchFamily="18" charset="0"/>
              </a:rPr>
              <a:t>. Соблюдая эту схему, вы сможете правильно выстроить тактику работы с </a:t>
            </a:r>
            <a:r>
              <a:rPr lang="ru-RU" dirty="0" err="1">
                <a:latin typeface="Times New Roman" pitchFamily="18" charset="0"/>
                <a:cs typeface="Times New Roman" pitchFamily="18" charset="0"/>
              </a:rPr>
              <a:t>виральным</a:t>
            </a:r>
            <a:r>
              <a:rPr lang="ru-RU" dirty="0">
                <a:latin typeface="Times New Roman" pitchFamily="18" charset="0"/>
                <a:cs typeface="Times New Roman" pitchFamily="18" charset="0"/>
              </a:rPr>
              <a:t> контентом и добиться максимальной эффективности </a:t>
            </a:r>
            <a:r>
              <a:rPr lang="ru-RU" dirty="0" smtClean="0">
                <a:latin typeface="Times New Roman" pitchFamily="18" charset="0"/>
                <a:cs typeface="Times New Roman" pitchFamily="18" charset="0"/>
              </a:rPr>
              <a:t>продвижения веб сайта.</a:t>
            </a:r>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313805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u="sng" dirty="0"/>
              <a:t>Способ 5</a:t>
            </a:r>
            <a:r>
              <a:rPr lang="ru-RU" b="1" dirty="0"/>
              <a:t>: позиционирование</a:t>
            </a:r>
            <a:br>
              <a:rPr lang="ru-RU" b="1" dirty="0"/>
            </a:br>
            <a:endParaRPr lang="ru-RU" dirty="0"/>
          </a:p>
        </p:txBody>
      </p:sp>
      <p:sp>
        <p:nvSpPr>
          <p:cNvPr id="3" name="Объект 2"/>
          <p:cNvSpPr>
            <a:spLocks noGrp="1"/>
          </p:cNvSpPr>
          <p:nvPr>
            <p:ph idx="1"/>
          </p:nvPr>
        </p:nvSpPr>
        <p:spPr>
          <a:xfrm>
            <a:off x="677334" y="2160589"/>
            <a:ext cx="8759964" cy="3880773"/>
          </a:xfrm>
        </p:spPr>
        <p:txBody>
          <a:bodyPr/>
          <a:lstStyle/>
          <a:p>
            <a:pPr marL="0" indent="0">
              <a:buNone/>
            </a:pPr>
            <a:r>
              <a:rPr lang="ru-RU" dirty="0" smtClean="0"/>
              <a:t>	</a:t>
            </a:r>
            <a:r>
              <a:rPr lang="ru-RU" dirty="0" smtClean="0">
                <a:latin typeface="Times New Roman" pitchFamily="18" charset="0"/>
                <a:cs typeface="Times New Roman" pitchFamily="18" charset="0"/>
              </a:rPr>
              <a:t>Как </a:t>
            </a:r>
            <a:r>
              <a:rPr lang="ru-RU" dirty="0">
                <a:latin typeface="Times New Roman" pitchFamily="18" charset="0"/>
                <a:cs typeface="Times New Roman" pitchFamily="18" charset="0"/>
              </a:rPr>
              <a:t>можно охарактеризовать Ваш продукт и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Как можно ответить 2-3 словами на вопрос: что это? Если Вы чётко можете дать ответ на этот вопрос и донести это до сознания целевой аудитории, то этот способ дифференцироваться в среде множества </a:t>
            </a:r>
            <a:r>
              <a:rPr lang="ru-RU" dirty="0" err="1">
                <a:latin typeface="Times New Roman" pitchFamily="18" charset="0"/>
                <a:cs typeface="Times New Roman" pitchFamily="18" charset="0"/>
              </a:rPr>
              <a:t>стартапов</a:t>
            </a:r>
            <a:r>
              <a:rPr lang="ru-RU" dirty="0">
                <a:latin typeface="Times New Roman" pitchFamily="18" charset="0"/>
                <a:cs typeface="Times New Roman" pitchFamily="18" charset="0"/>
              </a:rPr>
              <a:t> позволит быстрее привлечь клиентов и деньги.</a:t>
            </a:r>
          </a:p>
          <a:p>
            <a:pPr marL="0" indent="0">
              <a:buNone/>
            </a:pPr>
            <a:r>
              <a:rPr lang="ru-RU" dirty="0">
                <a:latin typeface="Times New Roman" pitchFamily="18" charset="0"/>
                <a:cs typeface="Times New Roman" pitchFamily="18" charset="0"/>
              </a:rPr>
              <a:t>Люди любят что-то особенное и выделяющее. Среди этих людей - Ваша целевая аудитория и потенциальные инвесторы!</a:t>
            </a:r>
          </a:p>
          <a:p>
            <a:pPr marL="0" indent="0">
              <a:buNone/>
            </a:pPr>
            <a:r>
              <a:rPr lang="ru-RU" dirty="0">
                <a:latin typeface="Times New Roman" pitchFamily="18" charset="0"/>
                <a:cs typeface="Times New Roman" pitchFamily="18" charset="0"/>
              </a:rPr>
              <a:t> </a:t>
            </a:r>
          </a:p>
          <a:p>
            <a:endParaRPr lang="ru-RU" dirty="0"/>
          </a:p>
        </p:txBody>
      </p:sp>
    </p:spTree>
    <p:extLst>
      <p:ext uri="{BB962C8B-B14F-4D97-AF65-F5344CB8AC3E}">
        <p14:creationId xmlns:p14="http://schemas.microsoft.com/office/powerpoint/2010/main" val="233435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686557"/>
            <a:ext cx="8596668" cy="2136296"/>
          </a:xfrm>
        </p:spPr>
        <p:txBody>
          <a:bodyPr>
            <a:normAutofit/>
          </a:bodyPr>
          <a:lstStyle/>
          <a:p>
            <a:pPr algn="ctr"/>
            <a:r>
              <a:rPr lang="ru-RU" sz="4800" dirty="0" smtClean="0"/>
              <a:t>Маркетинг СТАРТАПА</a:t>
            </a:r>
            <a:br>
              <a:rPr lang="ru-RU" sz="4800" dirty="0" smtClean="0"/>
            </a:br>
            <a:r>
              <a:rPr lang="ru-RU" dirty="0" smtClean="0"/>
              <a:t>                                              </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1013" y="979136"/>
            <a:ext cx="877343" cy="794873"/>
          </a:xfrm>
          <a:prstGeom prst="rect">
            <a:avLst/>
          </a:prstGeom>
        </p:spPr>
      </p:pic>
    </p:spTree>
    <p:extLst>
      <p:ext uri="{BB962C8B-B14F-4D97-AF65-F5344CB8AC3E}">
        <p14:creationId xmlns:p14="http://schemas.microsoft.com/office/powerpoint/2010/main" val="595277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9561" y="1540488"/>
            <a:ext cx="9411419" cy="3600986"/>
          </a:xfrm>
          <a:prstGeom prst="rect">
            <a:avLst/>
          </a:prstGeom>
        </p:spPr>
        <p:txBody>
          <a:bodyPr wrap="square">
            <a:spAutoFit/>
          </a:bodyPr>
          <a:lstStyle/>
          <a:p>
            <a:r>
              <a:rPr lang="ru-RU" sz="2400" b="1" dirty="0">
                <a:solidFill>
                  <a:schemeClr val="accent1"/>
                </a:solidFill>
              </a:rPr>
              <a:t>Оптимизация сайта </a:t>
            </a:r>
            <a:r>
              <a:rPr lang="ru-RU" sz="2400" b="1" dirty="0" err="1" smtClean="0">
                <a:solidFill>
                  <a:schemeClr val="accent1"/>
                </a:solidFill>
              </a:rPr>
              <a:t>стартапа</a:t>
            </a:r>
            <a:endParaRPr lang="ru-RU" sz="2400" b="1" dirty="0" smtClean="0">
              <a:solidFill>
                <a:schemeClr val="accent1"/>
              </a:solidFill>
            </a:endParaRPr>
          </a:p>
          <a:p>
            <a:endParaRPr lang="ru-RU" sz="2400" b="1" dirty="0">
              <a:solidFill>
                <a:schemeClr val="accent1"/>
              </a:solidFill>
            </a:endParaRPr>
          </a:p>
          <a:p>
            <a:r>
              <a:rPr lang="ru-RU" dirty="0">
                <a:latin typeface="Times New Roman" pitchFamily="18" charset="0"/>
                <a:cs typeface="Times New Roman" pitchFamily="18" charset="0"/>
              </a:rPr>
              <a:t>Ну и кроме всего прочего базовые требования к SEO-оптимизации сайта также следует выполнить! Среди них:</a:t>
            </a:r>
          </a:p>
          <a:p>
            <a:r>
              <a:rPr lang="ru-RU" dirty="0">
                <a:latin typeface="Times New Roman" pitchFamily="18" charset="0"/>
                <a:cs typeface="Times New Roman" pitchFamily="18" charset="0"/>
              </a:rPr>
              <a:t>Добавить сайт в веб-мастера </a:t>
            </a:r>
            <a:r>
              <a:rPr lang="ru-RU" dirty="0" err="1">
                <a:latin typeface="Times New Roman" pitchFamily="18" charset="0"/>
                <a:cs typeface="Times New Roman" pitchFamily="18" charset="0"/>
              </a:rPr>
              <a:t>Google</a:t>
            </a: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Добавить код </a:t>
            </a:r>
            <a:r>
              <a:rPr lang="ru-RU" dirty="0" err="1">
                <a:latin typeface="Times New Roman" pitchFamily="18" charset="0"/>
                <a:cs typeface="Times New Roman" pitchFamily="18" charset="0"/>
              </a:rPr>
              <a:t>Google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Analytics</a:t>
            </a: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Настроить рекламную кампанию в </a:t>
            </a:r>
            <a:r>
              <a:rPr lang="ru-RU" dirty="0" err="1">
                <a:latin typeface="Times New Roman" pitchFamily="18" charset="0"/>
                <a:cs typeface="Times New Roman" pitchFamily="18" charset="0"/>
              </a:rPr>
              <a:t>Google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AdWords</a:t>
            </a: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Оптимизировать сайт под актуальные запросы в поисковых системах</a:t>
            </a:r>
          </a:p>
          <a:p>
            <a:r>
              <a:rPr lang="ru-RU" dirty="0">
                <a:latin typeface="Times New Roman" pitchFamily="18" charset="0"/>
                <a:cs typeface="Times New Roman" pitchFamily="18" charset="0"/>
              </a:rPr>
              <a:t>Сделать сайт интересным именно для Вашей целевой аудитории и потенциальным инвесторам</a:t>
            </a:r>
          </a:p>
          <a:p>
            <a:r>
              <a:rPr lang="ru-RU" dirty="0">
                <a:latin typeface="Times New Roman" pitchFamily="18" charset="0"/>
                <a:cs typeface="Times New Roman" pitchFamily="18" charset="0"/>
              </a:rPr>
              <a:t>Сделать возможность пользователям делиться информацией о Вашем </a:t>
            </a:r>
            <a:r>
              <a:rPr lang="ru-RU" dirty="0" err="1">
                <a:latin typeface="Times New Roman" pitchFamily="18" charset="0"/>
                <a:cs typeface="Times New Roman" pitchFamily="18" charset="0"/>
              </a:rPr>
              <a:t>стартапе</a:t>
            </a:r>
            <a:r>
              <a:rPr lang="ru-RU" dirty="0">
                <a:latin typeface="Times New Roman" pitchFamily="18" charset="0"/>
                <a:cs typeface="Times New Roman" pitchFamily="18" charset="0"/>
              </a:rPr>
              <a:t> в социальных </a:t>
            </a:r>
            <a:r>
              <a:rPr lang="ru-RU" dirty="0" smtClean="0">
                <a:latin typeface="Times New Roman" pitchFamily="18" charset="0"/>
                <a:cs typeface="Times New Roman" pitchFamily="18" charset="0"/>
              </a:rPr>
              <a:t>сетях.</a:t>
            </a:r>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394808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16014" y="940605"/>
            <a:ext cx="7157049" cy="2554545"/>
          </a:xfrm>
          <a:prstGeom prst="rect">
            <a:avLst/>
          </a:prstGeom>
        </p:spPr>
        <p:txBody>
          <a:bodyPr wrap="square">
            <a:spAutoFit/>
          </a:bodyPr>
          <a:lstStyle/>
          <a:p>
            <a:r>
              <a:rPr lang="ru-RU" sz="2000" dirty="0" err="1">
                <a:solidFill>
                  <a:srgbClr val="FF0000"/>
                </a:solidFill>
              </a:rPr>
              <a:t>Стартап</a:t>
            </a:r>
            <a:r>
              <a:rPr lang="ru-RU" sz="2000" dirty="0">
                <a:solidFill>
                  <a:srgbClr val="FF0000"/>
                </a:solidFill>
              </a:rPr>
              <a:t> для начинающих программистов: правила </a:t>
            </a:r>
            <a:r>
              <a:rPr lang="ru-RU" sz="2000" dirty="0" smtClean="0">
                <a:solidFill>
                  <a:srgbClr val="FF0000"/>
                </a:solidFill>
              </a:rPr>
              <a:t>успеха</a:t>
            </a:r>
          </a:p>
          <a:p>
            <a:endParaRPr lang="ru-RU" sz="2000" dirty="0" smtClean="0">
              <a:solidFill>
                <a:srgbClr val="FF0000"/>
              </a:solidFill>
            </a:endParaRPr>
          </a:p>
          <a:p>
            <a:endParaRPr lang="ru-RU" sz="2000" dirty="0">
              <a:solidFill>
                <a:srgbClr val="FF0000"/>
              </a:solidFill>
            </a:endParaRPr>
          </a:p>
          <a:p>
            <a:r>
              <a:rPr lang="ru-RU" sz="2000" dirty="0" smtClean="0"/>
              <a:t>Посмотрите ссылку:</a:t>
            </a:r>
          </a:p>
          <a:p>
            <a:endParaRPr lang="ru-RU" sz="2000" dirty="0"/>
          </a:p>
          <a:p>
            <a:endParaRPr lang="ru-RU" sz="2000" dirty="0" smtClean="0"/>
          </a:p>
          <a:p>
            <a:endParaRPr lang="ru-RU" sz="2000" dirty="0"/>
          </a:p>
          <a:p>
            <a:r>
              <a:rPr lang="en-US" sz="2000" dirty="0">
                <a:hlinkClick r:id="rId2"/>
              </a:rPr>
              <a:t>https://techrocks.ru/2018/09/06/startup-for-beginners/</a:t>
            </a:r>
            <a:endParaRPr lang="ru-RU" sz="2000" dirty="0"/>
          </a:p>
        </p:txBody>
      </p:sp>
    </p:spTree>
    <p:extLst>
      <p:ext uri="{BB962C8B-B14F-4D97-AF65-F5344CB8AC3E}">
        <p14:creationId xmlns:p14="http://schemas.microsoft.com/office/powerpoint/2010/main" val="208161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0728" y="612845"/>
            <a:ext cx="9706062" cy="5139869"/>
          </a:xfrm>
          <a:prstGeom prst="rect">
            <a:avLst/>
          </a:prstGeom>
        </p:spPr>
        <p:txBody>
          <a:bodyPr wrap="square">
            <a:spAutoFit/>
          </a:bodyPr>
          <a:lstStyle/>
          <a:p>
            <a:r>
              <a:rPr lang="ru-RU" sz="2800" b="1" dirty="0" smtClean="0">
                <a:solidFill>
                  <a:schemeClr val="accent1"/>
                </a:solidFill>
                <a:latin typeface="Times New Roman" panose="02020603050405020304" pitchFamily="18" charset="0"/>
                <a:cs typeface="Times New Roman" panose="02020603050405020304" pitchFamily="18" charset="0"/>
              </a:rPr>
              <a:t>Что такое маркетинг </a:t>
            </a:r>
            <a:endParaRPr lang="ru-RU" sz="2800" dirty="0">
              <a:solidFill>
                <a:schemeClr val="accent1"/>
              </a:solidFill>
              <a:latin typeface="Times New Roman" panose="02020603050405020304" pitchFamily="18" charset="0"/>
              <a:cs typeface="Times New Roman" panose="02020603050405020304" pitchFamily="18" charset="0"/>
            </a:endParaRPr>
          </a:p>
          <a:p>
            <a:pPr fontAlgn="base"/>
            <a:r>
              <a:rPr lang="ru-RU" sz="2800" dirty="0">
                <a:solidFill>
                  <a:schemeClr val="accent1"/>
                </a:solidFill>
              </a:rPr>
              <a:t/>
            </a:r>
            <a:br>
              <a:rPr lang="ru-RU" sz="2800" dirty="0">
                <a:solidFill>
                  <a:schemeClr val="accent1"/>
                </a:solidFill>
              </a:rPr>
            </a:br>
            <a:r>
              <a:rPr lang="ru-RU" sz="1600" dirty="0">
                <a:latin typeface="Times New Roman" panose="02020603050405020304" pitchFamily="18" charset="0"/>
                <a:cs typeface="Times New Roman" panose="02020603050405020304" pitchFamily="18" charset="0"/>
              </a:rPr>
              <a:t>О</a:t>
            </a:r>
            <a:r>
              <a:rPr lang="ru-RU" sz="1600" dirty="0" smtClean="0">
                <a:latin typeface="Times New Roman" panose="02020603050405020304" pitchFamily="18" charset="0"/>
                <a:cs typeface="Times New Roman" panose="02020603050405020304" pitchFamily="18" charset="0"/>
              </a:rPr>
              <a:t>дни</a:t>
            </a:r>
            <a:r>
              <a:rPr lang="ru-RU" sz="1600" dirty="0">
                <a:latin typeface="Times New Roman" panose="02020603050405020304" pitchFamily="18" charset="0"/>
                <a:cs typeface="Times New Roman" panose="02020603050405020304" pitchFamily="18" charset="0"/>
              </a:rPr>
              <a:t> используют понятие «маркетинг» как модный аналог слова «продажи». Продажи однозначно являются частью маркетингового процесса, но маркетинг имеет куда более широкое значение. </a:t>
            </a:r>
            <a:endParaRPr lang="ru-RU" sz="1600" dirty="0" smtClean="0">
              <a:latin typeface="Times New Roman" panose="02020603050405020304" pitchFamily="18" charset="0"/>
              <a:cs typeface="Times New Roman" panose="02020603050405020304" pitchFamily="18" charset="0"/>
            </a:endParaRPr>
          </a:p>
          <a:p>
            <a:pPr fontAlgn="base"/>
            <a:r>
              <a:rPr lang="ru-RU" sz="1600" dirty="0" smtClean="0">
                <a:latin typeface="Times New Roman" panose="02020603050405020304" pitchFamily="18" charset="0"/>
                <a:cs typeface="Times New Roman" panose="02020603050405020304" pitchFamily="18" charset="0"/>
              </a:rPr>
              <a:t>Другие</a:t>
            </a:r>
            <a:r>
              <a:rPr lang="ru-RU" sz="1600" dirty="0">
                <a:latin typeface="Times New Roman" panose="02020603050405020304" pitchFamily="18" charset="0"/>
                <a:cs typeface="Times New Roman" panose="02020603050405020304" pitchFamily="18" charset="0"/>
              </a:rPr>
              <a:t> под этим словом понимают деятельность по продвижению и рекламированию товаров и </a:t>
            </a:r>
            <a:endParaRPr lang="ru-RU" sz="1600" dirty="0" smtClean="0">
              <a:latin typeface="Times New Roman" panose="02020603050405020304" pitchFamily="18" charset="0"/>
              <a:cs typeface="Times New Roman" panose="02020603050405020304" pitchFamily="18" charset="0"/>
            </a:endParaRPr>
          </a:p>
          <a:p>
            <a:pPr fontAlgn="base"/>
            <a:r>
              <a:rPr lang="ru-RU" sz="1600" dirty="0" smtClean="0">
                <a:latin typeface="Times New Roman" panose="02020603050405020304" pitchFamily="18" charset="0"/>
                <a:cs typeface="Times New Roman" panose="02020603050405020304" pitchFamily="18" charset="0"/>
              </a:rPr>
              <a:t>услуг</a:t>
            </a:r>
            <a:r>
              <a:rPr lang="ru-RU" sz="1600" dirty="0">
                <a:latin typeface="Times New Roman" panose="02020603050405020304" pitchFamily="18" charset="0"/>
                <a:cs typeface="Times New Roman" panose="02020603050405020304" pitchFamily="18" charset="0"/>
              </a:rPr>
              <a:t>. Опять же, все это — составляющие маркетинга, которыми он не ограничивается</a:t>
            </a:r>
            <a:r>
              <a:rPr lang="ru-RU" sz="1600" dirty="0" smtClean="0">
                <a:latin typeface="Times New Roman" panose="02020603050405020304" pitchFamily="18" charset="0"/>
                <a:cs typeface="Times New Roman" panose="02020603050405020304" pitchFamily="18" charset="0"/>
              </a:rPr>
              <a:t>.</a:t>
            </a:r>
          </a:p>
          <a:p>
            <a:pPr fontAlgn="base"/>
            <a:r>
              <a:rPr lang="ru-RU" sz="1600" dirty="0" smtClean="0">
                <a:latin typeface="Times New Roman" panose="02020603050405020304" pitchFamily="18" charset="0"/>
                <a:cs typeface="Times New Roman" panose="02020603050405020304" pitchFamily="18" charset="0"/>
              </a:rPr>
              <a:t>На</a:t>
            </a:r>
            <a:r>
              <a:rPr lang="ru-RU" sz="1600" dirty="0">
                <a:latin typeface="Times New Roman" panose="02020603050405020304" pitchFamily="18" charset="0"/>
                <a:cs typeface="Times New Roman" panose="02020603050405020304" pitchFamily="18" charset="0"/>
              </a:rPr>
              <a:t> самом деле, </a:t>
            </a:r>
            <a:r>
              <a:rPr lang="ru-RU" sz="1600" b="1" dirty="0">
                <a:latin typeface="Times New Roman" panose="02020603050405020304" pitchFamily="18" charset="0"/>
                <a:cs typeface="Times New Roman" panose="02020603050405020304" pitchFamily="18" charset="0"/>
              </a:rPr>
              <a:t>м</a:t>
            </a:r>
            <a:r>
              <a:rPr lang="ru-RU" sz="1600" b="1" dirty="0" smtClean="0">
                <a:latin typeface="Times New Roman" panose="02020603050405020304" pitchFamily="18" charset="0"/>
                <a:cs typeface="Times New Roman" panose="02020603050405020304" pitchFamily="18" charset="0"/>
              </a:rPr>
              <a:t>аркетинг</a:t>
            </a:r>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 это куда более глубокое и широкое понятие, чем просто продвижение, реклама и продажи. </a:t>
            </a:r>
          </a:p>
          <a:p>
            <a:pPr fontAlgn="base"/>
            <a:r>
              <a:rPr lang="ru-RU" sz="1600" dirty="0" smtClean="0">
                <a:latin typeface="Times New Roman" panose="02020603050405020304" pitchFamily="18" charset="0"/>
                <a:cs typeface="Times New Roman" panose="02020603050405020304" pitchFamily="18" charset="0"/>
              </a:rPr>
              <a:t> </a:t>
            </a:r>
          </a:p>
          <a:p>
            <a:pPr fontAlgn="base"/>
            <a:r>
              <a:rPr lang="ru-RU" sz="1600" dirty="0" smtClean="0">
                <a:latin typeface="Times New Roman" panose="02020603050405020304" pitchFamily="18" charset="0"/>
                <a:cs typeface="Times New Roman" panose="02020603050405020304" pitchFamily="18" charset="0"/>
              </a:rPr>
              <a:t>В</a:t>
            </a:r>
            <a:r>
              <a:rPr lang="ru-RU" sz="1600" dirty="0">
                <a:latin typeface="Times New Roman" panose="02020603050405020304" pitchFamily="18" charset="0"/>
                <a:cs typeface="Times New Roman" panose="02020603050405020304" pitchFamily="18" charset="0"/>
              </a:rPr>
              <a:t> самом широком понимании </a:t>
            </a:r>
            <a:r>
              <a:rPr lang="ru-RU" sz="1600" b="1" dirty="0">
                <a:latin typeface="Times New Roman" panose="02020603050405020304" pitchFamily="18" charset="0"/>
                <a:cs typeface="Times New Roman" panose="02020603050405020304" pitchFamily="18" charset="0"/>
              </a:rPr>
              <a:t>маркетинг</a:t>
            </a:r>
            <a:r>
              <a:rPr lang="ru-RU" sz="1600" dirty="0">
                <a:latin typeface="Times New Roman" panose="02020603050405020304" pitchFamily="18" charset="0"/>
                <a:cs typeface="Times New Roman" panose="02020603050405020304" pitchFamily="18" charset="0"/>
              </a:rPr>
              <a:t> — это обобщающее понятие, которое, среди всего прочего, определяет место предприятия на </a:t>
            </a:r>
            <a:r>
              <a:rPr lang="ru-RU" sz="1600" dirty="0" smtClean="0">
                <a:latin typeface="Times New Roman" panose="02020603050405020304" pitchFamily="18" charset="0"/>
                <a:cs typeface="Times New Roman" panose="02020603050405020304" pitchFamily="18" charset="0"/>
              </a:rPr>
              <a:t>рынке по</a:t>
            </a:r>
            <a:r>
              <a:rPr lang="ru-RU" sz="1600" dirty="0">
                <a:latin typeface="Times New Roman" panose="02020603050405020304" pitchFamily="18" charset="0"/>
                <a:cs typeface="Times New Roman" panose="02020603050405020304" pitchFamily="18" charset="0"/>
              </a:rPr>
              <a:t> отношению к конкурентам, его конкурентные преимущества, а также выбор предприятием </a:t>
            </a:r>
            <a:endParaRPr lang="ru-RU" sz="1600" dirty="0" smtClean="0">
              <a:latin typeface="Times New Roman" panose="02020603050405020304" pitchFamily="18" charset="0"/>
              <a:cs typeface="Times New Roman" panose="02020603050405020304" pitchFamily="18" charset="0"/>
            </a:endParaRPr>
          </a:p>
          <a:p>
            <a:pPr fontAlgn="base"/>
            <a:r>
              <a:rPr lang="ru-RU" sz="1600" dirty="0" smtClean="0">
                <a:latin typeface="Times New Roman" panose="02020603050405020304" pitchFamily="18" charset="0"/>
                <a:cs typeface="Times New Roman" panose="02020603050405020304" pitchFamily="18" charset="0"/>
              </a:rPr>
              <a:t>перспективных</a:t>
            </a:r>
            <a:r>
              <a:rPr lang="ru-RU" sz="1600" dirty="0">
                <a:latin typeface="Times New Roman" panose="02020603050405020304" pitchFamily="18" charset="0"/>
                <a:cs typeface="Times New Roman" panose="02020603050405020304" pitchFamily="18" charset="0"/>
              </a:rPr>
              <a:t> сегментов рынка, которые оно планирует обслуживать.</a:t>
            </a:r>
          </a:p>
          <a:p>
            <a:pPr fontAlgn="base"/>
            <a:endParaRPr lang="ru-RU" sz="1600" b="1" dirty="0" smtClean="0">
              <a:latin typeface="Times New Roman" panose="02020603050405020304" pitchFamily="18" charset="0"/>
              <a:cs typeface="Times New Roman" panose="02020603050405020304" pitchFamily="18" charset="0"/>
            </a:endParaRPr>
          </a:p>
          <a:p>
            <a:pPr fontAlgn="base"/>
            <a:r>
              <a:rPr lang="ru-RU" sz="1600" b="1" dirty="0" smtClean="0">
                <a:latin typeface="Times New Roman" panose="02020603050405020304" pitchFamily="18" charset="0"/>
                <a:cs typeface="Times New Roman" panose="02020603050405020304" pitchFamily="18" charset="0"/>
              </a:rPr>
              <a:t>Маркетинг</a:t>
            </a:r>
            <a:r>
              <a:rPr lang="ru-RU" sz="1600" dirty="0">
                <a:latin typeface="Times New Roman" panose="02020603050405020304" pitchFamily="18" charset="0"/>
                <a:cs typeface="Times New Roman" panose="02020603050405020304" pitchFamily="18" charset="0"/>
              </a:rPr>
              <a:t>, помимо того, что позволяет определить перспективные сегменты рынка (и </a:t>
            </a:r>
            <a:r>
              <a:rPr lang="ru-RU" sz="1600" dirty="0" smtClean="0">
                <a:latin typeface="Times New Roman" panose="02020603050405020304" pitchFamily="18" charset="0"/>
                <a:cs typeface="Times New Roman" panose="02020603050405020304" pitchFamily="18" charset="0"/>
              </a:rPr>
              <a:t>сознательный</a:t>
            </a:r>
            <a:r>
              <a:rPr lang="ru-RU" sz="1600" dirty="0">
                <a:latin typeface="Times New Roman" panose="02020603050405020304" pitchFamily="18" charset="0"/>
                <a:cs typeface="Times New Roman" panose="02020603050405020304" pitchFamily="18" charset="0"/>
              </a:rPr>
              <a:t> </a:t>
            </a:r>
            <a:endParaRPr lang="ru-RU" sz="1600" dirty="0" smtClean="0">
              <a:latin typeface="Times New Roman" panose="02020603050405020304" pitchFamily="18" charset="0"/>
              <a:cs typeface="Times New Roman" panose="02020603050405020304" pitchFamily="18" charset="0"/>
            </a:endParaRPr>
          </a:p>
          <a:p>
            <a:pPr fontAlgn="base"/>
            <a:r>
              <a:rPr lang="ru-RU" sz="1600" dirty="0" smtClean="0">
                <a:latin typeface="Times New Roman" panose="02020603050405020304" pitchFamily="18" charset="0"/>
                <a:cs typeface="Times New Roman" panose="02020603050405020304" pitchFamily="18" charset="0"/>
              </a:rPr>
              <a:t>отказ</a:t>
            </a:r>
            <a:r>
              <a:rPr lang="ru-RU" sz="1600" dirty="0">
                <a:latin typeface="Times New Roman" panose="02020603050405020304" pitchFamily="18" charset="0"/>
                <a:cs typeface="Times New Roman" panose="02020603050405020304" pitchFamily="18" charset="0"/>
              </a:rPr>
              <a:t> от тех сегментов рынка, с которыми мы сотрудничать не собираемся), также </a:t>
            </a:r>
            <a:r>
              <a:rPr lang="ru-RU" sz="1600" dirty="0" smtClean="0">
                <a:latin typeface="Times New Roman" panose="02020603050405020304" pitchFamily="18" charset="0"/>
                <a:cs typeface="Times New Roman" panose="02020603050405020304" pitchFamily="18" charset="0"/>
              </a:rPr>
              <a:t>включает</a:t>
            </a:r>
            <a:r>
              <a:rPr lang="ru-RU" sz="1600" dirty="0">
                <a:latin typeface="Times New Roman" panose="02020603050405020304" pitchFamily="18" charset="0"/>
                <a:cs typeface="Times New Roman" panose="02020603050405020304" pitchFamily="18" charset="0"/>
              </a:rPr>
              <a:t> </a:t>
            </a:r>
            <a:endParaRPr lang="ru-RU" sz="1600" dirty="0" smtClean="0">
              <a:latin typeface="Times New Roman" panose="02020603050405020304" pitchFamily="18" charset="0"/>
              <a:cs typeface="Times New Roman" panose="02020603050405020304" pitchFamily="18" charset="0"/>
            </a:endParaRPr>
          </a:p>
          <a:p>
            <a:pPr fontAlgn="base"/>
            <a:r>
              <a:rPr lang="ru-RU" sz="1600" dirty="0" smtClean="0">
                <a:latin typeface="Times New Roman" panose="02020603050405020304" pitchFamily="18" charset="0"/>
                <a:cs typeface="Times New Roman" panose="02020603050405020304" pitchFamily="18" charset="0"/>
              </a:rPr>
              <a:t>в</a:t>
            </a:r>
            <a:r>
              <a:rPr lang="ru-RU" sz="1600" dirty="0">
                <a:latin typeface="Times New Roman" panose="02020603050405020304" pitchFamily="18" charset="0"/>
                <a:cs typeface="Times New Roman" panose="02020603050405020304" pitchFamily="18" charset="0"/>
              </a:rPr>
              <a:t> себя и взаимосвязь с клиентами </a:t>
            </a:r>
            <a:r>
              <a:rPr lang="ru-RU" sz="1600" dirty="0" smtClean="0">
                <a:latin typeface="Times New Roman" panose="02020603050405020304" pitchFamily="18" charset="0"/>
                <a:cs typeface="Times New Roman" panose="02020603050405020304" pitchFamily="18" charset="0"/>
              </a:rPr>
              <a:t>участниками</a:t>
            </a:r>
            <a:r>
              <a:rPr lang="ru-RU" sz="1600" dirty="0">
                <a:latin typeface="Times New Roman" panose="02020603050405020304" pitchFamily="18" charset="0"/>
                <a:cs typeface="Times New Roman" panose="02020603050405020304" pitchFamily="18" charset="0"/>
              </a:rPr>
              <a:t> тех сегментов рынка, которые мы для себя </a:t>
            </a:r>
            <a:endParaRPr lang="ru-RU" sz="1600" dirty="0" smtClean="0">
              <a:latin typeface="Times New Roman" panose="02020603050405020304" pitchFamily="18" charset="0"/>
              <a:cs typeface="Times New Roman" panose="02020603050405020304" pitchFamily="18" charset="0"/>
            </a:endParaRPr>
          </a:p>
          <a:p>
            <a:pPr fontAlgn="base"/>
            <a:r>
              <a:rPr lang="ru-RU" sz="1600" dirty="0" smtClean="0">
                <a:latin typeface="Times New Roman" panose="02020603050405020304" pitchFamily="18" charset="0"/>
                <a:cs typeface="Times New Roman" panose="02020603050405020304" pitchFamily="18" charset="0"/>
              </a:rPr>
              <a:t>отобрали</a:t>
            </a:r>
            <a:r>
              <a:rPr lang="ru-RU" sz="1600" dirty="0">
                <a:latin typeface="Times New Roman" panose="02020603050405020304" pitchFamily="18" charset="0"/>
                <a:cs typeface="Times New Roman" panose="02020603050405020304" pitchFamily="18" charset="0"/>
              </a:rPr>
              <a:t>.</a:t>
            </a:r>
          </a:p>
          <a:p>
            <a:pPr fontAlgn="base"/>
            <a:endParaRPr lang="ru-RU"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415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34797" y="565303"/>
            <a:ext cx="9214645" cy="5407711"/>
          </a:xfrm>
        </p:spPr>
        <p:txBody>
          <a:bodyPr>
            <a:noAutofit/>
          </a:bodyPr>
          <a:lstStyle/>
          <a:p>
            <a:pPr marL="0" indent="0" fontAlgn="base">
              <a:buNone/>
            </a:pPr>
            <a:r>
              <a:rPr lang="ru-RU" sz="1600" dirty="0">
                <a:latin typeface="Times New Roman" panose="02020603050405020304" pitchFamily="18" charset="0"/>
                <a:cs typeface="Times New Roman" panose="02020603050405020304" pitchFamily="18" charset="0"/>
              </a:rPr>
              <a:t>Такое общение, как правило, должно происходить в форме диалога, а не монолога. Другими словами, </a:t>
            </a:r>
            <a:r>
              <a:rPr lang="ru-RU" sz="1600" dirty="0" smtClean="0">
                <a:latin typeface="Times New Roman" panose="02020603050405020304" pitchFamily="18" charset="0"/>
                <a:cs typeface="Times New Roman" panose="02020603050405020304" pitchFamily="18" charset="0"/>
              </a:rPr>
              <a:t> маркетинг</a:t>
            </a:r>
            <a:r>
              <a:rPr lang="ru-RU" sz="1600" dirty="0">
                <a:latin typeface="Times New Roman" panose="02020603050405020304" pitchFamily="18" charset="0"/>
                <a:cs typeface="Times New Roman" panose="02020603050405020304" pitchFamily="18" charset="0"/>
              </a:rPr>
              <a:t> подразумевает «умение прислушиваться к мнению клиента» или исследование </a:t>
            </a:r>
            <a:r>
              <a:rPr lang="ru-RU" sz="1600" dirty="0" smtClean="0">
                <a:latin typeface="Times New Roman" panose="02020603050405020304" pitchFamily="18" charset="0"/>
                <a:cs typeface="Times New Roman" panose="02020603050405020304" pitchFamily="18" charset="0"/>
              </a:rPr>
              <a:t> рынка</a:t>
            </a:r>
            <a:r>
              <a:rPr lang="ru-RU" sz="1600" dirty="0">
                <a:latin typeface="Times New Roman" panose="02020603050405020304" pitchFamily="18" charset="0"/>
                <a:cs typeface="Times New Roman" panose="02020603050405020304" pitchFamily="18" charset="0"/>
              </a:rPr>
              <a:t>.</a:t>
            </a:r>
          </a:p>
          <a:p>
            <a:pPr marL="0" indent="0" fontAlgn="base">
              <a:buNone/>
            </a:pPr>
            <a:r>
              <a:rPr lang="ru-RU" sz="1600" dirty="0">
                <a:latin typeface="Times New Roman" panose="02020603050405020304" pitchFamily="18" charset="0"/>
                <a:cs typeface="Times New Roman" panose="02020603050405020304" pitchFamily="18" charset="0"/>
              </a:rPr>
              <a:t>Только после этого стоит приступать к формулированию четких посланий, которые бы учитывали </a:t>
            </a:r>
            <a:endParaRPr lang="ru-RU" sz="1600" dirty="0" smtClean="0">
              <a:latin typeface="Times New Roman" panose="02020603050405020304" pitchFamily="18" charset="0"/>
              <a:cs typeface="Times New Roman" panose="02020603050405020304" pitchFamily="18" charset="0"/>
            </a:endParaRPr>
          </a:p>
          <a:p>
            <a:pPr marL="0" indent="0" fontAlgn="base">
              <a:buNone/>
            </a:pPr>
            <a:r>
              <a:rPr lang="ru-RU" sz="1600" dirty="0" smtClean="0">
                <a:latin typeface="Times New Roman" panose="02020603050405020304" pitchFamily="18" charset="0"/>
                <a:cs typeface="Times New Roman" panose="02020603050405020304" pitchFamily="18" charset="0"/>
              </a:rPr>
              <a:t>интересы</a:t>
            </a:r>
            <a:r>
              <a:rPr lang="ru-RU" sz="1600" dirty="0">
                <a:latin typeface="Times New Roman" panose="02020603050405020304" pitchFamily="18" charset="0"/>
                <a:cs typeface="Times New Roman" panose="02020603050405020304" pitchFamily="18" charset="0"/>
              </a:rPr>
              <a:t> разных категорий клиентов. Затем эти послания должны быть донесены до </a:t>
            </a:r>
            <a:r>
              <a:rPr lang="ru-RU" sz="1600" dirty="0" smtClean="0">
                <a:latin typeface="Times New Roman" panose="02020603050405020304" pitchFamily="18" charset="0"/>
                <a:cs typeface="Times New Roman" panose="02020603050405020304" pitchFamily="18" charset="0"/>
              </a:rPr>
              <a:t>потребителей</a:t>
            </a:r>
            <a:r>
              <a:rPr lang="ru-RU" sz="1600" dirty="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     при</a:t>
            </a:r>
            <a:r>
              <a:rPr lang="ru-RU" sz="1600" dirty="0">
                <a:latin typeface="Times New Roman" panose="02020603050405020304" pitchFamily="18" charset="0"/>
                <a:cs typeface="Times New Roman" panose="02020603050405020304" pitchFamily="18" charset="0"/>
              </a:rPr>
              <a:t> помощи самых подходящих средств, актуальных для данных условий.</a:t>
            </a:r>
          </a:p>
          <a:p>
            <a:pPr marL="0" indent="0" fontAlgn="base">
              <a:buNone/>
            </a:pPr>
            <a:r>
              <a:rPr lang="ru-RU" sz="1600" dirty="0">
                <a:latin typeface="Times New Roman" panose="02020603050405020304" pitchFamily="18" charset="0"/>
                <a:cs typeface="Times New Roman" panose="02020603050405020304" pitchFamily="18" charset="0"/>
              </a:rPr>
              <a:t>Создание и донесение четких маркетинговых посланий осуществляется в соответствии с </a:t>
            </a:r>
            <a:r>
              <a:rPr lang="ru-RU" sz="1600" dirty="0" smtClean="0">
                <a:latin typeface="Times New Roman" panose="02020603050405020304" pitchFamily="18" charset="0"/>
                <a:cs typeface="Times New Roman" panose="02020603050405020304" pitchFamily="18" charset="0"/>
              </a:rPr>
              <a:t>моделью    </a:t>
            </a:r>
            <a:r>
              <a:rPr lang="ru-RU" sz="1600" dirty="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Три «М» в маркетинге».  </a:t>
            </a:r>
            <a:endParaRPr lang="ru-RU" sz="1600" dirty="0" smtClean="0">
              <a:latin typeface="Times New Roman" panose="02020603050405020304" pitchFamily="18" charset="0"/>
              <a:cs typeface="Times New Roman" panose="02020603050405020304" pitchFamily="18" charset="0"/>
            </a:endParaRPr>
          </a:p>
          <a:p>
            <a:pPr marL="0" indent="0" fontAlgn="base">
              <a:buNone/>
            </a:pPr>
            <a:r>
              <a:rPr lang="ru-RU" sz="1600" dirty="0">
                <a:latin typeface="Times New Roman" panose="02020603050405020304" pitchFamily="18" charset="0"/>
                <a:cs typeface="Times New Roman" panose="02020603050405020304" pitchFamily="18" charset="0"/>
              </a:rPr>
              <a:t>Сначала нужно определить «свой» Рынок (</a:t>
            </a:r>
            <a:r>
              <a:rPr lang="ru-RU" sz="1600" dirty="0" err="1">
                <a:latin typeface="Times New Roman" panose="02020603050405020304" pitchFamily="18" charset="0"/>
                <a:cs typeface="Times New Roman" panose="02020603050405020304" pitchFamily="18" charset="0"/>
              </a:rPr>
              <a:t>Market</a:t>
            </a:r>
            <a:r>
              <a:rPr lang="ru-RU" sz="1600" dirty="0" smtClean="0">
                <a:latin typeface="Times New Roman" panose="02020603050405020304" pitchFamily="18" charset="0"/>
                <a:cs typeface="Times New Roman" panose="02020603050405020304" pitchFamily="18" charset="0"/>
              </a:rPr>
              <a:t>),затем</a:t>
            </a:r>
            <a:r>
              <a:rPr lang="ru-RU" sz="1600" dirty="0">
                <a:latin typeface="Times New Roman" panose="02020603050405020304" pitchFamily="18" charset="0"/>
                <a:cs typeface="Times New Roman" panose="02020603050405020304" pitchFamily="18" charset="0"/>
              </a:rPr>
              <a:t> сформулировать четкое </a:t>
            </a:r>
            <a:r>
              <a:rPr lang="ru-RU" sz="1600" dirty="0" smtClean="0">
                <a:latin typeface="Times New Roman" panose="02020603050405020304" pitchFamily="18" charset="0"/>
                <a:cs typeface="Times New Roman" panose="02020603050405020304" pitchFamily="18" charset="0"/>
              </a:rPr>
              <a:t>Послание(</a:t>
            </a:r>
            <a:r>
              <a:rPr lang="ru-RU" sz="1600" dirty="0" err="1" smtClean="0">
                <a:latin typeface="Times New Roman" panose="02020603050405020304" pitchFamily="18" charset="0"/>
                <a:cs typeface="Times New Roman" panose="02020603050405020304" pitchFamily="18" charset="0"/>
              </a:rPr>
              <a:t>Message</a:t>
            </a:r>
            <a:r>
              <a:rPr lang="ru-RU" sz="1600" dirty="0" smtClean="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и, наконец, выбрать лучший Способ (</a:t>
            </a:r>
            <a:r>
              <a:rPr lang="ru-RU" sz="1600" dirty="0" err="1">
                <a:latin typeface="Times New Roman" panose="02020603050405020304" pitchFamily="18" charset="0"/>
                <a:cs typeface="Times New Roman" panose="02020603050405020304" pitchFamily="18" charset="0"/>
              </a:rPr>
              <a:t>Medium</a:t>
            </a:r>
            <a:r>
              <a:rPr lang="ru-RU" sz="1600" dirty="0">
                <a:latin typeface="Times New Roman" panose="02020603050405020304" pitchFamily="18" charset="0"/>
                <a:cs typeface="Times New Roman" panose="02020603050405020304" pitchFamily="18" charset="0"/>
              </a:rPr>
              <a:t>) донесения послания.</a:t>
            </a:r>
          </a:p>
          <a:p>
            <a:pPr marL="0" indent="0" fontAlgn="base">
              <a:buNone/>
            </a:pPr>
            <a:r>
              <a:rPr lang="ru-RU" sz="1600" dirty="0">
                <a:latin typeface="Times New Roman" panose="02020603050405020304" pitchFamily="18" charset="0"/>
                <a:cs typeface="Times New Roman" panose="02020603050405020304" pitchFamily="18" charset="0"/>
              </a:rPr>
              <a:t>Этот метод на удивление прост и эффективен. С его логикой согласится каждый. Однако </a:t>
            </a:r>
            <a:r>
              <a:rPr lang="ru-RU" sz="1600" dirty="0" err="1" smtClean="0">
                <a:latin typeface="Times New Roman" panose="02020603050405020304" pitchFamily="18" charset="0"/>
                <a:cs typeface="Times New Roman" panose="02020603050405020304" pitchFamily="18" charset="0"/>
              </a:rPr>
              <a:t>больши-нство</a:t>
            </a:r>
            <a:r>
              <a:rPr lang="ru-RU" sz="1600" dirty="0">
                <a:latin typeface="Times New Roman" panose="02020603050405020304" pitchFamily="18" charset="0"/>
                <a:cs typeface="Times New Roman" panose="02020603050405020304" pitchFamily="18" charset="0"/>
              </a:rPr>
              <a:t> ошибок и неудач в работе с маркетинговыми коммуникациями происходит по причине </a:t>
            </a:r>
            <a:r>
              <a:rPr lang="ru-RU" sz="1600" dirty="0" smtClean="0">
                <a:latin typeface="Times New Roman" panose="02020603050405020304" pitchFamily="18" charset="0"/>
                <a:cs typeface="Times New Roman" panose="02020603050405020304" pitchFamily="18" charset="0"/>
              </a:rPr>
              <a:t>                игнорирования</a:t>
            </a:r>
            <a:r>
              <a:rPr lang="ru-RU" sz="1600" dirty="0">
                <a:latin typeface="Times New Roman" panose="02020603050405020304" pitchFamily="18" charset="0"/>
                <a:cs typeface="Times New Roman" panose="02020603050405020304" pitchFamily="18" charset="0"/>
              </a:rPr>
              <a:t> этого простого </a:t>
            </a:r>
            <a:r>
              <a:rPr lang="ru-RU" sz="1600" dirty="0" smtClean="0">
                <a:latin typeface="Times New Roman" panose="02020603050405020304" pitchFamily="18" charset="0"/>
                <a:cs typeface="Times New Roman" panose="02020603050405020304" pitchFamily="18" charset="0"/>
              </a:rPr>
              <a:t>метода. </a:t>
            </a:r>
          </a:p>
          <a:p>
            <a:pPr fontAlgn="base">
              <a:buFont typeface="Wingdings" panose="05000000000000000000" pitchFamily="2" charset="2"/>
              <a:buChar char="Ø"/>
            </a:pPr>
            <a:r>
              <a:rPr lang="ru-RU" sz="1600" dirty="0" smtClean="0">
                <a:latin typeface="Times New Roman" panose="02020603050405020304" pitchFamily="18" charset="0"/>
                <a:cs typeface="Times New Roman" panose="02020603050405020304" pitchFamily="18" charset="0"/>
              </a:rPr>
              <a:t>Во- первых</a:t>
            </a:r>
            <a:r>
              <a:rPr lang="ru-RU" sz="1600" dirty="0">
                <a:latin typeface="Times New Roman" panose="02020603050405020304" pitchFamily="18" charset="0"/>
                <a:cs typeface="Times New Roman" panose="02020603050405020304" pitchFamily="18" charset="0"/>
              </a:rPr>
              <a:t>, для каждого вида продукции </a:t>
            </a:r>
            <a:r>
              <a:rPr lang="ru-RU" sz="1600" dirty="0" smtClean="0">
                <a:latin typeface="Times New Roman" panose="02020603050405020304" pitchFamily="18" charset="0"/>
                <a:cs typeface="Times New Roman" panose="02020603050405020304" pitchFamily="18" charset="0"/>
              </a:rPr>
              <a:t>или услуг </a:t>
            </a:r>
            <a:r>
              <a:rPr lang="ru-RU" sz="1600" dirty="0">
                <a:latin typeface="Times New Roman" panose="02020603050405020304" pitchFamily="18" charset="0"/>
                <a:cs typeface="Times New Roman" panose="02020603050405020304" pitchFamily="18" charset="0"/>
              </a:rPr>
              <a:t>необходимо определить свой целевой рынок  или, если возможно, несколько разных рынков. Это первая «М» — </a:t>
            </a:r>
            <a:r>
              <a:rPr lang="ru-RU" sz="1600" dirty="0" err="1">
                <a:latin typeface="Times New Roman" panose="02020603050405020304" pitchFamily="18" charset="0"/>
                <a:cs typeface="Times New Roman" panose="02020603050405020304" pitchFamily="18" charset="0"/>
              </a:rPr>
              <a:t>Market</a:t>
            </a:r>
            <a:r>
              <a:rPr lang="ru-RU" sz="1600" dirty="0">
                <a:latin typeface="Times New Roman" panose="02020603050405020304" pitchFamily="18" charset="0"/>
                <a:cs typeface="Times New Roman" panose="02020603050405020304" pitchFamily="18" charset="0"/>
              </a:rPr>
              <a:t> (Рынок).</a:t>
            </a:r>
          </a:p>
          <a:p>
            <a:pPr defTabSz="0" fontAlgn="base">
              <a:buFont typeface="Wingdings" panose="05000000000000000000" pitchFamily="2" charset="2"/>
              <a:buChar char="Ø"/>
            </a:pPr>
            <a:r>
              <a:rPr lang="ru-RU" sz="1600" dirty="0" smtClean="0">
                <a:latin typeface="Times New Roman" panose="02020603050405020304" pitchFamily="18" charset="0"/>
                <a:cs typeface="Times New Roman" panose="02020603050405020304" pitchFamily="18" charset="0"/>
              </a:rPr>
              <a:t>Во-вторых, для каждого рынка нужно сформулировать послание. Если для одного вида           продукции</a:t>
            </a:r>
            <a:r>
              <a:rPr lang="ru-RU" sz="1600" dirty="0">
                <a:latin typeface="Times New Roman" panose="02020603050405020304" pitchFamily="18" charset="0"/>
                <a:cs typeface="Times New Roman" panose="02020603050405020304" pitchFamily="18" charset="0"/>
              </a:rPr>
              <a:t> были определены несколько рынков, то для каждого из этих рынков может потребоваться свое отдельное послание. И, конечно же, в таких посланиях необходимо сделать </a:t>
            </a:r>
            <a:r>
              <a:rPr lang="ru-RU" sz="1600" dirty="0" smtClean="0">
                <a:latin typeface="Times New Roman" panose="02020603050405020304" pitchFamily="18" charset="0"/>
                <a:cs typeface="Times New Roman" panose="02020603050405020304" pitchFamily="18" charset="0"/>
              </a:rPr>
              <a:t> акцент</a:t>
            </a:r>
            <a:r>
              <a:rPr lang="ru-RU" sz="1600" dirty="0">
                <a:latin typeface="Times New Roman" panose="02020603050405020304" pitchFamily="18" charset="0"/>
                <a:cs typeface="Times New Roman" panose="02020603050405020304" pitchFamily="18" charset="0"/>
              </a:rPr>
              <a:t> на потребительские преимущества. Это вторая «М» — </a:t>
            </a:r>
            <a:r>
              <a:rPr lang="ru-RU" sz="1600" dirty="0" err="1">
                <a:latin typeface="Times New Roman" panose="02020603050405020304" pitchFamily="18" charset="0"/>
                <a:cs typeface="Times New Roman" panose="02020603050405020304" pitchFamily="18" charset="0"/>
              </a:rPr>
              <a:t>Message</a:t>
            </a:r>
            <a:r>
              <a:rPr lang="ru-RU" sz="1600" dirty="0">
                <a:latin typeface="Times New Roman" panose="02020603050405020304" pitchFamily="18" charset="0"/>
                <a:cs typeface="Times New Roman" panose="02020603050405020304" pitchFamily="18" charset="0"/>
              </a:rPr>
              <a:t> (Послание</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56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96161" y="515076"/>
            <a:ext cx="8748584" cy="5663089"/>
          </a:xfrm>
          <a:prstGeom prst="rect">
            <a:avLst/>
          </a:prstGeom>
        </p:spPr>
        <p:txBody>
          <a:bodyPr wrap="square">
            <a:spAutoFit/>
          </a:bodyPr>
          <a:lstStyle/>
          <a:p>
            <a:pPr marL="285750" indent="-285750" fontAlgn="base">
              <a:buClr>
                <a:schemeClr val="accent1"/>
              </a:buClr>
              <a:buFont typeface="Wingdings" panose="05000000000000000000" pitchFamily="2" charset="2"/>
              <a:buChar char="Ø"/>
            </a:pPr>
            <a:r>
              <a:rPr lang="ru-RU" sz="1600" dirty="0">
                <a:latin typeface="Times New Roman" panose="02020603050405020304" pitchFamily="18" charset="0"/>
                <a:cs typeface="Times New Roman" panose="02020603050405020304" pitchFamily="18" charset="0"/>
              </a:rPr>
              <a:t>Третья «М» — </a:t>
            </a:r>
            <a:r>
              <a:rPr lang="ru-RU" sz="1600" dirty="0" err="1">
                <a:latin typeface="Times New Roman" panose="02020603050405020304" pitchFamily="18" charset="0"/>
                <a:cs typeface="Times New Roman" panose="02020603050405020304" pitchFamily="18" charset="0"/>
              </a:rPr>
              <a:t>Medium</a:t>
            </a:r>
            <a:r>
              <a:rPr lang="ru-RU" sz="1600" dirty="0">
                <a:latin typeface="Times New Roman" panose="02020603050405020304" pitchFamily="18" charset="0"/>
                <a:cs typeface="Times New Roman" panose="02020603050405020304" pitchFamily="18" charset="0"/>
              </a:rPr>
              <a:t> (Способ донесения послания). Это средство, которое поможет нам донести каждое послание </a:t>
            </a:r>
            <a:r>
              <a:rPr lang="ru-RU" sz="1600" dirty="0" smtClean="0">
                <a:latin typeface="Times New Roman" panose="02020603050405020304" pitchFamily="18" charset="0"/>
                <a:cs typeface="Times New Roman" panose="02020603050405020304" pitchFamily="18" charset="0"/>
              </a:rPr>
              <a:t>   своему</a:t>
            </a:r>
            <a:r>
              <a:rPr lang="ru-RU" sz="1600" dirty="0">
                <a:latin typeface="Times New Roman" panose="02020603050405020304" pitchFamily="18" charset="0"/>
                <a:cs typeface="Times New Roman" panose="02020603050405020304" pitchFamily="18" charset="0"/>
              </a:rPr>
              <a:t> рынку. Чтобы донести определенное послание до определенного рынка, необходимо </a:t>
            </a:r>
            <a:r>
              <a:rPr lang="ru-RU" sz="1600" dirty="0" smtClean="0">
                <a:latin typeface="Times New Roman" panose="02020603050405020304" pitchFamily="18" charset="0"/>
                <a:cs typeface="Times New Roman" panose="02020603050405020304" pitchFamily="18" charset="0"/>
              </a:rPr>
              <a:t>   выбрать</a:t>
            </a:r>
            <a:r>
              <a:rPr lang="ru-RU" sz="1600" dirty="0">
                <a:latin typeface="Times New Roman" panose="02020603050405020304" pitchFamily="18" charset="0"/>
                <a:cs typeface="Times New Roman" panose="02020603050405020304" pitchFamily="18" charset="0"/>
              </a:rPr>
              <a:t> лучший способ его донесения. Чтобы выбрать самый подходящий способ донесения послания, необходимо сосредоточиться на клиентуре рынка.  </a:t>
            </a:r>
          </a:p>
          <a:p>
            <a:pPr fontAlgn="base"/>
            <a:endParaRPr lang="ru-RU" dirty="0" smtClean="0">
              <a:latin typeface="Times New Roman" panose="02020603050405020304" pitchFamily="18" charset="0"/>
              <a:cs typeface="Times New Roman" panose="02020603050405020304" pitchFamily="18" charset="0"/>
            </a:endParaRPr>
          </a:p>
          <a:p>
            <a:pPr fontAlgn="base"/>
            <a:r>
              <a:rPr lang="ru-RU" dirty="0" smtClean="0">
                <a:latin typeface="Times New Roman" panose="02020603050405020304" pitchFamily="18" charset="0"/>
                <a:cs typeface="Times New Roman" panose="02020603050405020304" pitchFamily="18" charset="0"/>
              </a:rPr>
              <a:t>Три «М» в маркетинге нужно использовать в правильном порядке:</a:t>
            </a:r>
          </a:p>
          <a:p>
            <a:pPr fontAlgn="base"/>
            <a:endParaRPr lang="ru-RU" dirty="0">
              <a:latin typeface="Times New Roman" panose="02020603050405020304" pitchFamily="18" charset="0"/>
              <a:cs typeface="Times New Roman" panose="02020603050405020304" pitchFamily="18" charset="0"/>
            </a:endParaRPr>
          </a:p>
          <a:p>
            <a:pPr fontAlgn="base"/>
            <a:r>
              <a:rPr lang="ru-RU" sz="2400" dirty="0" smtClean="0">
                <a:solidFill>
                  <a:srgbClr val="FF0000"/>
                </a:solidFill>
                <a:latin typeface="Times New Roman" panose="02020603050405020304" pitchFamily="18" charset="0"/>
                <a:cs typeface="Times New Roman" panose="02020603050405020304" pitchFamily="18" charset="0"/>
              </a:rPr>
              <a:t>РЫНОК</a:t>
            </a:r>
            <a:r>
              <a:rPr lang="ru-RU" sz="3600" dirty="0" smtClean="0">
                <a:solidFill>
                  <a:srgbClr val="FF0000"/>
                </a:solidFill>
                <a:latin typeface="Times New Roman" panose="02020603050405020304" pitchFamily="18" charset="0"/>
                <a:cs typeface="Times New Roman" panose="02020603050405020304" pitchFamily="18" charset="0"/>
              </a:rPr>
              <a:t>        </a:t>
            </a:r>
            <a:r>
              <a:rPr lang="ru-RU" sz="2400" dirty="0" smtClean="0">
                <a:solidFill>
                  <a:schemeClr val="accent3">
                    <a:lumMod val="60000"/>
                    <a:lumOff val="40000"/>
                  </a:schemeClr>
                </a:solidFill>
                <a:latin typeface="Times New Roman" panose="02020603050405020304" pitchFamily="18" charset="0"/>
                <a:cs typeface="Times New Roman" panose="02020603050405020304" pitchFamily="18" charset="0"/>
              </a:rPr>
              <a:t>ПОСЛАНИЕ </a:t>
            </a:r>
            <a:r>
              <a:rPr lang="ru-RU" sz="3600" dirty="0" smtClean="0">
                <a:solidFill>
                  <a:schemeClr val="accent3">
                    <a:lumMod val="60000"/>
                    <a:lumOff val="40000"/>
                  </a:schemeClr>
                </a:solidFill>
                <a:latin typeface="Times New Roman" panose="02020603050405020304" pitchFamily="18" charset="0"/>
                <a:cs typeface="Times New Roman" panose="02020603050405020304" pitchFamily="18" charset="0"/>
              </a:rPr>
              <a:t>       </a:t>
            </a:r>
            <a:r>
              <a:rPr lang="ru-RU" sz="2400" dirty="0" smtClean="0">
                <a:solidFill>
                  <a:srgbClr val="0070C0"/>
                </a:solidFill>
                <a:latin typeface="Times New Roman" panose="02020603050405020304" pitchFamily="18" charset="0"/>
                <a:cs typeface="Times New Roman" panose="02020603050405020304" pitchFamily="18" charset="0"/>
              </a:rPr>
              <a:t>СРЕДСТВО ДОНЕСЕНИЯ</a:t>
            </a:r>
          </a:p>
          <a:p>
            <a:pPr fontAlgn="base"/>
            <a:endParaRPr lang="ru-RU" sz="2400" dirty="0">
              <a:solidFill>
                <a:srgbClr val="0070C0"/>
              </a:solidFill>
              <a:latin typeface="Times New Roman" panose="02020603050405020304" pitchFamily="18" charset="0"/>
              <a:cs typeface="Times New Roman" panose="02020603050405020304" pitchFamily="18" charset="0"/>
            </a:endParaRPr>
          </a:p>
          <a:p>
            <a:pPr fontAlgn="base"/>
            <a:r>
              <a:rPr lang="ru-RU" sz="2400" dirty="0" smtClean="0">
                <a:solidFill>
                  <a:srgbClr val="FF0000"/>
                </a:solidFill>
                <a:latin typeface="Times New Roman" panose="02020603050405020304" pitchFamily="18" charset="0"/>
                <a:cs typeface="Times New Roman" panose="02020603050405020304" pitchFamily="18" charset="0"/>
              </a:rPr>
              <a:t>ВАЖНО :</a:t>
            </a:r>
          </a:p>
          <a:p>
            <a:pPr fontAlgn="base"/>
            <a:endParaRPr lang="ru-RU" sz="2400" dirty="0" smtClean="0">
              <a:solidFill>
                <a:srgbClr val="00B050"/>
              </a:solidFill>
              <a:latin typeface="Times New Roman" panose="02020603050405020304" pitchFamily="18" charset="0"/>
              <a:cs typeface="Times New Roman" panose="02020603050405020304" pitchFamily="18" charset="0"/>
            </a:endParaRPr>
          </a:p>
          <a:p>
            <a:pPr marL="342900" indent="-342900" fontAlgn="base">
              <a:buFontTx/>
              <a:buChar char="-"/>
            </a:pPr>
            <a:r>
              <a:rPr lang="ru-RU" sz="2400" dirty="0" smtClean="0">
                <a:latin typeface="Times New Roman" panose="02020603050405020304" pitchFamily="18" charset="0"/>
                <a:cs typeface="Times New Roman" panose="02020603050405020304" pitchFamily="18" charset="0"/>
              </a:rPr>
              <a:t>Разные послания для разных категорий клиентов</a:t>
            </a:r>
          </a:p>
          <a:p>
            <a:pPr marL="342900" indent="-342900" fontAlgn="base">
              <a:buFontTx/>
              <a:buChar char="-"/>
            </a:pPr>
            <a:r>
              <a:rPr lang="ru-RU" sz="2400" dirty="0" smtClean="0">
                <a:latin typeface="Times New Roman" panose="02020603050405020304" pitchFamily="18" charset="0"/>
                <a:cs typeface="Times New Roman" panose="02020603050405020304" pitchFamily="18" charset="0"/>
              </a:rPr>
              <a:t>Лучшее средство донесения послания</a:t>
            </a:r>
          </a:p>
          <a:p>
            <a:pPr marL="342900" indent="-342900" fontAlgn="base">
              <a:buFontTx/>
              <a:buChar char="-"/>
            </a:pPr>
            <a:r>
              <a:rPr lang="ru-RU" sz="2400" dirty="0" smtClean="0">
                <a:latin typeface="Times New Roman" panose="02020603050405020304" pitchFamily="18" charset="0"/>
                <a:cs typeface="Times New Roman" panose="02020603050405020304" pitchFamily="18" charset="0"/>
              </a:rPr>
              <a:t>Социальные сети</a:t>
            </a:r>
          </a:p>
          <a:p>
            <a:pPr marL="342900" indent="-342900" fontAlgn="base">
              <a:buFontTx/>
              <a:buChar char="-"/>
            </a:pPr>
            <a:r>
              <a:rPr lang="ru-RU" sz="2400" dirty="0" smtClean="0">
                <a:latin typeface="Times New Roman" panose="02020603050405020304" pitchFamily="18" charset="0"/>
                <a:cs typeface="Times New Roman" panose="02020603050405020304" pitchFamily="18" charset="0"/>
              </a:rPr>
              <a:t>Международный маркетинг</a:t>
            </a:r>
          </a:p>
          <a:p>
            <a:pPr marL="342900" indent="-342900" fontAlgn="base">
              <a:buFontTx/>
              <a:buChar char="-"/>
            </a:pPr>
            <a:r>
              <a:rPr lang="ru-RU" sz="2400" dirty="0" err="1" smtClean="0">
                <a:latin typeface="Times New Roman" panose="02020603050405020304" pitchFamily="18" charset="0"/>
                <a:cs typeface="Times New Roman" panose="02020603050405020304" pitchFamily="18" charset="0"/>
              </a:rPr>
              <a:t>Нишевый</a:t>
            </a:r>
            <a:r>
              <a:rPr lang="ru-RU" sz="2400" dirty="0" smtClean="0">
                <a:latin typeface="Times New Roman" panose="02020603050405020304" pitchFamily="18" charset="0"/>
                <a:cs typeface="Times New Roman" panose="02020603050405020304" pitchFamily="18" charset="0"/>
              </a:rPr>
              <a:t> маркетинг</a:t>
            </a:r>
            <a:endParaRPr lang="ru-RU" sz="2400" dirty="0">
              <a:latin typeface="Times New Roman" panose="02020603050405020304" pitchFamily="18" charset="0"/>
              <a:cs typeface="Times New Roman" panose="02020603050405020304" pitchFamily="18" charset="0"/>
            </a:endParaRPr>
          </a:p>
        </p:txBody>
      </p:sp>
      <p:sp>
        <p:nvSpPr>
          <p:cNvPr id="4" name="Стрелка вправо 3"/>
          <p:cNvSpPr/>
          <p:nvPr/>
        </p:nvSpPr>
        <p:spPr>
          <a:xfrm>
            <a:off x="2458284" y="2818701"/>
            <a:ext cx="511728"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
        <p:nvSpPr>
          <p:cNvPr id="6" name="Стрелка вправо 5"/>
          <p:cNvSpPr/>
          <p:nvPr/>
        </p:nvSpPr>
        <p:spPr>
          <a:xfrm>
            <a:off x="5023473" y="2818701"/>
            <a:ext cx="511728"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Tree>
    <p:extLst>
      <p:ext uri="{BB962C8B-B14F-4D97-AF65-F5344CB8AC3E}">
        <p14:creationId xmlns:p14="http://schemas.microsoft.com/office/powerpoint/2010/main" val="628339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1319" y="609600"/>
            <a:ext cx="9102811" cy="609600"/>
          </a:xfrm>
        </p:spPr>
        <p:txBody>
          <a:bodyPr>
            <a:normAutofit/>
          </a:bodyPr>
          <a:lstStyle/>
          <a:p>
            <a:r>
              <a:rPr lang="ru-RU" sz="3000" dirty="0">
                <a:latin typeface="Times New Roman" panose="02020603050405020304" pitchFamily="18" charset="0"/>
                <a:cs typeface="Times New Roman" panose="02020603050405020304" pitchFamily="18" charset="0"/>
              </a:rPr>
              <a:t>Информационные технологии – услуга или продукт?</a:t>
            </a:r>
          </a:p>
        </p:txBody>
      </p:sp>
      <p:sp>
        <p:nvSpPr>
          <p:cNvPr id="3" name="Объект 2"/>
          <p:cNvSpPr>
            <a:spLocks noGrp="1"/>
          </p:cNvSpPr>
          <p:nvPr>
            <p:ph idx="1"/>
          </p:nvPr>
        </p:nvSpPr>
        <p:spPr>
          <a:xfrm>
            <a:off x="677334" y="1301579"/>
            <a:ext cx="8596668" cy="4739784"/>
          </a:xfrm>
        </p:spPr>
        <p:txBody>
          <a:bodyPr>
            <a:noAutofit/>
          </a:bodyPr>
          <a:lstStyle/>
          <a:p>
            <a:pPr marL="0" indent="0">
              <a:buNone/>
            </a:pPr>
            <a:r>
              <a:rPr lang="ru-RU" sz="1600" dirty="0">
                <a:latin typeface="Times New Roman" panose="02020603050405020304" pitchFamily="18" charset="0"/>
                <a:cs typeface="Times New Roman" panose="02020603050405020304" pitchFamily="18" charset="0"/>
              </a:rPr>
              <a:t>Прежде чем говорить о специфике маркетинга в сфере ИТ, необходимо представлять специфику рассматриваемой отрасли, в которой «производятся» и «используются» информационные технологии, т. е. технологии, связанные с получением, обработкой, хранением и передачей информации с помощью компьютерных и телекоммуникационных устройств</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a:p>
            <a:pPr marL="0" indent="0">
              <a:buNone/>
            </a:pPr>
            <a:r>
              <a:rPr lang="ru-RU" sz="1600" dirty="0">
                <a:latin typeface="Times New Roman" panose="02020603050405020304" pitchFamily="18" charset="0"/>
                <a:cs typeface="Times New Roman" panose="02020603050405020304" pitchFamily="18" charset="0"/>
              </a:rPr>
              <a:t>Как правило, ИТ-компании используют две базовые модели ведения бизнеса: так называемую </a:t>
            </a:r>
            <a:r>
              <a:rPr lang="ru-RU" sz="1600" b="1" dirty="0">
                <a:latin typeface="Times New Roman" panose="02020603050405020304" pitchFamily="18" charset="0"/>
                <a:cs typeface="Times New Roman" panose="02020603050405020304" pitchFamily="18" charset="0"/>
              </a:rPr>
              <a:t>сервисную модель </a:t>
            </a:r>
            <a:r>
              <a:rPr lang="ru-RU" sz="1600" dirty="0">
                <a:latin typeface="Times New Roman" panose="02020603050405020304" pitchFamily="18" charset="0"/>
                <a:cs typeface="Times New Roman" panose="02020603050405020304" pitchFamily="18" charset="0"/>
              </a:rPr>
              <a:t>(иногда еще называемую </a:t>
            </a:r>
            <a:r>
              <a:rPr lang="ru-RU" sz="1600" dirty="0" err="1">
                <a:latin typeface="Times New Roman" panose="02020603050405020304" pitchFamily="18" charset="0"/>
                <a:cs typeface="Times New Roman" panose="02020603050405020304" pitchFamily="18" charset="0"/>
              </a:rPr>
              <a:t>аутсорсинговой</a:t>
            </a:r>
            <a:r>
              <a:rPr lang="ru-RU" sz="1600" dirty="0">
                <a:latin typeface="Times New Roman" panose="02020603050405020304" pitchFamily="18" charset="0"/>
                <a:cs typeface="Times New Roman" panose="02020603050405020304" pitchFamily="18" charset="0"/>
              </a:rPr>
              <a:t>), предполагающую оказание ИТ-услуг для удовлетворения конкретных нужд заказчика (включая услуги по автоматизации его бизнес-процессов, ИТ-консалтинг, интеграцию корпоративных приложений, тестирование программного обеспечения, создание выделенных центров разработки, электронное обучение и ряд других), и </a:t>
            </a:r>
            <a:r>
              <a:rPr lang="ru-RU" sz="1600" b="1" dirty="0">
                <a:latin typeface="Times New Roman" panose="02020603050405020304" pitchFamily="18" charset="0"/>
                <a:cs typeface="Times New Roman" panose="02020603050405020304" pitchFamily="18" charset="0"/>
              </a:rPr>
              <a:t>продуктовую модель</a:t>
            </a:r>
            <a:r>
              <a:rPr lang="ru-RU" sz="1600" dirty="0">
                <a:latin typeface="Times New Roman" panose="02020603050405020304" pitchFamily="18" charset="0"/>
                <a:cs typeface="Times New Roman" panose="02020603050405020304" pitchFamily="18" charset="0"/>
              </a:rPr>
              <a:t>, предполагающую продажу собственных программных продуктов, разрабатываемых на свой страх и риск, тиражируемых и предлагаемых широкому кругу потенциальных покупателей</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a:p>
            <a:pPr marL="0" indent="0">
              <a:buNone/>
            </a:pPr>
            <a:r>
              <a:rPr lang="ru-RU" sz="1600" dirty="0">
                <a:latin typeface="Times New Roman" panose="02020603050405020304" pitchFamily="18" charset="0"/>
                <a:cs typeface="Times New Roman" panose="02020603050405020304" pitchFamily="18" charset="0"/>
              </a:rPr>
              <a:t>С точки зрения ИТ-компании и ее маркетинговой деятельности приведенные выше модели различаются радикально: в первом случае речь идет о поиске клиента, его маркетинговой «обработке», заключении с ним договора на оказание услуг и последующем осуществлении непосредственного обслуживания; во втором случае создание программного обеспечения подразумевается еще до появления первых клиентов, а все процессы по маркетингу и активным продажам «запускаются» уже после разработки программного продукта.</a:t>
            </a:r>
          </a:p>
          <a:p>
            <a:pPr marL="0" indent="0">
              <a:buNone/>
            </a:pP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17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78942" y="576650"/>
            <a:ext cx="9407610" cy="5465376"/>
          </a:xfrm>
        </p:spPr>
        <p:txBody>
          <a:bodyPr>
            <a:noAutofit/>
          </a:bodyPr>
          <a:lstStyle/>
          <a:p>
            <a:pPr marL="0" indent="0">
              <a:buNone/>
            </a:pPr>
            <a:r>
              <a:rPr lang="ru-RU" sz="1600" dirty="0">
                <a:latin typeface="Times New Roman" panose="02020603050405020304" pitchFamily="18" charset="0"/>
                <a:cs typeface="Times New Roman" panose="02020603050405020304" pitchFamily="18" charset="0"/>
              </a:rPr>
              <a:t>Однако с точки зрения клиента и всего рынка в целом различие между двумя указанными моделями выглядит иначе. Клиент прежде всего понимает «продукт» как нечто, передаваемое в его распоряжение навсегда или на длительный срок и чем он может воспользоваться любым способом по своему усмотрению. В то время как «услуги» воспринимаются как </a:t>
            </a:r>
            <a:r>
              <a:rPr lang="ru-RU" sz="1600" dirty="0" err="1">
                <a:latin typeface="Times New Roman" panose="02020603050405020304" pitchFamily="18" charset="0"/>
                <a:cs typeface="Times New Roman" panose="02020603050405020304" pitchFamily="18" charset="0"/>
              </a:rPr>
              <a:t>единоразовые</a:t>
            </a:r>
            <a:r>
              <a:rPr lang="ru-RU" sz="1600" dirty="0">
                <a:latin typeface="Times New Roman" panose="02020603050405020304" pitchFamily="18" charset="0"/>
                <a:cs typeface="Times New Roman" panose="02020603050405020304" pitchFamily="18" charset="0"/>
              </a:rPr>
              <a:t> или повторяющиеся действия ИТ-поставщика, решающие некоторую проблему клиента и приносящие ему те или иные выгоды</a:t>
            </a:r>
            <a:r>
              <a:rPr lang="ru-RU" sz="1600" dirty="0" smtClean="0">
                <a:latin typeface="Times New Roman" panose="02020603050405020304" pitchFamily="18" charset="0"/>
                <a:cs typeface="Times New Roman" panose="02020603050405020304" pitchFamily="18" charset="0"/>
              </a:rPr>
              <a:t>.</a:t>
            </a:r>
            <a:endParaRPr lang="ru-RU" sz="800" dirty="0" smtClean="0">
              <a:latin typeface="Times New Roman" panose="02020603050405020304" pitchFamily="18" charset="0"/>
              <a:cs typeface="Times New Roman" panose="02020603050405020304" pitchFamily="18" charset="0"/>
            </a:endParaRPr>
          </a:p>
          <a:p>
            <a:pPr marL="0" indent="0">
              <a:buNone/>
            </a:pP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1600" dirty="0" smtClean="0">
                <a:latin typeface="Times New Roman" panose="02020603050405020304" pitchFamily="18" charset="0"/>
                <a:cs typeface="Times New Roman" panose="02020603050405020304" pitchFamily="18" charset="0"/>
              </a:rPr>
              <a:t>Например</a:t>
            </a:r>
            <a:r>
              <a:rPr lang="ru-RU" sz="1600" dirty="0">
                <a:latin typeface="Times New Roman" panose="02020603050405020304" pitchFamily="18" charset="0"/>
                <a:cs typeface="Times New Roman" panose="02020603050405020304" pitchFamily="18" charset="0"/>
              </a:rPr>
              <a:t>, всемирно известная компания </a:t>
            </a:r>
            <a:r>
              <a:rPr lang="ru-RU" sz="1600" dirty="0" err="1">
                <a:latin typeface="Times New Roman" panose="02020603050405020304" pitchFamily="18" charset="0"/>
                <a:cs typeface="Times New Roman" panose="02020603050405020304" pitchFamily="18" charset="0"/>
              </a:rPr>
              <a:t>Google</a:t>
            </a:r>
            <a:r>
              <a:rPr lang="ru-RU" sz="1600" dirty="0">
                <a:latin typeface="Times New Roman" panose="02020603050405020304" pitchFamily="18" charset="0"/>
                <a:cs typeface="Times New Roman" panose="02020603050405020304" pitchFamily="18" charset="0"/>
              </a:rPr>
              <a:t> предлагает широкий спектр сервисов – электронную почту, поиск в Интернете, хранение и обработку фотографий, видеофайлов и документов, онлайн-переводчика и т. п. Подобные сервисы воспринимаются клиентами преимущественно как услуги, хотя для самой компании они выступают как программные продукты</a:t>
            </a:r>
            <a:r>
              <a:rPr lang="ru-RU" sz="1600" dirty="0" smtClean="0">
                <a:latin typeface="Times New Roman" panose="02020603050405020304" pitchFamily="18" charset="0"/>
                <a:cs typeface="Times New Roman" panose="02020603050405020304" pitchFamily="18" charset="0"/>
              </a:rPr>
              <a:t>.</a:t>
            </a:r>
          </a:p>
          <a:p>
            <a:pPr marL="0" indent="0">
              <a:buNone/>
            </a:pP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822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708" y="746447"/>
            <a:ext cx="6032672" cy="4264475"/>
          </a:xfrm>
          <a:prstGeom prst="rect">
            <a:avLst/>
          </a:prstGeom>
        </p:spPr>
      </p:pic>
    </p:spTree>
    <p:extLst>
      <p:ext uri="{BB962C8B-B14F-4D97-AF65-F5344CB8AC3E}">
        <p14:creationId xmlns:p14="http://schemas.microsoft.com/office/powerpoint/2010/main" val="4088141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14184"/>
            <a:ext cx="8596668" cy="716692"/>
          </a:xfrm>
        </p:spPr>
        <p:txBody>
          <a:bodyPr>
            <a:noAutofit/>
          </a:bodyPr>
          <a:lstStyle/>
          <a:p>
            <a:pPr fontAlgn="base"/>
            <a:r>
              <a:rPr lang="ru-RU" dirty="0">
                <a:latin typeface="Times New Roman" panose="02020603050405020304" pitchFamily="18" charset="0"/>
                <a:cs typeface="Times New Roman" panose="02020603050405020304" pitchFamily="18" charset="0"/>
              </a:rPr>
              <a:t>Раскрутка </a:t>
            </a:r>
            <a:r>
              <a:rPr lang="ru-RU" dirty="0" err="1">
                <a:latin typeface="Times New Roman" panose="02020603050405020304" pitchFamily="18" charset="0"/>
                <a:cs typeface="Times New Roman" panose="02020603050405020304" pitchFamily="18" charset="0"/>
              </a:rPr>
              <a:t>стартапов</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77334" y="998713"/>
            <a:ext cx="8596668" cy="5756314"/>
          </a:xfrm>
        </p:spPr>
        <p:txBody>
          <a:bodyPr>
            <a:normAutofit fontScale="85000" lnSpcReduction="10000"/>
          </a:bodyPr>
          <a:lstStyle/>
          <a:p>
            <a:pPr marL="0" indent="0" fontAlgn="base">
              <a:buNone/>
            </a:pPr>
            <a:r>
              <a:rPr lang="ru-RU" dirty="0" smtClean="0"/>
              <a:t>	</a:t>
            </a:r>
            <a:r>
              <a:rPr lang="ru-RU" sz="1900" dirty="0">
                <a:latin typeface="Times New Roman" panose="02020603050405020304" pitchFamily="18" charset="0"/>
                <a:cs typeface="Times New Roman" panose="02020603050405020304" pitchFamily="18" charset="0"/>
              </a:rPr>
              <a:t>IT-</a:t>
            </a:r>
            <a:r>
              <a:rPr lang="ru-RU" sz="1900" dirty="0" err="1">
                <a:latin typeface="Times New Roman" panose="02020603050405020304" pitchFamily="18" charset="0"/>
                <a:cs typeface="Times New Roman" panose="02020603050405020304" pitchFamily="18" charset="0"/>
              </a:rPr>
              <a:t>стартапы</a:t>
            </a:r>
            <a:r>
              <a:rPr lang="ru-RU" sz="1900" dirty="0">
                <a:latin typeface="Times New Roman" panose="02020603050405020304" pitchFamily="18" charset="0"/>
                <a:cs typeface="Times New Roman" panose="02020603050405020304" pitchFamily="18" charset="0"/>
              </a:rPr>
              <a:t> — это широкое понятие. Компании могут находиться на разных этапах развития, разрабатывать разные продукты, услуги или инфраструктурные решения, работать по разным моделям монетизации. Поэтому, на первый взгляд, сложно подвести общий базис. Но очевидно, что в развитии любой компании, в том числе и IT-</a:t>
            </a:r>
            <a:r>
              <a:rPr lang="ru-RU" sz="1900" dirty="0" err="1">
                <a:latin typeface="Times New Roman" panose="02020603050405020304" pitchFamily="18" charset="0"/>
                <a:cs typeface="Times New Roman" panose="02020603050405020304" pitchFamily="18" charset="0"/>
              </a:rPr>
              <a:t>стартапа</a:t>
            </a:r>
            <a:r>
              <a:rPr lang="ru-RU" sz="1900" dirty="0">
                <a:latin typeface="Times New Roman" panose="02020603050405020304" pitchFamily="18" charset="0"/>
                <a:cs typeface="Times New Roman" panose="02020603050405020304" pitchFamily="18" charset="0"/>
              </a:rPr>
              <a:t>, есть два глобальных аспекта: разработка продукта и обеспечение продаж этого продукта.</a:t>
            </a:r>
          </a:p>
          <a:p>
            <a:pPr marL="0" indent="0" fontAlgn="base">
              <a:buNone/>
            </a:pPr>
            <a:r>
              <a:rPr lang="ru-RU" sz="1900" dirty="0">
                <a:latin typeface="Times New Roman" panose="02020603050405020304" pitchFamily="18" charset="0"/>
                <a:cs typeface="Times New Roman" panose="02020603050405020304" pitchFamily="18" charset="0"/>
              </a:rPr>
              <a:t>Маркетинг и PR относятся ко второму аспекту. В конечном итоге, разными путями, они должны вести к тому, чтобы о продукте знала целевая аудитория и чтобы продукт покупали.</a:t>
            </a:r>
          </a:p>
          <a:p>
            <a:pPr marL="0" indent="0" fontAlgn="base">
              <a:buNone/>
            </a:pPr>
            <a:r>
              <a:rPr lang="ru-RU" sz="1900" dirty="0">
                <a:latin typeface="Times New Roman" panose="02020603050405020304" pitchFamily="18" charset="0"/>
                <a:cs typeface="Times New Roman" panose="02020603050405020304" pitchFamily="18" charset="0"/>
              </a:rPr>
              <a:t>Вопросами маркетинга и коммуникаций нужно начинать заниматься на ранних этапах, когда сам продукт еще в разработке. Нужно изучить потребности рынка, найти первых последователей — еще даже не продукта, а идеи, — протестировать идею и внести коррективы. Может быть, даже сделать первые продажи (для многих типов IT-продуктов это распространенная практика).</a:t>
            </a:r>
          </a:p>
          <a:p>
            <a:pPr marL="0" indent="0" fontAlgn="base">
              <a:buNone/>
            </a:pPr>
            <a:r>
              <a:rPr lang="ru-RU" sz="1900" dirty="0">
                <a:latin typeface="Times New Roman" panose="02020603050405020304" pitchFamily="18" charset="0"/>
                <a:cs typeface="Times New Roman" panose="02020603050405020304" pitchFamily="18" charset="0"/>
              </a:rPr>
              <a:t>Часто бывает так, что при первой же обратной связи от потребителей выясняется, что на самом деле нужно было действовать иначе. Существует множество продуктов, где первые же контакты с реальными клиентами приносили большие перемены на уровне концепции. И лучше узнать это до того, как вложены усилия и средства в разработку неверного решения, чем после. </a:t>
            </a:r>
          </a:p>
          <a:p>
            <a:pPr marL="0" indent="0" fontAlgn="base">
              <a:buNone/>
            </a:pPr>
            <a:r>
              <a:rPr lang="ru-RU" sz="1900" dirty="0">
                <a:latin typeface="Times New Roman" panose="02020603050405020304" pitchFamily="18" charset="0"/>
                <a:cs typeface="Times New Roman" panose="02020603050405020304" pitchFamily="18" charset="0"/>
              </a:rPr>
              <a:t>Также нужно подготовить почву для первых продаж. Так, чтобы готовый продукт (разработанный с учетом обратной связи от клиентов) вышел на теплый рынок. Конечно, корректировки практически неизбежны даже при самых благоприятных условиях, но эти две вещи — раннее получение обратной связи и заблаговременный «подогрев» рынка — помогают избежать множества разочарований.</a:t>
            </a:r>
          </a:p>
        </p:txBody>
      </p:sp>
      <p:sp>
        <p:nvSpPr>
          <p:cNvPr id="5" name="Прямоугольник 4"/>
          <p:cNvSpPr/>
          <p:nvPr/>
        </p:nvSpPr>
        <p:spPr>
          <a:xfrm>
            <a:off x="2395241" y="3333347"/>
            <a:ext cx="184731" cy="2308324"/>
          </a:xfrm>
          <a:prstGeom prst="rect">
            <a:avLst/>
          </a:prstGeom>
        </p:spPr>
        <p:txBody>
          <a:bodyPr wrap="none">
            <a:spAutoFit/>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endParaRPr lang="ru-R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621" y="6030701"/>
            <a:ext cx="8778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602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22422"/>
            <a:ext cx="8596668" cy="749643"/>
          </a:xfrm>
        </p:spPr>
        <p:txBody>
          <a:bodyPr>
            <a:normAutofit fontScale="90000"/>
          </a:bodyPr>
          <a:lstStyle/>
          <a:p>
            <a:r>
              <a:rPr lang="ru-RU" dirty="0">
                <a:latin typeface="Times New Roman" panose="02020603050405020304" pitchFamily="18" charset="0"/>
                <a:cs typeface="Times New Roman" panose="02020603050405020304" pitchFamily="18" charset="0"/>
              </a:rPr>
              <a:t>Особенности </a:t>
            </a:r>
            <a:r>
              <a:rPr lang="en-US" dirty="0">
                <a:latin typeface="Times New Roman" panose="02020603050405020304" pitchFamily="18" charset="0"/>
                <a:cs typeface="Times New Roman" panose="02020603050405020304" pitchFamily="18" charset="0"/>
              </a:rPr>
              <a:t>PR IT-</a:t>
            </a:r>
            <a:r>
              <a:rPr lang="ru-RU" dirty="0">
                <a:latin typeface="Times New Roman" panose="02020603050405020304" pitchFamily="18" charset="0"/>
                <a:cs typeface="Times New Roman" panose="02020603050405020304" pitchFamily="18" charset="0"/>
              </a:rPr>
              <a:t>проектов</a:t>
            </a:r>
            <a:r>
              <a:rPr lang="ru-RU" dirty="0"/>
              <a:t/>
            </a:r>
            <a:br>
              <a:rPr lang="ru-RU" dirty="0"/>
            </a:br>
            <a:endParaRPr lang="ru-RU" sz="18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192" y="5966556"/>
            <a:ext cx="8778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Объект 2"/>
          <p:cNvSpPr>
            <a:spLocks noGrp="1"/>
          </p:cNvSpPr>
          <p:nvPr>
            <p:ph idx="1"/>
          </p:nvPr>
        </p:nvSpPr>
        <p:spPr>
          <a:xfrm>
            <a:off x="677334" y="1128585"/>
            <a:ext cx="8596668" cy="4912778"/>
          </a:xfrm>
        </p:spPr>
        <p:txBody>
          <a:bodyPr>
            <a:normAutofit/>
          </a:bodyPr>
          <a:lstStyle/>
          <a:p>
            <a:pPr marL="0" indent="0" fontAlgn="base">
              <a:buNone/>
            </a:pPr>
            <a:r>
              <a:rPr lang="ru-RU" sz="1600" dirty="0">
                <a:latin typeface="Times New Roman" panose="02020603050405020304" pitchFamily="18" charset="0"/>
                <a:cs typeface="Times New Roman" panose="02020603050405020304" pitchFamily="18" charset="0"/>
              </a:rPr>
              <a:t>Особенности маркетинга и PR для IT-</a:t>
            </a:r>
            <a:r>
              <a:rPr lang="ru-RU" sz="1600" dirty="0" err="1">
                <a:latin typeface="Times New Roman" panose="02020603050405020304" pitchFamily="18" charset="0"/>
                <a:cs typeface="Times New Roman" panose="02020603050405020304" pitchFamily="18" charset="0"/>
              </a:rPr>
              <a:t>стартапов</a:t>
            </a:r>
            <a:r>
              <a:rPr lang="ru-RU" sz="1600" dirty="0">
                <a:latin typeface="Times New Roman" panose="02020603050405020304" pitchFamily="18" charset="0"/>
                <a:cs typeface="Times New Roman" panose="02020603050405020304" pitchFamily="18" charset="0"/>
              </a:rPr>
              <a:t> неразрывно связаны с особенностями самих </a:t>
            </a:r>
            <a:r>
              <a:rPr lang="ru-RU" sz="1600" dirty="0" err="1">
                <a:latin typeface="Times New Roman" panose="02020603050405020304" pitchFamily="18" charset="0"/>
                <a:cs typeface="Times New Roman" panose="02020603050405020304" pitchFamily="18" charset="0"/>
              </a:rPr>
              <a:t>стартапов</a:t>
            </a:r>
            <a:r>
              <a:rPr lang="ru-RU" sz="1600" dirty="0">
                <a:latin typeface="Times New Roman" panose="02020603050405020304" pitchFamily="18" charset="0"/>
                <a:cs typeface="Times New Roman" panose="02020603050405020304" pitchFamily="18" charset="0"/>
              </a:rPr>
              <a:t>. Как писал в еще одной прекрасной книге Эрик Рис, </a:t>
            </a:r>
            <a:r>
              <a:rPr lang="ru-RU" sz="1600" dirty="0" err="1">
                <a:latin typeface="Times New Roman" panose="02020603050405020304" pitchFamily="18" charset="0"/>
                <a:cs typeface="Times New Roman" panose="02020603050405020304" pitchFamily="18" charset="0"/>
              </a:rPr>
              <a:t>стартапы</a:t>
            </a:r>
            <a:r>
              <a:rPr lang="ru-RU" sz="1600" dirty="0">
                <a:latin typeface="Times New Roman" panose="02020603050405020304" pitchFamily="18" charset="0"/>
                <a:cs typeface="Times New Roman" panose="02020603050405020304" pitchFamily="18" charset="0"/>
              </a:rPr>
              <a:t> — это сплошная неопределенность.</a:t>
            </a:r>
          </a:p>
          <a:p>
            <a:pPr marL="0" indent="0" fontAlgn="base">
              <a:buNone/>
            </a:pPr>
            <a:r>
              <a:rPr lang="ru-RU" sz="1600" dirty="0">
                <a:latin typeface="Times New Roman" panose="02020603050405020304" pitchFamily="18" charset="0"/>
                <a:cs typeface="Times New Roman" panose="02020603050405020304" pitchFamily="18" charset="0"/>
              </a:rPr>
              <a:t>Вот у вас появилась идея, сложилась команда или даже, может быть, идея и команда сформировались в составе большой компании и в результате длительных исследований. Но все равно вы ничего не знаете заранее, у вас в руках сплошные гипотезы. Скорее всего, этот продукт нужен такой-то целевой аудитории. Вероятно, такая-то ценовая политика принесет такие-то результаты. И так далее. У вас нет фактических данных, подтвержденных статистикой.</a:t>
            </a:r>
          </a:p>
          <a:p>
            <a:pPr marL="0" indent="0" fontAlgn="base">
              <a:buNone/>
            </a:pPr>
            <a:r>
              <a:rPr lang="ru-RU" sz="1600" dirty="0">
                <a:latin typeface="Times New Roman" panose="02020603050405020304" pitchFamily="18" charset="0"/>
                <a:cs typeface="Times New Roman" panose="02020603050405020304" pitchFamily="18" charset="0"/>
              </a:rPr>
              <a:t>Поэтому одна из основных задач маркетинга для любого IT-</a:t>
            </a:r>
            <a:r>
              <a:rPr lang="ru-RU" sz="1600" dirty="0" err="1">
                <a:latin typeface="Times New Roman" panose="02020603050405020304" pitchFamily="18" charset="0"/>
                <a:cs typeface="Times New Roman" panose="02020603050405020304" pitchFamily="18" charset="0"/>
              </a:rPr>
              <a:t>стартапа</a:t>
            </a:r>
            <a:r>
              <a:rPr lang="ru-RU" sz="1600" dirty="0">
                <a:latin typeface="Times New Roman" panose="02020603050405020304" pitchFamily="18" charset="0"/>
                <a:cs typeface="Times New Roman" panose="02020603050405020304" pitchFamily="18" charset="0"/>
              </a:rPr>
              <a:t> — это проверка гипотез, а одна из основных задач PR — создание такой среды, чтобы результаты проверки этих гипотез (как положительные, так и отрицательные) максимально положительно или, как минимум, мягко сказывались на репутации компании. Стоит готовить план публикаций о чем говорить "говорящей голове" прессе через 1 неделю или 2 месяца</a:t>
            </a:r>
            <a:r>
              <a:rPr lang="ru-RU" sz="1600" dirty="0" smtClean="0">
                <a:latin typeface="Times New Roman" panose="02020603050405020304" pitchFamily="18" charset="0"/>
                <a:cs typeface="Times New Roman" panose="02020603050405020304" pitchFamily="18" charset="0"/>
              </a:rPr>
              <a:t>.</a:t>
            </a:r>
          </a:p>
          <a:p>
            <a:pPr marL="0" indent="0" fontAlgn="base">
              <a:buNone/>
            </a:pPr>
            <a:r>
              <a:rPr lang="ru-RU" sz="1600" dirty="0">
                <a:latin typeface="Times New Roman" panose="02020603050405020304" pitchFamily="18" charset="0"/>
                <a:cs typeface="Times New Roman" panose="02020603050405020304" pitchFamily="18" charset="0"/>
              </a:rPr>
              <a:t>В компании </a:t>
            </a:r>
            <a:r>
              <a:rPr lang="ru-RU" sz="1600" dirty="0" err="1">
                <a:latin typeface="Times New Roman" panose="02020603050405020304" pitchFamily="18" charset="0"/>
                <a:cs typeface="Times New Roman" panose="02020603050405020304" pitchFamily="18" charset="0"/>
              </a:rPr>
              <a:t>Time</a:t>
            </a:r>
            <a:r>
              <a:rPr lang="ru-RU" sz="1600" dirty="0">
                <a:latin typeface="Times New Roman" panose="02020603050405020304" pitchFamily="18" charset="0"/>
                <a:cs typeface="Times New Roman" panose="02020603050405020304" pitchFamily="18" charset="0"/>
              </a:rPr>
              <a:t> 2 </a:t>
            </a:r>
            <a:r>
              <a:rPr lang="ru-RU" sz="1600" dirty="0" err="1">
                <a:latin typeface="Times New Roman" panose="02020603050405020304" pitchFamily="18" charset="0"/>
                <a:cs typeface="Times New Roman" panose="02020603050405020304" pitchFamily="18" charset="0"/>
              </a:rPr>
              <a:t>Travel</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Club</a:t>
            </a:r>
            <a:r>
              <a:rPr lang="ru-RU" sz="1600" dirty="0">
                <a:latin typeface="Times New Roman" panose="02020603050405020304" pitchFamily="18" charset="0"/>
                <a:cs typeface="Times New Roman" panose="02020603050405020304" pitchFamily="18" charset="0"/>
              </a:rPr>
              <a:t>, где в скором времени будет запущена поисковая платформа для поиска экскурсий по всему миру, две основные группы целевых аудиторий: организаторы экскурсий и путешественники (потребители услуг). Естественно, что с этими целевыми аудиториями работа ведется по-разному и для каждой разрабатывается отдельная стратегия.</a:t>
            </a:r>
          </a:p>
          <a:p>
            <a:pPr marL="0" indent="0">
              <a:buNone/>
            </a:pP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177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маркетинг?</a:t>
            </a:r>
            <a:endParaRPr lang="ru-RU" dirty="0"/>
          </a:p>
        </p:txBody>
      </p:sp>
      <p:sp>
        <p:nvSpPr>
          <p:cNvPr id="3" name="Объект 2"/>
          <p:cNvSpPr>
            <a:spLocks noGrp="1"/>
          </p:cNvSpPr>
          <p:nvPr>
            <p:ph idx="1"/>
          </p:nvPr>
        </p:nvSpPr>
        <p:spPr/>
        <p:txBody>
          <a:bodyPr/>
          <a:lstStyle/>
          <a:p>
            <a:pPr marL="0" indent="0">
              <a:buNone/>
            </a:pPr>
            <a:r>
              <a:rPr lang="ru-RU" dirty="0">
                <a:latin typeface="Times New Roman" pitchFamily="18" charset="0"/>
                <a:cs typeface="Times New Roman" pitchFamily="18" charset="0"/>
              </a:rPr>
              <a:t>По определению основоположника теории маркетинга американского ученого </a:t>
            </a:r>
            <a:r>
              <a:rPr lang="ru-RU" dirty="0" err="1">
                <a:latin typeface="Times New Roman" pitchFamily="18" charset="0"/>
                <a:cs typeface="Times New Roman" pitchFamily="18" charset="0"/>
              </a:rPr>
              <a:t>Ф.Котлера</a:t>
            </a:r>
            <a:r>
              <a:rPr lang="ru-RU" dirty="0">
                <a:latin typeface="Times New Roman" pitchFamily="18" charset="0"/>
                <a:cs typeface="Times New Roman" pitchFamily="18" charset="0"/>
              </a:rPr>
              <a:t> маркетинг – вид человеческой деятельности, направленный на определение нужд и потребностей посредством обмена. Здесь фигурируют понятия: нужда, потребность, запрос, товар, обмен, сделка, рынок.</a:t>
            </a:r>
          </a:p>
        </p:txBody>
      </p:sp>
    </p:spTree>
    <p:extLst>
      <p:ext uri="{BB962C8B-B14F-4D97-AF65-F5344CB8AC3E}">
        <p14:creationId xmlns:p14="http://schemas.microsoft.com/office/powerpoint/2010/main" val="4212491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6875" y="347958"/>
            <a:ext cx="8596668" cy="1016000"/>
          </a:xfrm>
        </p:spPr>
        <p:txBody>
          <a:bodyPr>
            <a:normAutofit fontScale="90000"/>
          </a:bodyPr>
          <a:lstStyle/>
          <a:p>
            <a:r>
              <a:rPr lang="ru-RU" dirty="0"/>
              <a:t/>
            </a:r>
            <a:br>
              <a:rPr lang="ru-RU" dirty="0"/>
            </a:br>
            <a:r>
              <a:rPr lang="ru-RU" dirty="0"/>
              <a:t>          </a:t>
            </a:r>
          </a:p>
        </p:txBody>
      </p:sp>
      <p:sp>
        <p:nvSpPr>
          <p:cNvPr id="3" name="Объект 2"/>
          <p:cNvSpPr>
            <a:spLocks noGrp="1"/>
          </p:cNvSpPr>
          <p:nvPr>
            <p:ph idx="1"/>
          </p:nvPr>
        </p:nvSpPr>
        <p:spPr>
          <a:xfrm>
            <a:off x="677334" y="550258"/>
            <a:ext cx="8596668" cy="5491105"/>
          </a:xfrm>
        </p:spPr>
        <p:txBody>
          <a:bodyPr>
            <a:noAutofit/>
          </a:bodyPr>
          <a:lstStyle/>
          <a:p>
            <a:pPr marL="0" indent="0" fontAlgn="base">
              <a:buNone/>
            </a:pPr>
            <a:r>
              <a:rPr lang="ru-RU" sz="2000" dirty="0"/>
              <a:t> </a:t>
            </a:r>
            <a:r>
              <a:rPr lang="ru-RU" sz="1600" dirty="0">
                <a:latin typeface="Times New Roman" panose="02020603050405020304" pitchFamily="18" charset="0"/>
                <a:cs typeface="Times New Roman" panose="02020603050405020304" pitchFamily="18" charset="0"/>
              </a:rPr>
              <a:t>Организаторам предлагаются выгодные условия сотрудничества, которые включают в себя не только финансовый интерес, но также рекламные возможности. Проще говоря, организаторы качественных экскурсий получат дополнительный поток клиентов и рекламу. В этом заинтересованы обе стороны.</a:t>
            </a:r>
          </a:p>
          <a:p>
            <a:pPr marL="0" indent="0" fontAlgn="base">
              <a:buNone/>
            </a:pPr>
            <a:r>
              <a:rPr lang="ru-RU" sz="1600" dirty="0">
                <a:latin typeface="Times New Roman" panose="02020603050405020304" pitchFamily="18" charset="0"/>
                <a:cs typeface="Times New Roman" panose="02020603050405020304" pitchFamily="18" charset="0"/>
              </a:rPr>
              <a:t>Путешественникам предлагается не только удобный поиск экскурсий, но также другие услуги — организацию путешествий "под ключ" и возможность приобрести путеводители. Разработка всех этих услуг лежит в одном поле и требует почти одних и тех же ресурсов, но разным людям нужны разные форматы. Кому-то хочется все организовывать самому, а у кого-то для этого нет времени или навыков. Экскурсии нужны и тем, и другим.</a:t>
            </a:r>
          </a:p>
          <a:p>
            <a:pPr marL="0" indent="0" fontAlgn="base">
              <a:buNone/>
            </a:pPr>
            <a:r>
              <a:rPr lang="ru-RU" sz="1600" dirty="0">
                <a:latin typeface="Times New Roman" panose="02020603050405020304" pitchFamily="18" charset="0"/>
                <a:cs typeface="Times New Roman" panose="02020603050405020304" pitchFamily="18" charset="0"/>
              </a:rPr>
              <a:t>На основании этих подходов используются и различные инструменты коммуникаций.</a:t>
            </a:r>
          </a:p>
          <a:p>
            <a:pPr marL="0" indent="0">
              <a:buNone/>
            </a:pPr>
            <a:endParaRPr lang="ru-RU" sz="1600" dirty="0" smtClean="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627" y="4822854"/>
            <a:ext cx="877343" cy="794873"/>
          </a:xfrm>
          <a:prstGeom prst="rect">
            <a:avLst/>
          </a:prstGeom>
        </p:spPr>
      </p:pic>
    </p:spTree>
    <p:extLst>
      <p:ext uri="{BB962C8B-B14F-4D97-AF65-F5344CB8AC3E}">
        <p14:creationId xmlns:p14="http://schemas.microsoft.com/office/powerpoint/2010/main" val="724712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62465"/>
            <a:ext cx="8596668" cy="856735"/>
          </a:xfrm>
        </p:spPr>
        <p:txBody>
          <a:bodyPr>
            <a:normAutofit/>
          </a:bodyPr>
          <a:lstStyle/>
          <a:p>
            <a:pPr fontAlgn="base"/>
            <a:r>
              <a:rPr lang="en-US" sz="3200" dirty="0">
                <a:latin typeface="Times New Roman" panose="02020603050405020304" pitchFamily="18" charset="0"/>
                <a:cs typeface="Times New Roman" panose="02020603050405020304" pitchFamily="18" charset="0"/>
              </a:rPr>
              <a:t>PR </a:t>
            </a:r>
            <a:r>
              <a:rPr lang="ru-RU" sz="3200" dirty="0">
                <a:latin typeface="Times New Roman" panose="02020603050405020304" pitchFamily="18" charset="0"/>
                <a:cs typeface="Times New Roman" panose="02020603050405020304" pitchFamily="18" charset="0"/>
              </a:rPr>
              <a:t>как инструмент продаж</a:t>
            </a:r>
          </a:p>
        </p:txBody>
      </p:sp>
      <p:sp>
        <p:nvSpPr>
          <p:cNvPr id="3" name="Объект 2"/>
          <p:cNvSpPr>
            <a:spLocks noGrp="1"/>
          </p:cNvSpPr>
          <p:nvPr>
            <p:ph idx="1"/>
          </p:nvPr>
        </p:nvSpPr>
        <p:spPr>
          <a:xfrm>
            <a:off x="677334" y="1087395"/>
            <a:ext cx="8596668" cy="4953967"/>
          </a:xfrm>
        </p:spPr>
        <p:txBody>
          <a:bodyPr>
            <a:normAutofit/>
          </a:bodyPr>
          <a:lstStyle/>
          <a:p>
            <a:pPr marL="0" indent="0" fontAlgn="base">
              <a:buNone/>
            </a:pPr>
            <a:r>
              <a:rPr lang="ru-RU" sz="1600" dirty="0">
                <a:latin typeface="Times New Roman" panose="02020603050405020304" pitchFamily="18" charset="0"/>
                <a:cs typeface="Times New Roman" panose="02020603050405020304" pitchFamily="18" charset="0"/>
              </a:rPr>
              <a:t>Изначально предлагаемый IT-продукт был совершенно другой — организация индивидуальных путешествий. Люди обращались в компанию, оставляли заявки и получали выгодные билеты, удобные отели, сложные маршруты и полную информационную поддержку во время путешествия. Самое «</a:t>
            </a:r>
            <a:r>
              <a:rPr lang="ru-RU" sz="1600" dirty="0" err="1">
                <a:latin typeface="Times New Roman" panose="02020603050405020304" pitchFamily="18" charset="0"/>
                <a:cs typeface="Times New Roman" panose="02020603050405020304" pitchFamily="18" charset="0"/>
              </a:rPr>
              <a:t>айтишное</a:t>
            </a:r>
            <a:r>
              <a:rPr lang="ru-RU" sz="1600" dirty="0">
                <a:latin typeface="Times New Roman" panose="02020603050405020304" pitchFamily="18" charset="0"/>
                <a:cs typeface="Times New Roman" panose="02020603050405020304" pitchFamily="18" charset="0"/>
              </a:rPr>
              <a:t>», что было на тот момент, — это сайт и </a:t>
            </a:r>
            <a:r>
              <a:rPr lang="ru-RU" sz="1600" dirty="0" err="1">
                <a:latin typeface="Times New Roman" panose="02020603050405020304" pitchFamily="18" charset="0"/>
                <a:cs typeface="Times New Roman" panose="02020603050405020304" pitchFamily="18" charset="0"/>
              </a:rPr>
              <a:t>Google</a:t>
            </a:r>
            <a:r>
              <a:rPr lang="ru-RU" sz="1600" dirty="0">
                <a:latin typeface="Times New Roman" panose="02020603050405020304" pitchFamily="18" charset="0"/>
                <a:cs typeface="Times New Roman" panose="02020603050405020304" pitchFamily="18" charset="0"/>
              </a:rPr>
              <a:t> формы для приема заявок.</a:t>
            </a:r>
          </a:p>
          <a:p>
            <a:pPr marL="0" indent="0" fontAlgn="base">
              <a:buNone/>
            </a:pPr>
            <a:r>
              <a:rPr lang="ru-RU" sz="1600" dirty="0">
                <a:latin typeface="Times New Roman" panose="02020603050405020304" pitchFamily="18" charset="0"/>
                <a:cs typeface="Times New Roman" panose="02020603050405020304" pitchFamily="18" charset="0"/>
              </a:rPr>
              <a:t>Потом родилась идея продукта — поисковика для экскурсий. Она не выросла из воздуха, а сформировалась в процессе целенаправленного общения с клиентами: «Каким образом вы путешествуете? Каким было бы идеальное путешествие? Чего вам не хватает? А вы, скорее, поехали бы сами, если бы в руках была вся информация, или заказали бы услугу организации?». Момент с поиском экскурсий всплыл случайно. Началась разработка поисковика</a:t>
            </a:r>
            <a:r>
              <a:rPr lang="ru-RU" sz="1600" dirty="0" smtClean="0">
                <a:latin typeface="Times New Roman" panose="02020603050405020304" pitchFamily="18" charset="0"/>
                <a:cs typeface="Times New Roman" panose="02020603050405020304" pitchFamily="18" charset="0"/>
              </a:rPr>
              <a:t>.</a:t>
            </a:r>
          </a:p>
          <a:p>
            <a:pPr marL="0" indent="0" fontAlgn="base">
              <a:buNone/>
            </a:pPr>
            <a:r>
              <a:rPr lang="ru-RU" sz="1600" dirty="0">
                <a:latin typeface="Times New Roman" panose="02020603050405020304" pitchFamily="18" charset="0"/>
                <a:cs typeface="Times New Roman" panose="02020603050405020304" pitchFamily="18" charset="0"/>
              </a:rPr>
              <a:t>С первых моментов разработки поисковика для экскурсий команда тесно общалась как с организаторами экскурсий, так и с путешественниками и выясняли, какой именно должна быть эта платформа. На основании собственных исследований и обратной связи вносили коррективы. В этом всем и маркетинг, и PR играли важную роль. </a:t>
            </a:r>
            <a:endParaRPr lang="ru-RU" sz="1600" dirty="0" smtClean="0">
              <a:latin typeface="Times New Roman" panose="02020603050405020304" pitchFamily="18" charset="0"/>
              <a:cs typeface="Times New Roman" panose="02020603050405020304" pitchFamily="18" charset="0"/>
            </a:endParaRPr>
          </a:p>
          <a:p>
            <a:pPr marL="0" indent="0" fontAlgn="base">
              <a:buNone/>
            </a:pPr>
            <a:r>
              <a:rPr lang="ru-RU" sz="1600" dirty="0">
                <a:latin typeface="Times New Roman" panose="02020603050405020304" pitchFamily="18" charset="0"/>
                <a:cs typeface="Times New Roman" panose="02020603050405020304" pitchFamily="18" charset="0"/>
              </a:rPr>
              <a:t>Относительно пересечений между маркетингом и PR, они вообще очень тесно связаны. Давайте для наглядности возьмем более поздний этап развития компании, когда уже выпущен продукт и есть постоянный поток клиентов.</a:t>
            </a:r>
          </a:p>
        </p:txBody>
      </p:sp>
    </p:spTree>
    <p:extLst>
      <p:ext uri="{BB962C8B-B14F-4D97-AF65-F5344CB8AC3E}">
        <p14:creationId xmlns:p14="http://schemas.microsoft.com/office/powerpoint/2010/main" val="852984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518984" y="469558"/>
            <a:ext cx="9012194" cy="5572468"/>
          </a:xfrm>
        </p:spPr>
        <p:txBody>
          <a:bodyPr>
            <a:normAutofit/>
          </a:bodyPr>
          <a:lstStyle/>
          <a:p>
            <a:pPr marL="0" indent="0">
              <a:buNone/>
            </a:pPr>
            <a:r>
              <a:rPr lang="ru-RU" sz="1600" dirty="0">
                <a:latin typeface="Times New Roman" panose="02020603050405020304" pitchFamily="18" charset="0"/>
                <a:cs typeface="Times New Roman" panose="02020603050405020304" pitchFamily="18" charset="0"/>
              </a:rPr>
              <a:t>Если разделить маркетинг и PR, получается следующая картина: отдел маркетинга привлекает конверсионный трафик, который можно измерить и оптимизировать, а отдел PR занимается абстрактными понятиями известности и репутации, которые сложно привязать к определенным </a:t>
            </a:r>
            <a:r>
              <a:rPr lang="ru-RU" sz="1600" dirty="0" err="1">
                <a:latin typeface="Times New Roman" panose="02020603050405020304" pitchFamily="18" charset="0"/>
                <a:cs typeface="Times New Roman" panose="02020603050405020304" pitchFamily="18" charset="0"/>
              </a:rPr>
              <a:t>KPIs</a:t>
            </a:r>
            <a:r>
              <a:rPr lang="ru-RU" sz="1600" dirty="0">
                <a:latin typeface="Times New Roman" panose="02020603050405020304" pitchFamily="18" charset="0"/>
                <a:cs typeface="Times New Roman" panose="02020603050405020304" pitchFamily="18" charset="0"/>
              </a:rPr>
              <a:t>. Но это ошибочная позиция</a:t>
            </a:r>
            <a:r>
              <a:rPr lang="ru-RU" sz="1600" dirty="0" smtClean="0">
                <a:latin typeface="Times New Roman" panose="02020603050405020304" pitchFamily="18" charset="0"/>
                <a:cs typeface="Times New Roman" panose="02020603050405020304" pitchFamily="18" charset="0"/>
              </a:rPr>
              <a:t>.</a:t>
            </a:r>
          </a:p>
          <a:p>
            <a:pPr marL="0" indent="0" fontAlgn="base">
              <a:buNone/>
            </a:pPr>
            <a:r>
              <a:rPr lang="ru-RU" sz="1600" b="1" dirty="0" smtClean="0">
                <a:latin typeface="Times New Roman" panose="02020603050405020304" pitchFamily="18" charset="0"/>
                <a:cs typeface="Times New Roman" panose="02020603050405020304" pitchFamily="18" charset="0"/>
              </a:rPr>
              <a:t>KPI* </a:t>
            </a:r>
            <a:r>
              <a:rPr lang="ru-RU" sz="1600" b="1" dirty="0">
                <a:latin typeface="Times New Roman" panose="02020603050405020304" pitchFamily="18" charset="0"/>
                <a:cs typeface="Times New Roman" panose="02020603050405020304" pitchFamily="18" charset="0"/>
              </a:rPr>
              <a:t>для пиарщика</a:t>
            </a:r>
          </a:p>
          <a:p>
            <a:pPr marL="0" indent="0" fontAlgn="base">
              <a:buNone/>
            </a:pPr>
            <a:r>
              <a:rPr lang="ru-RU" sz="1600" dirty="0">
                <a:latin typeface="Times New Roman" panose="02020603050405020304" pitchFamily="18" charset="0"/>
                <a:cs typeface="Times New Roman" panose="02020603050405020304" pitchFamily="18" charset="0"/>
              </a:rPr>
              <a:t>PR-коммуникации должны быть связаны с конкретными вещами: привлечение целевых аудиторий из СМИ и профильных мероприятий, </a:t>
            </a:r>
            <a:r>
              <a:rPr lang="ru-RU" sz="1600" dirty="0" err="1">
                <a:latin typeface="Times New Roman" panose="02020603050405020304" pitchFamily="18" charset="0"/>
                <a:cs typeface="Times New Roman" panose="02020603050405020304" pitchFamily="18" charset="0"/>
              </a:rPr>
              <a:t>репутационный</a:t>
            </a:r>
            <a:r>
              <a:rPr lang="ru-RU" sz="1600" dirty="0">
                <a:latin typeface="Times New Roman" panose="02020603050405020304" pitchFamily="18" charset="0"/>
                <a:cs typeface="Times New Roman" panose="02020603050405020304" pitchFamily="18" charset="0"/>
              </a:rPr>
              <a:t> менеджмент (это как положительные отзывы, так и работа с возможным негативом), а также поддержание поисковой выдачи. Об этом часто забывают, но статьи, размещенные в СМИ, легко продвигаются в поисковых системах и формируют хороший имидж среди потенциальных клиентов.</a:t>
            </a:r>
          </a:p>
          <a:p>
            <a:pPr marL="0" indent="0" fontAlgn="base">
              <a:buNone/>
            </a:pPr>
            <a:r>
              <a:rPr lang="ru-RU" sz="1600" dirty="0">
                <a:latin typeface="Times New Roman" panose="02020603050405020304" pitchFamily="18" charset="0"/>
                <a:cs typeface="Times New Roman" panose="02020603050405020304" pitchFamily="18" charset="0"/>
              </a:rPr>
              <a:t>При таком подходе можно привязать конкретные </a:t>
            </a:r>
            <a:r>
              <a:rPr lang="ru-RU" sz="1600" dirty="0" err="1">
                <a:latin typeface="Times New Roman" panose="02020603050405020304" pitchFamily="18" charset="0"/>
                <a:cs typeface="Times New Roman" panose="02020603050405020304" pitchFamily="18" charset="0"/>
              </a:rPr>
              <a:t>KPIs</a:t>
            </a:r>
            <a:r>
              <a:rPr lang="ru-RU" sz="1600" dirty="0">
                <a:latin typeface="Times New Roman" panose="02020603050405020304" pitchFamily="18" charset="0"/>
                <a:cs typeface="Times New Roman" panose="02020603050405020304" pitchFamily="18" charset="0"/>
              </a:rPr>
              <a:t>: трафик из СМИ, заявки после мероприятия, количество (и качество) положительных отзывов, позиции статей в поисковой выдаче, и так далее. Это лишь несколько примеров. </a:t>
            </a:r>
          </a:p>
          <a:p>
            <a:pPr marL="0" indent="0">
              <a:buNone/>
            </a:pPr>
            <a:endParaRPr lang="ru-RU" sz="1600" dirty="0" smtClean="0">
              <a:latin typeface="Times New Roman" panose="02020603050405020304" pitchFamily="18" charset="0"/>
              <a:cs typeface="Times New Roman" panose="02020603050405020304" pitchFamily="18" charset="0"/>
            </a:endParaRPr>
          </a:p>
          <a:p>
            <a:pPr marL="0" indent="0">
              <a:buNone/>
            </a:pPr>
            <a:endParaRPr lang="ru-RU" sz="1600" dirty="0">
              <a:latin typeface="Times New Roman" panose="02020603050405020304" pitchFamily="18" charset="0"/>
              <a:cs typeface="Times New Roman" panose="02020603050405020304" pitchFamily="18" charset="0"/>
            </a:endParaRPr>
          </a:p>
          <a:p>
            <a:pPr marL="0" indent="0">
              <a:buNone/>
            </a:pPr>
            <a:r>
              <a:rPr lang="ru-RU" sz="1600" b="1" dirty="0" smtClean="0">
                <a:latin typeface="Times New Roman" pitchFamily="18" charset="0"/>
                <a:cs typeface="Times New Roman" pitchFamily="18" charset="0"/>
              </a:rPr>
              <a:t>*</a:t>
            </a:r>
            <a:r>
              <a:rPr lang="ru-RU" sz="1600" b="1" dirty="0" err="1" smtClean="0">
                <a:latin typeface="Times New Roman" pitchFamily="18" charset="0"/>
                <a:cs typeface="Times New Roman" pitchFamily="18" charset="0"/>
              </a:rPr>
              <a:t>Key</a:t>
            </a:r>
            <a:r>
              <a:rPr lang="ru-RU" sz="1600" b="1" dirty="0" smtClean="0">
                <a:latin typeface="Times New Roman" pitchFamily="18" charset="0"/>
                <a:cs typeface="Times New Roman" pitchFamily="18" charset="0"/>
              </a:rPr>
              <a:t> </a:t>
            </a:r>
            <a:r>
              <a:rPr lang="ru-RU" sz="1600" b="1" dirty="0" err="1">
                <a:latin typeface="Times New Roman" pitchFamily="18" charset="0"/>
                <a:cs typeface="Times New Roman" pitchFamily="18" charset="0"/>
              </a:rPr>
              <a:t>Performance</a:t>
            </a:r>
            <a:r>
              <a:rPr lang="ru-RU" sz="1600" b="1" dirty="0">
                <a:latin typeface="Times New Roman" pitchFamily="18" charset="0"/>
                <a:cs typeface="Times New Roman" pitchFamily="18" charset="0"/>
              </a:rPr>
              <a:t> </a:t>
            </a:r>
            <a:r>
              <a:rPr lang="ru-RU" sz="1600" b="1" dirty="0" err="1">
                <a:latin typeface="Times New Roman" pitchFamily="18" charset="0"/>
                <a:cs typeface="Times New Roman" pitchFamily="18" charset="0"/>
              </a:rPr>
              <a:t>Indicators</a:t>
            </a:r>
            <a:r>
              <a:rPr lang="ru-RU" sz="1600" dirty="0">
                <a:latin typeface="Times New Roman" pitchFamily="18" charset="0"/>
                <a:cs typeface="Times New Roman" pitchFamily="18" charset="0"/>
              </a:rPr>
              <a:t>, </a:t>
            </a:r>
            <a:r>
              <a:rPr lang="ru-RU" sz="1600" b="1" dirty="0">
                <a:latin typeface="Times New Roman" pitchFamily="18" charset="0"/>
                <a:cs typeface="Times New Roman" pitchFamily="18" charset="0"/>
              </a:rPr>
              <a:t>KPI</a:t>
            </a:r>
            <a:r>
              <a:rPr lang="ru-RU" sz="1600" dirty="0">
                <a:latin typeface="Times New Roman" pitchFamily="18" charset="0"/>
                <a:cs typeface="Times New Roman" pitchFamily="18" charset="0"/>
              </a:rPr>
              <a:t>) — числовые показатели деятельности подразделения (предприятия), которые помогают организации в достижении целей или оптимальности процесса, а именно: результативности и эффективности.</a:t>
            </a:r>
          </a:p>
        </p:txBody>
      </p:sp>
    </p:spTree>
    <p:extLst>
      <p:ext uri="{BB962C8B-B14F-4D97-AF65-F5344CB8AC3E}">
        <p14:creationId xmlns:p14="http://schemas.microsoft.com/office/powerpoint/2010/main" val="2614762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200" dirty="0" smtClean="0">
                <a:solidFill>
                  <a:schemeClr val="tx1"/>
                </a:solidFill>
              </a:rPr>
              <a:t>Посмотрите некоторые </a:t>
            </a:r>
            <a:r>
              <a:rPr lang="ru-RU" sz="3200" dirty="0" smtClean="0">
                <a:solidFill>
                  <a:schemeClr val="tx1"/>
                </a:solidFill>
              </a:rPr>
              <a:t>кейсы</a:t>
            </a:r>
            <a:r>
              <a:rPr lang="en-US" sz="3200" dirty="0" smtClean="0">
                <a:solidFill>
                  <a:schemeClr val="tx1"/>
                </a:solidFill>
              </a:rPr>
              <a:t>*</a:t>
            </a:r>
            <a:r>
              <a:rPr lang="ru-RU" sz="3200" dirty="0" smtClean="0">
                <a:solidFill>
                  <a:schemeClr val="tx1"/>
                </a:solidFill>
              </a:rPr>
              <a:t> </a:t>
            </a:r>
            <a:r>
              <a:rPr lang="ru-RU" sz="3200" dirty="0" smtClean="0">
                <a:solidFill>
                  <a:schemeClr val="tx1"/>
                </a:solidFill>
              </a:rPr>
              <a:t>по продвижению продукта </a:t>
            </a:r>
            <a:br>
              <a:rPr lang="ru-RU" sz="3200" dirty="0" smtClean="0">
                <a:solidFill>
                  <a:schemeClr val="tx1"/>
                </a:solidFill>
              </a:rPr>
            </a:br>
            <a:r>
              <a:rPr lang="ru-RU" sz="3200" dirty="0">
                <a:solidFill>
                  <a:schemeClr val="tx1"/>
                </a:solidFill>
              </a:rPr>
              <a:t/>
            </a:r>
            <a:br>
              <a:rPr lang="ru-RU" sz="3200" dirty="0">
                <a:solidFill>
                  <a:schemeClr val="tx1"/>
                </a:solidFill>
              </a:rPr>
            </a:br>
            <a:r>
              <a:rPr lang="ru-RU" sz="3200" dirty="0" smtClean="0">
                <a:solidFill>
                  <a:schemeClr val="tx1"/>
                </a:solidFill>
              </a:rPr>
              <a:t/>
            </a:r>
            <a:br>
              <a:rPr lang="ru-RU" sz="3200" dirty="0" smtClean="0">
                <a:solidFill>
                  <a:schemeClr val="tx1"/>
                </a:solidFill>
              </a:rPr>
            </a:br>
            <a:r>
              <a:rPr lang="ru-RU" sz="3200" dirty="0">
                <a:solidFill>
                  <a:schemeClr val="tx1"/>
                </a:solidFill>
              </a:rPr>
              <a:t/>
            </a:r>
            <a:br>
              <a:rPr lang="ru-RU" sz="3200" dirty="0">
                <a:solidFill>
                  <a:schemeClr val="tx1"/>
                </a:solidFill>
              </a:rPr>
            </a:br>
            <a:r>
              <a:rPr lang="ru-RU" sz="3200" dirty="0" smtClean="0">
                <a:solidFill>
                  <a:schemeClr val="tx1"/>
                </a:solidFill>
              </a:rPr>
              <a:t/>
            </a:r>
            <a:br>
              <a:rPr lang="ru-RU" sz="3200" dirty="0" smtClean="0">
                <a:solidFill>
                  <a:schemeClr val="tx1"/>
                </a:solidFill>
              </a:rPr>
            </a:br>
            <a:r>
              <a:rPr lang="ru-RU" sz="2800" dirty="0"/>
              <a:t>Кейсы в интернет-маркетинге — это описания уже решенных задач, помогающие проиллюстрировать работу компании на всех этапах от начальной до конечной точки, в которой был достигнут искомый результат.</a:t>
            </a:r>
            <a:endParaRPr lang="ru-RU" sz="3200" dirty="0">
              <a:solidFill>
                <a:schemeClr val="tx1"/>
              </a:solidFill>
            </a:endParaRPr>
          </a:p>
        </p:txBody>
      </p:sp>
      <p:sp>
        <p:nvSpPr>
          <p:cNvPr id="3" name="Объект 2"/>
          <p:cNvSpPr>
            <a:spLocks noGrp="1"/>
          </p:cNvSpPr>
          <p:nvPr>
            <p:ph idx="1"/>
          </p:nvPr>
        </p:nvSpPr>
        <p:spPr>
          <a:xfrm>
            <a:off x="677334" y="1650775"/>
            <a:ext cx="8596668" cy="4390587"/>
          </a:xfrm>
        </p:spPr>
        <p:txBody>
          <a:bodyPr>
            <a:normAutofit/>
          </a:bodyPr>
          <a:lstStyle/>
          <a:p>
            <a:pPr marL="0" indent="0">
              <a:buNone/>
            </a:pPr>
            <a:r>
              <a:rPr lang="ru-RU" b="1" dirty="0" smtClean="0"/>
              <a:t>	</a:t>
            </a:r>
            <a:endParaRPr lang="ru-RU" sz="2000" dirty="0"/>
          </a:p>
        </p:txBody>
      </p:sp>
    </p:spTree>
    <p:extLst>
      <p:ext uri="{BB962C8B-B14F-4D97-AF65-F5344CB8AC3E}">
        <p14:creationId xmlns:p14="http://schemas.microsoft.com/office/powerpoint/2010/main" val="4259627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77334" y="671639"/>
            <a:ext cx="8596668" cy="5421664"/>
          </a:xfrm>
          <a:ln>
            <a:solidFill>
              <a:schemeClr val="tx1"/>
            </a:solidFill>
          </a:ln>
        </p:spPr>
        <p:txBody>
          <a:bodyPr>
            <a:normAutofit/>
          </a:bodyPr>
          <a:lstStyle/>
          <a:p>
            <a:pPr fontAlgn="base"/>
            <a:r>
              <a:rPr lang="ru-RU" sz="2000" dirty="0">
                <a:solidFill>
                  <a:schemeClr val="tx1"/>
                </a:solidFill>
              </a:rPr>
              <a:t>Бизнес по-американски. Кейс как работает SMM “за бугром”</a:t>
            </a:r>
            <a:br>
              <a:rPr lang="ru-RU" sz="2000" dirty="0">
                <a:solidFill>
                  <a:schemeClr val="tx1"/>
                </a:solidFill>
              </a:rPr>
            </a:br>
            <a:r>
              <a:rPr lang="en-US" sz="2000" dirty="0" smtClean="0"/>
              <a:t>https</a:t>
            </a:r>
            <a:r>
              <a:rPr lang="en-US" sz="2000" dirty="0"/>
              <a:t>://</a:t>
            </a:r>
            <a:r>
              <a:rPr lang="en-US" sz="2000" dirty="0" smtClean="0"/>
              <a:t>vc.ru/marketing/121476-biznes-po-amerikanski-keys-kak-rabotaet-smm-za-bugrom</a:t>
            </a:r>
            <a:r>
              <a:rPr lang="ru-RU" sz="2000" dirty="0"/>
              <a:t/>
            </a:r>
            <a:br>
              <a:rPr lang="ru-RU" sz="2000" dirty="0"/>
            </a:br>
            <a:r>
              <a:rPr lang="ru-RU" sz="2000" dirty="0">
                <a:solidFill>
                  <a:schemeClr val="tx1"/>
                </a:solidFill>
              </a:rPr>
              <a:t/>
            </a:r>
            <a:br>
              <a:rPr lang="ru-RU" sz="2000" dirty="0">
                <a:solidFill>
                  <a:schemeClr val="tx1"/>
                </a:solidFill>
              </a:rPr>
            </a:br>
            <a:r>
              <a:rPr lang="ru-RU" sz="2000" dirty="0" err="1">
                <a:solidFill>
                  <a:schemeClr val="tx1"/>
                </a:solidFill>
              </a:rPr>
              <a:t>App</a:t>
            </a:r>
            <a:r>
              <a:rPr lang="ru-RU" sz="2000" dirty="0">
                <a:solidFill>
                  <a:schemeClr val="tx1"/>
                </a:solidFill>
              </a:rPr>
              <a:t> </a:t>
            </a:r>
            <a:r>
              <a:rPr lang="ru-RU" sz="2000" dirty="0" err="1">
                <a:solidFill>
                  <a:schemeClr val="tx1"/>
                </a:solidFill>
              </a:rPr>
              <a:t>Store</a:t>
            </a:r>
            <a:r>
              <a:rPr lang="ru-RU" sz="2000" dirty="0">
                <a:solidFill>
                  <a:schemeClr val="tx1"/>
                </a:solidFill>
              </a:rPr>
              <a:t>: Как привлечь внимание пользователей и редакторов </a:t>
            </a:r>
            <a:r>
              <a:rPr lang="ru-RU" sz="2000" dirty="0" err="1">
                <a:solidFill>
                  <a:schemeClr val="tx1"/>
                </a:solidFill>
              </a:rPr>
              <a:t>Apple</a:t>
            </a:r>
            <a:r>
              <a:rPr lang="ru-RU" sz="2000" dirty="0">
                <a:solidFill>
                  <a:schemeClr val="tx1"/>
                </a:solidFill>
              </a:rPr>
              <a:t> к платному </a:t>
            </a:r>
            <a:r>
              <a:rPr lang="ru-RU" sz="2000" dirty="0" smtClean="0">
                <a:solidFill>
                  <a:schemeClr val="tx1"/>
                </a:solidFill>
              </a:rPr>
              <a:t>приложению</a:t>
            </a:r>
            <a:br>
              <a:rPr lang="ru-RU" sz="2000" dirty="0" smtClean="0">
                <a:solidFill>
                  <a:schemeClr val="tx1"/>
                </a:solidFill>
              </a:rPr>
            </a:br>
            <a:r>
              <a:rPr lang="en-US" sz="2000" dirty="0" smtClean="0"/>
              <a:t>https</a:t>
            </a:r>
            <a:r>
              <a:rPr lang="en-US" sz="2000" dirty="0"/>
              <a:t>://</a:t>
            </a:r>
            <a:r>
              <a:rPr lang="en-US" sz="2000" dirty="0" smtClean="0"/>
              <a:t>vc.ru/flood/5584-appstore-how-to</a:t>
            </a:r>
            <a:r>
              <a:rPr lang="ru-RU" sz="2000" dirty="0" smtClean="0"/>
              <a:t/>
            </a:r>
            <a:br>
              <a:rPr lang="ru-RU" sz="2000" dirty="0" smtClean="0"/>
            </a:br>
            <a:r>
              <a:rPr lang="ru-RU" sz="2000" dirty="0"/>
              <a:t/>
            </a:r>
            <a:br>
              <a:rPr lang="ru-RU" sz="2000" dirty="0"/>
            </a:br>
            <a:r>
              <a:rPr lang="ru-RU" sz="2000" dirty="0">
                <a:solidFill>
                  <a:schemeClr val="tx1"/>
                </a:solidFill>
              </a:rPr>
              <a:t>Создание мобильного приложения на конкурентном рынке продажи авиабилетов — опыт «Связной Трэвел» </a:t>
            </a:r>
            <a:r>
              <a:rPr lang="ru-RU" sz="2000" dirty="0" smtClean="0">
                <a:solidFill>
                  <a:schemeClr val="tx1"/>
                </a:solidFill>
              </a:rPr>
              <a:t/>
            </a:r>
            <a:br>
              <a:rPr lang="ru-RU" sz="2000" dirty="0" smtClean="0">
                <a:solidFill>
                  <a:schemeClr val="tx1"/>
                </a:solidFill>
              </a:rPr>
            </a:br>
            <a:r>
              <a:rPr lang="en-US" sz="2000" dirty="0"/>
              <a:t>https://</a:t>
            </a:r>
            <a:r>
              <a:rPr lang="en-US" sz="2000" dirty="0" smtClean="0"/>
              <a:t>vc.ru/flood/8307-svyaznoy-travel-app</a:t>
            </a:r>
            <a:r>
              <a:rPr lang="ru-RU" sz="2000" dirty="0" smtClean="0"/>
              <a:t/>
            </a:r>
            <a:br>
              <a:rPr lang="ru-RU" sz="2000" dirty="0" smtClean="0"/>
            </a:br>
            <a:r>
              <a:rPr lang="ru-RU" sz="2000" dirty="0"/>
              <a:t/>
            </a:r>
            <a:br>
              <a:rPr lang="ru-RU" sz="2000" dirty="0"/>
            </a:br>
            <a:r>
              <a:rPr lang="ru-RU" sz="2000" dirty="0">
                <a:solidFill>
                  <a:schemeClr val="tx1"/>
                </a:solidFill>
              </a:rPr>
              <a:t>«</a:t>
            </a:r>
            <a:r>
              <a:rPr lang="ru-RU" sz="2000" dirty="0" err="1">
                <a:solidFill>
                  <a:schemeClr val="tx1"/>
                </a:solidFill>
              </a:rPr>
              <a:t>Мосигра</a:t>
            </a:r>
            <a:r>
              <a:rPr lang="ru-RU" sz="2000" dirty="0">
                <a:solidFill>
                  <a:schemeClr val="tx1"/>
                </a:solidFill>
              </a:rPr>
              <a:t>»: Как увеличить конверсию с помощью описания </a:t>
            </a:r>
            <a:r>
              <a:rPr lang="ru-RU" sz="2000" dirty="0" smtClean="0">
                <a:solidFill>
                  <a:schemeClr val="tx1"/>
                </a:solidFill>
              </a:rPr>
              <a:t>товара</a:t>
            </a:r>
            <a:br>
              <a:rPr lang="ru-RU" sz="2000" dirty="0" smtClean="0">
                <a:solidFill>
                  <a:schemeClr val="tx1"/>
                </a:solidFill>
              </a:rPr>
            </a:br>
            <a:r>
              <a:rPr lang="en-US" sz="2000" dirty="0"/>
              <a:t>https://vc.ru/marketing/4691-mosigra</a:t>
            </a:r>
            <a:endParaRPr lang="ru-RU" sz="2000" dirty="0"/>
          </a:p>
        </p:txBody>
      </p:sp>
    </p:spTree>
    <p:extLst>
      <p:ext uri="{BB962C8B-B14F-4D97-AF65-F5344CB8AC3E}">
        <p14:creationId xmlns:p14="http://schemas.microsoft.com/office/powerpoint/2010/main" val="2524476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200" dirty="0" smtClean="0">
                <a:solidFill>
                  <a:schemeClr val="tx1"/>
                </a:solidFill>
              </a:rPr>
              <a:t>Задание № 5 по маркетингу</a:t>
            </a:r>
            <a:br>
              <a:rPr lang="ru-RU" sz="3200" dirty="0" smtClean="0">
                <a:solidFill>
                  <a:schemeClr val="tx1"/>
                </a:solidFill>
              </a:rPr>
            </a:br>
            <a:r>
              <a:rPr lang="ru-RU" sz="3200" dirty="0"/>
              <a:t/>
            </a:r>
            <a:br>
              <a:rPr lang="ru-RU" sz="3200" dirty="0"/>
            </a:br>
            <a:endParaRPr lang="ru-RU" sz="3200" dirty="0"/>
          </a:p>
        </p:txBody>
      </p:sp>
      <p:sp>
        <p:nvSpPr>
          <p:cNvPr id="3" name="Объект 2"/>
          <p:cNvSpPr>
            <a:spLocks noGrp="1"/>
          </p:cNvSpPr>
          <p:nvPr>
            <p:ph idx="1"/>
          </p:nvPr>
        </p:nvSpPr>
        <p:spPr>
          <a:xfrm>
            <a:off x="694586" y="1449237"/>
            <a:ext cx="8596668" cy="4123427"/>
          </a:xfrm>
        </p:spPr>
        <p:txBody>
          <a:bodyPr>
            <a:noAutofit/>
          </a:bodyPr>
          <a:lstStyle/>
          <a:p>
            <a:pPr marL="0" indent="0">
              <a:buNone/>
            </a:pPr>
            <a:r>
              <a:rPr lang="ru-RU" sz="1400" dirty="0">
                <a:solidFill>
                  <a:srgbClr val="FF0000"/>
                </a:solidFill>
                <a:latin typeface="Times New Roman" pitchFamily="18" charset="0"/>
                <a:cs typeface="Times New Roman" pitchFamily="18" charset="0"/>
              </a:rPr>
              <a:t>Написать небольшую статью о вашем </a:t>
            </a:r>
            <a:r>
              <a:rPr lang="en-US" sz="1400" dirty="0">
                <a:solidFill>
                  <a:srgbClr val="FF0000"/>
                </a:solidFill>
                <a:latin typeface="Times New Roman" pitchFamily="18" charset="0"/>
                <a:cs typeface="Times New Roman" pitchFamily="18" charset="0"/>
              </a:rPr>
              <a:t>IT</a:t>
            </a:r>
            <a:r>
              <a:rPr lang="ru-RU" sz="1400" dirty="0">
                <a:solidFill>
                  <a:srgbClr val="FF0000"/>
                </a:solidFill>
                <a:latin typeface="Times New Roman" pitchFamily="18" charset="0"/>
                <a:cs typeface="Times New Roman" pitchFamily="18" charset="0"/>
              </a:rPr>
              <a:t> -продукте</a:t>
            </a:r>
            <a:r>
              <a:rPr lang="ru-RU" sz="1400" dirty="0" smtClean="0">
                <a:solidFill>
                  <a:srgbClr val="FF0000"/>
                </a:solidFill>
                <a:latin typeface="Times New Roman" pitchFamily="18" charset="0"/>
                <a:cs typeface="Times New Roman" pitchFamily="18" charset="0"/>
              </a:rPr>
              <a:t>.( примерно текст на половину А4 формата). То есть сделать </a:t>
            </a:r>
            <a:r>
              <a:rPr lang="en-US" sz="1400" dirty="0" smtClean="0">
                <a:solidFill>
                  <a:srgbClr val="FF0000"/>
                </a:solidFill>
                <a:latin typeface="Times New Roman" pitchFamily="18" charset="0"/>
                <a:cs typeface="Times New Roman" pitchFamily="18" charset="0"/>
              </a:rPr>
              <a:t>PR-</a:t>
            </a:r>
            <a:r>
              <a:rPr lang="ru-RU" sz="1400" dirty="0" smtClean="0">
                <a:solidFill>
                  <a:srgbClr val="FF0000"/>
                </a:solidFill>
                <a:latin typeface="Times New Roman" pitchFamily="18" charset="0"/>
                <a:cs typeface="Times New Roman" pitchFamily="18" charset="0"/>
              </a:rPr>
              <a:t>компанию. Подойти к работе креативно. Ответить на вопросы : </a:t>
            </a:r>
            <a:r>
              <a:rPr lang="ru-RU" sz="1400" dirty="0" smtClean="0">
                <a:latin typeface="Times New Roman" pitchFamily="18" charset="0"/>
                <a:cs typeface="Times New Roman" pitchFamily="18" charset="0"/>
              </a:rPr>
              <a:t>Как </a:t>
            </a:r>
            <a:r>
              <a:rPr lang="ru-RU" sz="1400" dirty="0">
                <a:latin typeface="Times New Roman" pitchFamily="18" charset="0"/>
                <a:cs typeface="Times New Roman" pitchFamily="18" charset="0"/>
              </a:rPr>
              <a:t>можно охарактеризовать Ваш продукт и </a:t>
            </a:r>
            <a:r>
              <a:rPr lang="ru-RU" sz="1400" dirty="0" err="1">
                <a:latin typeface="Times New Roman" pitchFamily="18" charset="0"/>
                <a:cs typeface="Times New Roman" pitchFamily="18" charset="0"/>
              </a:rPr>
              <a:t>стартап</a:t>
            </a:r>
            <a:r>
              <a:rPr lang="ru-RU" sz="1400" dirty="0">
                <a:latin typeface="Times New Roman" pitchFamily="18" charset="0"/>
                <a:cs typeface="Times New Roman" pitchFamily="18" charset="0"/>
              </a:rPr>
              <a:t>? Как можно ответить 2-3 словами на вопрос: что это</a:t>
            </a:r>
            <a:r>
              <a:rPr lang="ru-RU" sz="1400" dirty="0" smtClean="0">
                <a:latin typeface="Times New Roman" pitchFamily="18" charset="0"/>
                <a:cs typeface="Times New Roman" pitchFamily="18" charset="0"/>
              </a:rPr>
              <a:t>? ( Можно придумать слоган вашему продукту) . </a:t>
            </a:r>
            <a:r>
              <a:rPr lang="ru-RU" sz="1400" dirty="0" smtClean="0">
                <a:solidFill>
                  <a:srgbClr val="FF0000"/>
                </a:solidFill>
                <a:latin typeface="Times New Roman" pitchFamily="18" charset="0"/>
                <a:cs typeface="Times New Roman" pitchFamily="18" charset="0"/>
              </a:rPr>
              <a:t> Все что я читала в ваших работах - это техническая часть. Здесь клиент, которого вы должны зацепить. Подойдите творчески.</a:t>
            </a:r>
          </a:p>
          <a:p>
            <a:pPr marL="0" indent="0">
              <a:buNone/>
            </a:pPr>
            <a:r>
              <a:rPr lang="ru-RU" sz="1400" dirty="0" smtClean="0">
                <a:solidFill>
                  <a:schemeClr val="tx1"/>
                </a:solidFill>
                <a:latin typeface="Times New Roman" pitchFamily="18" charset="0"/>
                <a:cs typeface="Times New Roman" pitchFamily="18" charset="0"/>
              </a:rPr>
              <a:t>«Задача вашей статьи </a:t>
            </a:r>
            <a:r>
              <a:rPr lang="ru-RU" sz="1400" dirty="0">
                <a:solidFill>
                  <a:schemeClr val="tx1"/>
                </a:solidFill>
                <a:latin typeface="Times New Roman" pitchFamily="18" charset="0"/>
                <a:cs typeface="Times New Roman" pitchFamily="18" charset="0"/>
              </a:rPr>
              <a:t>— познакомить покупателя с товаром. Познакомить без лишних заигрываний с банальностями, без общих слов и без того, что способны написать опытные SEO-</a:t>
            </a:r>
            <a:r>
              <a:rPr lang="ru-RU" sz="1400" dirty="0" err="1">
                <a:solidFill>
                  <a:schemeClr val="tx1"/>
                </a:solidFill>
                <a:latin typeface="Times New Roman" pitchFamily="18" charset="0"/>
                <a:cs typeface="Times New Roman" pitchFamily="18" charset="0"/>
              </a:rPr>
              <a:t>райтеры</a:t>
            </a:r>
            <a:r>
              <a:rPr lang="ru-RU" sz="1400" dirty="0">
                <a:solidFill>
                  <a:schemeClr val="tx1"/>
                </a:solidFill>
                <a:latin typeface="Times New Roman" pitchFamily="18" charset="0"/>
                <a:cs typeface="Times New Roman" pitchFamily="18" charset="0"/>
              </a:rPr>
              <a:t> про любую вещь, не видя её. Ваш текст должен сразу начинаться с сути и продолжаться практикой. В итоге товар должен стать не просто «такой-то штукой», а штукой с историей, понятной вашему покупателю. В двадцать первом веке никто не покупает товары без истории</a:t>
            </a:r>
            <a:r>
              <a:rPr lang="ru-RU" sz="1400" dirty="0" smtClean="0">
                <a:solidFill>
                  <a:schemeClr val="tx1"/>
                </a:solidFill>
                <a:latin typeface="Times New Roman" pitchFamily="18" charset="0"/>
                <a:cs typeface="Times New Roman" pitchFamily="18" charset="0"/>
              </a:rPr>
              <a:t>.»</a:t>
            </a:r>
            <a:endParaRPr lang="ru-RU" sz="1400" dirty="0">
              <a:solidFill>
                <a:schemeClr val="tx1"/>
              </a:solidFill>
              <a:latin typeface="Times New Roman" pitchFamily="18" charset="0"/>
              <a:cs typeface="Times New Roman" pitchFamily="18" charset="0"/>
            </a:endParaRPr>
          </a:p>
          <a:p>
            <a:pPr marL="0" indent="0">
              <a:buNone/>
            </a:pPr>
            <a:r>
              <a:rPr lang="ru-RU" sz="1400" dirty="0" smtClean="0">
                <a:solidFill>
                  <a:srgbClr val="FF0000"/>
                </a:solidFill>
                <a:latin typeface="Times New Roman" pitchFamily="18" charset="0"/>
                <a:cs typeface="Times New Roman" pitchFamily="18" charset="0"/>
              </a:rPr>
              <a:t>Вот это я хочу от вас читать. </a:t>
            </a:r>
            <a:endParaRPr lang="ru-RU" sz="1400" dirty="0">
              <a:solidFill>
                <a:srgbClr val="FF0000"/>
              </a:solidFill>
              <a:latin typeface="Times New Roman" pitchFamily="18" charset="0"/>
              <a:cs typeface="Times New Roman" pitchFamily="18" charset="0"/>
            </a:endParaRPr>
          </a:p>
          <a:p>
            <a:pPr marL="0" indent="0">
              <a:buNone/>
            </a:pPr>
            <a:r>
              <a:rPr lang="ru-RU" sz="1400" dirty="0" smtClean="0">
                <a:solidFill>
                  <a:schemeClr val="tx1"/>
                </a:solidFill>
                <a:latin typeface="Times New Roman" pitchFamily="18" charset="0"/>
                <a:cs typeface="Times New Roman" pitchFamily="18" charset="0"/>
              </a:rPr>
              <a:t>Мои </a:t>
            </a:r>
            <a:r>
              <a:rPr lang="ru-RU" sz="1400" dirty="0">
                <a:solidFill>
                  <a:schemeClr val="tx1"/>
                </a:solidFill>
                <a:latin typeface="Times New Roman" pitchFamily="18" charset="0"/>
                <a:cs typeface="Times New Roman" pitchFamily="18" charset="0"/>
              </a:rPr>
              <a:t>требования к работе.</a:t>
            </a:r>
            <a:br>
              <a:rPr lang="ru-RU" sz="1400" dirty="0">
                <a:solidFill>
                  <a:schemeClr val="tx1"/>
                </a:solidFill>
                <a:latin typeface="Times New Roman" pitchFamily="18" charset="0"/>
                <a:cs typeface="Times New Roman" pitchFamily="18" charset="0"/>
              </a:rPr>
            </a:br>
            <a:r>
              <a:rPr lang="ru-RU" sz="1400" dirty="0">
                <a:solidFill>
                  <a:schemeClr val="tx1"/>
                </a:solidFill>
                <a:latin typeface="Times New Roman" pitchFamily="18" charset="0"/>
                <a:cs typeface="Times New Roman" pitchFamily="18" charset="0"/>
              </a:rPr>
              <a:t>Оформление : фамилия, имя, группа. Так же подписывается файл.</a:t>
            </a:r>
            <a:br>
              <a:rPr lang="ru-RU" sz="1400" dirty="0">
                <a:solidFill>
                  <a:schemeClr val="tx1"/>
                </a:solidFill>
                <a:latin typeface="Times New Roman" pitchFamily="18" charset="0"/>
                <a:cs typeface="Times New Roman" pitchFamily="18" charset="0"/>
              </a:rPr>
            </a:br>
            <a:r>
              <a:rPr lang="ru-RU" sz="1400" dirty="0">
                <a:solidFill>
                  <a:schemeClr val="tx1"/>
                </a:solidFill>
                <a:latin typeface="Times New Roman" pitchFamily="18" charset="0"/>
                <a:cs typeface="Times New Roman" pitchFamily="18" charset="0"/>
              </a:rPr>
              <a:t>К самой </a:t>
            </a:r>
            <a:r>
              <a:rPr lang="ru-RU" sz="1400" dirty="0" smtClean="0">
                <a:solidFill>
                  <a:schemeClr val="tx1"/>
                </a:solidFill>
                <a:latin typeface="Times New Roman" pitchFamily="18" charset="0"/>
                <a:cs typeface="Times New Roman" pitchFamily="18" charset="0"/>
              </a:rPr>
              <a:t>работе : </a:t>
            </a:r>
            <a:r>
              <a:rPr lang="ru-RU" sz="1400" dirty="0">
                <a:solidFill>
                  <a:schemeClr val="tx1"/>
                </a:solidFill>
                <a:latin typeface="Times New Roman" pitchFamily="18" charset="0"/>
                <a:cs typeface="Times New Roman" pitchFamily="18" charset="0"/>
              </a:rPr>
              <a:t>НЕ КОЛЛЕКТИВНОЕ ТВОРЧЕСТВО. </a:t>
            </a:r>
            <a:br>
              <a:rPr lang="ru-RU" sz="1400" dirty="0">
                <a:solidFill>
                  <a:schemeClr val="tx1"/>
                </a:solidFill>
                <a:latin typeface="Times New Roman" pitchFamily="18" charset="0"/>
                <a:cs typeface="Times New Roman" pitchFamily="18" charset="0"/>
              </a:rPr>
            </a:br>
            <a:r>
              <a:rPr lang="ru-RU" sz="1400" dirty="0">
                <a:solidFill>
                  <a:schemeClr val="tx1"/>
                </a:solidFill>
                <a:latin typeface="Times New Roman" pitchFamily="18" charset="0"/>
                <a:cs typeface="Times New Roman" pitchFamily="18" charset="0"/>
              </a:rPr>
              <a:t>Шаблонные фразы не допускаются. Работа должна быть индивидуальной. Тема у команды одна, но </a:t>
            </a:r>
            <a:r>
              <a:rPr lang="ru-RU" sz="1400" dirty="0" smtClean="0">
                <a:solidFill>
                  <a:schemeClr val="tx1"/>
                </a:solidFill>
                <a:latin typeface="Times New Roman" pitchFamily="18" charset="0"/>
                <a:cs typeface="Times New Roman" pitchFamily="18" charset="0"/>
              </a:rPr>
              <a:t>описывает каждый </a:t>
            </a:r>
            <a:r>
              <a:rPr lang="ru-RU" sz="1400" dirty="0">
                <a:solidFill>
                  <a:schemeClr val="tx1"/>
                </a:solidFill>
                <a:latin typeface="Times New Roman" pitchFamily="18" charset="0"/>
                <a:cs typeface="Times New Roman" pitchFamily="18" charset="0"/>
              </a:rPr>
              <a:t>индивидуально, как он сам видит. Формат работы поменялся. КАЖДЫЙ ИНДИВИДУАЛЬНО. Одинаковые работы засчитываться не будут.</a:t>
            </a:r>
            <a:br>
              <a:rPr lang="ru-RU" sz="1400" dirty="0">
                <a:solidFill>
                  <a:schemeClr val="tx1"/>
                </a:solidFill>
                <a:latin typeface="Times New Roman" pitchFamily="18" charset="0"/>
                <a:cs typeface="Times New Roman" pitchFamily="18" charset="0"/>
              </a:rPr>
            </a:br>
            <a:r>
              <a:rPr lang="ru-RU" sz="1400" dirty="0">
                <a:solidFill>
                  <a:schemeClr val="tx1"/>
                </a:solidFill>
                <a:latin typeface="Times New Roman" pitchFamily="18" charset="0"/>
                <a:cs typeface="Times New Roman" pitchFamily="18" charset="0"/>
              </a:rPr>
              <a:t>Вес работы : </a:t>
            </a:r>
            <a:r>
              <a:rPr lang="ru-RU" sz="1400" dirty="0" smtClean="0">
                <a:solidFill>
                  <a:schemeClr val="tx1"/>
                </a:solidFill>
                <a:latin typeface="Times New Roman" pitchFamily="18" charset="0"/>
                <a:cs typeface="Times New Roman" pitchFamily="18" charset="0"/>
              </a:rPr>
              <a:t>5 баллов</a:t>
            </a:r>
            <a:r>
              <a:rPr lang="ru-RU" sz="1400" dirty="0">
                <a:solidFill>
                  <a:schemeClr val="tx1"/>
                </a:solidFill>
                <a:latin typeface="Times New Roman" pitchFamily="18" charset="0"/>
                <a:cs typeface="Times New Roman" pitchFamily="18" charset="0"/>
              </a:rPr>
              <a:t/>
            </a:r>
            <a:br>
              <a:rPr lang="ru-RU" sz="1400" dirty="0">
                <a:solidFill>
                  <a:schemeClr val="tx1"/>
                </a:solidFill>
                <a:latin typeface="Times New Roman" pitchFamily="18" charset="0"/>
                <a:cs typeface="Times New Roman" pitchFamily="18" charset="0"/>
              </a:rPr>
            </a:br>
            <a:r>
              <a:rPr lang="ru-RU" sz="1400" dirty="0">
                <a:solidFill>
                  <a:schemeClr val="tx1"/>
                </a:solidFill>
                <a:latin typeface="Times New Roman" pitchFamily="18" charset="0"/>
                <a:cs typeface="Times New Roman" pitchFamily="18" charset="0"/>
              </a:rPr>
              <a:t>Срок выполнения до </a:t>
            </a:r>
            <a:r>
              <a:rPr lang="ru-RU" sz="1400" dirty="0" smtClean="0">
                <a:solidFill>
                  <a:schemeClr val="tx1"/>
                </a:solidFill>
                <a:latin typeface="Times New Roman" pitchFamily="18" charset="0"/>
                <a:cs typeface="Times New Roman" pitchFamily="18" charset="0"/>
              </a:rPr>
              <a:t>13.05.2020</a:t>
            </a:r>
            <a:r>
              <a:rPr lang="ru-RU" sz="1400" dirty="0">
                <a:solidFill>
                  <a:schemeClr val="tx1"/>
                </a:solidFill>
                <a:latin typeface="Times New Roman" pitchFamily="18" charset="0"/>
                <a:cs typeface="Times New Roman" pitchFamily="18" charset="0"/>
              </a:rPr>
              <a:t/>
            </a:r>
            <a:br>
              <a:rPr lang="ru-RU" sz="1400" dirty="0">
                <a:solidFill>
                  <a:schemeClr val="tx1"/>
                </a:solidFill>
                <a:latin typeface="Times New Roman" pitchFamily="18" charset="0"/>
                <a:cs typeface="Times New Roman" pitchFamily="18" charset="0"/>
              </a:rPr>
            </a:br>
            <a:r>
              <a:rPr lang="ru-RU" sz="1400" dirty="0">
                <a:solidFill>
                  <a:schemeClr val="tx1"/>
                </a:solidFill>
                <a:latin typeface="Times New Roman" pitchFamily="18" charset="0"/>
                <a:cs typeface="Times New Roman" pitchFamily="18" charset="0"/>
              </a:rPr>
              <a:t>Будут вопросы пишите…</a:t>
            </a:r>
            <a:br>
              <a:rPr lang="ru-RU" sz="1400" dirty="0">
                <a:solidFill>
                  <a:schemeClr val="tx1"/>
                </a:solidFill>
                <a:latin typeface="Times New Roman" pitchFamily="18" charset="0"/>
                <a:cs typeface="Times New Roman" pitchFamily="18" charset="0"/>
              </a:rPr>
            </a:br>
            <a:r>
              <a:rPr lang="ru-RU" sz="1400" dirty="0" smtClean="0">
                <a:solidFill>
                  <a:schemeClr val="tx1"/>
                </a:solidFill>
                <a:latin typeface="Times New Roman" pitchFamily="18" charset="0"/>
                <a:cs typeface="Times New Roman" pitchFamily="18" charset="0"/>
              </a:rPr>
              <a:t> </a:t>
            </a:r>
            <a:r>
              <a:rPr lang="ru-RU" sz="1400" dirty="0">
                <a:solidFill>
                  <a:schemeClr val="tx1"/>
                </a:solidFill>
                <a:latin typeface="Times New Roman" pitchFamily="18" charset="0"/>
                <a:cs typeface="Times New Roman" pitchFamily="18" charset="0"/>
              </a:rPr>
              <a:t/>
            </a:r>
            <a:br>
              <a:rPr lang="ru-RU" sz="1400" dirty="0">
                <a:solidFill>
                  <a:schemeClr val="tx1"/>
                </a:solidFill>
                <a:latin typeface="Times New Roman" pitchFamily="18" charset="0"/>
                <a:cs typeface="Times New Roman" pitchFamily="18" charset="0"/>
              </a:rPr>
            </a:br>
            <a:r>
              <a:rPr lang="ru-RU" sz="1400" dirty="0">
                <a:solidFill>
                  <a:schemeClr val="tx1"/>
                </a:solidFill>
                <a:latin typeface="Times New Roman" pitchFamily="18" charset="0"/>
                <a:cs typeface="Times New Roman" pitchFamily="18" charset="0"/>
              </a:rPr>
              <a:t>                                                                   </a:t>
            </a:r>
            <a:r>
              <a:rPr lang="ru-RU" sz="1400" dirty="0" smtClean="0">
                <a:solidFill>
                  <a:schemeClr val="tx1"/>
                </a:solidFill>
                <a:latin typeface="Times New Roman" pitchFamily="18" charset="0"/>
                <a:cs typeface="Times New Roman" pitchFamily="18" charset="0"/>
              </a:rPr>
              <a:t>                                          Удачи</a:t>
            </a:r>
            <a:r>
              <a:rPr lang="ru-RU" sz="1400" dirty="0">
                <a:solidFill>
                  <a:schemeClr val="tx1"/>
                </a:solidFill>
                <a:latin typeface="Times New Roman" pitchFamily="18" charset="0"/>
                <a:cs typeface="Times New Roman" pitchFamily="18" charset="0"/>
              </a:rPr>
              <a:t>! </a:t>
            </a:r>
            <a:br>
              <a:rPr lang="ru-RU" sz="1400" dirty="0">
                <a:solidFill>
                  <a:schemeClr val="tx1"/>
                </a:solidFill>
                <a:latin typeface="Times New Roman" pitchFamily="18" charset="0"/>
                <a:cs typeface="Times New Roman" pitchFamily="18" charset="0"/>
              </a:rPr>
            </a:br>
            <a:endParaRPr lang="ru-RU" sz="1400" dirty="0" smtClean="0">
              <a:solidFill>
                <a:srgbClr val="FF000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086" y="5919332"/>
            <a:ext cx="8778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54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8030" y="-910649"/>
            <a:ext cx="7435970" cy="1200329"/>
          </a:xfrm>
          <a:prstGeom prst="rect">
            <a:avLst/>
          </a:prstGeom>
        </p:spPr>
        <p:txBody>
          <a:bodyPr wrap="square">
            <a:spAutoFit/>
          </a:bodyPr>
          <a:lstStyle/>
          <a:p>
            <a:endParaRPr lang="en-US" dirty="0" smtClean="0"/>
          </a:p>
          <a:p>
            <a:endParaRPr lang="en-US" dirty="0"/>
          </a:p>
          <a:p>
            <a:endParaRPr lang="en-US" dirty="0" smtClean="0"/>
          </a:p>
          <a:p>
            <a:endParaRPr lang="en-US" dirty="0"/>
          </a:p>
        </p:txBody>
      </p:sp>
      <p:sp>
        <p:nvSpPr>
          <p:cNvPr id="3" name="Заголовок 2"/>
          <p:cNvSpPr>
            <a:spLocks noGrp="1"/>
          </p:cNvSpPr>
          <p:nvPr>
            <p:ph type="title"/>
          </p:nvPr>
        </p:nvSpPr>
        <p:spPr>
          <a:xfrm>
            <a:off x="729092" y="609600"/>
            <a:ext cx="8596668" cy="1320800"/>
          </a:xfrm>
        </p:spPr>
        <p:txBody>
          <a:bodyPr>
            <a:normAutofit fontScale="90000"/>
          </a:bodyPr>
          <a:lstStyle/>
          <a:p>
            <a:r>
              <a:rPr lang="ru-RU" dirty="0" smtClean="0"/>
              <a:t>                                                   </a:t>
            </a:r>
            <a:r>
              <a:rPr lang="ru-RU" dirty="0" smtClean="0">
                <a:solidFill>
                  <a:srgbClr val="00B0F0"/>
                </a:solidFill>
              </a:rPr>
              <a:t>Повторяем</a:t>
            </a:r>
            <a:br>
              <a:rPr lang="ru-RU" dirty="0" smtClean="0">
                <a:solidFill>
                  <a:srgbClr val="00B0F0"/>
                </a:solidFill>
              </a:rPr>
            </a:br>
            <a:r>
              <a:rPr lang="ru-RU" dirty="0" smtClean="0"/>
              <a:t>Что </a:t>
            </a:r>
            <a:r>
              <a:rPr lang="ru-RU" dirty="0"/>
              <a:t>такое </a:t>
            </a:r>
            <a:r>
              <a:rPr lang="ru-RU" dirty="0" err="1"/>
              <a:t>стартап</a:t>
            </a:r>
            <a:r>
              <a:rPr lang="ru-RU" dirty="0"/>
              <a:t>? Цели и задачи</a:t>
            </a:r>
            <a:r>
              <a:rPr lang="en-US" dirty="0" smtClean="0"/>
              <a:t/>
            </a:r>
            <a:br>
              <a:rPr lang="en-US" dirty="0" smtClean="0"/>
            </a:br>
            <a:endParaRPr lang="ru-RU" dirty="0"/>
          </a:p>
        </p:txBody>
      </p:sp>
      <p:sp>
        <p:nvSpPr>
          <p:cNvPr id="4" name="Объект 3"/>
          <p:cNvSpPr>
            <a:spLocks noGrp="1"/>
          </p:cNvSpPr>
          <p:nvPr>
            <p:ph idx="1"/>
          </p:nvPr>
        </p:nvSpPr>
        <p:spPr/>
        <p:txBody>
          <a:bodyPr/>
          <a:lstStyle/>
          <a:p>
            <a:pPr marL="0" indent="0">
              <a:buNone/>
            </a:pPr>
            <a:r>
              <a:rPr lang="ru-RU" dirty="0">
                <a:latin typeface="Times New Roman" pitchFamily="18" charset="0"/>
                <a:cs typeface="Times New Roman" pitchFamily="18" charset="0"/>
              </a:rPr>
              <a:t>Как известно,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 это компания с короткой историей операционной деятельности. То есть по сути любая новая компания не зависимости от сферы деятельности на начальном своём этапе является </a:t>
            </a:r>
            <a:r>
              <a:rPr lang="ru-RU" dirty="0" err="1">
                <a:latin typeface="Times New Roman" pitchFamily="18" charset="0"/>
                <a:cs typeface="Times New Roman" pitchFamily="18" charset="0"/>
              </a:rPr>
              <a:t>стартапом</a:t>
            </a:r>
            <a:r>
              <a:rPr lang="ru-RU" dirty="0">
                <a:latin typeface="Times New Roman" pitchFamily="18" charset="0"/>
                <a:cs typeface="Times New Roman" pitchFamily="18" charset="0"/>
              </a:rPr>
              <a:t>. Вроде бы так оно и есть, но постоянное использование этого термина применительно к высокотехнологичным компаниям и в особенности к представителям </a:t>
            </a:r>
            <a:r>
              <a:rPr lang="ru-RU" dirty="0" err="1">
                <a:latin typeface="Times New Roman" pitchFamily="18" charset="0"/>
                <a:cs typeface="Times New Roman" pitchFamily="18" charset="0"/>
              </a:rPr>
              <a:t>it</a:t>
            </a:r>
            <a:r>
              <a:rPr lang="ru-RU" dirty="0">
                <a:latin typeface="Times New Roman" pitchFamily="18" charset="0"/>
                <a:cs typeface="Times New Roman" pitchFamily="18" charset="0"/>
              </a:rPr>
              <a:t>-индустрии наполнило термин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особым смыслом. Итак, что как правило подразумевается под </a:t>
            </a:r>
            <a:r>
              <a:rPr lang="ru-RU" dirty="0" err="1" smtClean="0">
                <a:latin typeface="Times New Roman" pitchFamily="18" charset="0"/>
                <a:cs typeface="Times New Roman" pitchFamily="18" charset="0"/>
              </a:rPr>
              <a:t>стартапом</a:t>
            </a:r>
            <a:r>
              <a:rPr lang="ru-RU"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ru-RU" dirty="0" err="1" smtClean="0">
                <a:latin typeface="Times New Roman" pitchFamily="18" charset="0"/>
                <a:cs typeface="Times New Roman" pitchFamily="18" charset="0"/>
              </a:rPr>
              <a:t>Стартап</a:t>
            </a: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 это молодая компания с высокой степенью вовлеченности участников, использующая для масштабированного роста технологические инновации, а также привлекающая венчурное финансирование.</a:t>
            </a:r>
          </a:p>
          <a:p>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106868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5058" y="864919"/>
            <a:ext cx="9178504" cy="3970318"/>
          </a:xfrm>
          <a:prstGeom prst="rect">
            <a:avLst/>
          </a:prstGeom>
        </p:spPr>
        <p:txBody>
          <a:bodyPr wrap="square">
            <a:spAutoFit/>
          </a:bodyPr>
          <a:lstStyle/>
          <a:p>
            <a:r>
              <a:rPr lang="ru-RU" dirty="0">
                <a:latin typeface="Times New Roman" pitchFamily="18" charset="0"/>
                <a:cs typeface="Times New Roman" pitchFamily="18" charset="0"/>
              </a:rPr>
              <a:t>Итого, критерии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a:t>
            </a:r>
          </a:p>
          <a:p>
            <a:pPr marL="285750" indent="-285750">
              <a:buFont typeface="Arial" pitchFamily="34" charset="0"/>
              <a:buChar char="•"/>
            </a:pPr>
            <a:r>
              <a:rPr lang="ru-RU" dirty="0">
                <a:latin typeface="Times New Roman" pitchFamily="18" charset="0"/>
                <a:cs typeface="Times New Roman" pitchFamily="18" charset="0"/>
              </a:rPr>
              <a:t>инновационная идея</a:t>
            </a:r>
          </a:p>
          <a:p>
            <a:pPr marL="285750" indent="-285750">
              <a:buFont typeface="Arial" pitchFamily="34" charset="0"/>
              <a:buChar char="•"/>
            </a:pPr>
            <a:r>
              <a:rPr lang="ru-RU" dirty="0">
                <a:latin typeface="Times New Roman" pitchFamily="18" charset="0"/>
                <a:cs typeface="Times New Roman" pitchFamily="18" charset="0"/>
              </a:rPr>
              <a:t>базируется на высокотехнологических решениях</a:t>
            </a:r>
          </a:p>
          <a:p>
            <a:pPr marL="285750" indent="-285750">
              <a:buFont typeface="Arial" pitchFamily="34" charset="0"/>
              <a:buChar char="•"/>
            </a:pPr>
            <a:r>
              <a:rPr lang="ru-RU" dirty="0">
                <a:latin typeface="Times New Roman" pitchFamily="18" charset="0"/>
                <a:cs typeface="Times New Roman" pitchFamily="18" charset="0"/>
              </a:rPr>
              <a:t>потенциальная востребованность на рынке</a:t>
            </a:r>
          </a:p>
          <a:p>
            <a:pPr marL="285750" indent="-285750">
              <a:buFont typeface="Arial" pitchFamily="34" charset="0"/>
              <a:buChar char="•"/>
            </a:pPr>
            <a:r>
              <a:rPr lang="ru-RU" dirty="0">
                <a:latin typeface="Times New Roman" pitchFamily="18" charset="0"/>
                <a:cs typeface="Times New Roman" pitchFamily="18" charset="0"/>
              </a:rPr>
              <a:t>привлекательность для инвесторов</a:t>
            </a:r>
          </a:p>
          <a:p>
            <a:pPr marL="285750" indent="-285750">
              <a:buFont typeface="Arial" pitchFamily="34" charset="0"/>
              <a:buChar char="•"/>
            </a:pPr>
            <a:r>
              <a:rPr lang="ru-RU" dirty="0">
                <a:latin typeface="Times New Roman" pitchFamily="18" charset="0"/>
                <a:cs typeface="Times New Roman" pitchFamily="18" charset="0"/>
              </a:rPr>
              <a:t>масштабируемость</a:t>
            </a:r>
          </a:p>
          <a:p>
            <a:pPr marL="285750" indent="-285750">
              <a:buFont typeface="Arial" pitchFamily="34" charset="0"/>
              <a:buChar char="•"/>
            </a:pPr>
            <a:r>
              <a:rPr lang="ru-RU" dirty="0">
                <a:latin typeface="Times New Roman" pitchFamily="18" charset="0"/>
                <a:cs typeface="Times New Roman" pitchFamily="18" charset="0"/>
              </a:rPr>
              <a:t>ценности команды: каждый участник готов вносить выходящий за пределы своей формальной специализации вклад в общее дело</a:t>
            </a:r>
            <a:r>
              <a:rPr lang="ru-RU"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285750" indent="-285750">
              <a:buFont typeface="Arial" pitchFamily="34" charset="0"/>
              <a:buChar char="•"/>
            </a:pP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Последний пункт  - это то, что ставшие IT-гигантами такие компании, как </a:t>
            </a:r>
            <a:r>
              <a:rPr lang="ru-RU" dirty="0" err="1">
                <a:latin typeface="Times New Roman" pitchFamily="18" charset="0"/>
                <a:cs typeface="Times New Roman" pitchFamily="18" charset="0"/>
              </a:rPr>
              <a:t>Google</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Facebook</a:t>
            </a:r>
            <a:r>
              <a:rPr lang="ru-RU" dirty="0">
                <a:latin typeface="Times New Roman" pitchFamily="18" charset="0"/>
                <a:cs typeface="Times New Roman" pitchFamily="18" charset="0"/>
              </a:rPr>
              <a:t>, пытаются сохранить даже в масштабе многотысячного штата сотрудников - дух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a:t>
            </a:r>
          </a:p>
          <a:p>
            <a:r>
              <a:rPr lang="ru-RU" dirty="0">
                <a:latin typeface="Times New Roman" pitchFamily="18" charset="0"/>
                <a:cs typeface="Times New Roman" pitchFamily="18" charset="0"/>
              </a:rPr>
              <a:t>Также, эти и многие другие </a:t>
            </a:r>
            <a:r>
              <a:rPr lang="ru-RU" dirty="0" err="1">
                <a:latin typeface="Times New Roman" pitchFamily="18" charset="0"/>
                <a:cs typeface="Times New Roman" pitchFamily="18" charset="0"/>
              </a:rPr>
              <a:t>it</a:t>
            </a:r>
            <a:r>
              <a:rPr lang="ru-RU" dirty="0">
                <a:latin typeface="Times New Roman" pitchFamily="18" charset="0"/>
                <a:cs typeface="Times New Roman" pitchFamily="18" charset="0"/>
              </a:rPr>
              <a:t>-компании способствуют развитию </a:t>
            </a:r>
            <a:r>
              <a:rPr lang="ru-RU" dirty="0" err="1">
                <a:latin typeface="Times New Roman" pitchFamily="18" charset="0"/>
                <a:cs typeface="Times New Roman" pitchFamily="18" charset="0"/>
              </a:rPr>
              <a:t>стартапов</a:t>
            </a:r>
            <a:r>
              <a:rPr lang="ru-RU" dirty="0">
                <a:latin typeface="Times New Roman" pitchFamily="18" charset="0"/>
                <a:cs typeface="Times New Roman" pitchFamily="18" charset="0"/>
              </a:rPr>
              <a:t> во всём мире и создают венчурные фонды.</a:t>
            </a:r>
          </a:p>
        </p:txBody>
      </p:sp>
    </p:spTree>
    <p:extLst>
      <p:ext uri="{BB962C8B-B14F-4D97-AF65-F5344CB8AC3E}">
        <p14:creationId xmlns:p14="http://schemas.microsoft.com/office/powerpoint/2010/main" val="243796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3684" y="112558"/>
            <a:ext cx="9454550" cy="5632311"/>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r>
              <a:rPr lang="ru-RU" dirty="0" smtClean="0">
                <a:latin typeface="Times New Roman" pitchFamily="18" charset="0"/>
                <a:cs typeface="Times New Roman" pitchFamily="18" charset="0"/>
              </a:rPr>
              <a:t>Сейчас </a:t>
            </a:r>
            <a:r>
              <a:rPr lang="ru-RU" dirty="0">
                <a:latin typeface="Times New Roman" pitchFamily="18" charset="0"/>
                <a:cs typeface="Times New Roman" pitchFamily="18" charset="0"/>
              </a:rPr>
              <a:t>в Украине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 это больше культурное явление, модный формат бизнеса, чем просто традиционный подход к бизнесу. Быть </a:t>
            </a:r>
            <a:r>
              <a:rPr lang="ru-RU" dirty="0" err="1">
                <a:latin typeface="Times New Roman" pitchFamily="18" charset="0"/>
                <a:cs typeface="Times New Roman" pitchFamily="18" charset="0"/>
              </a:rPr>
              <a:t>стартапером</a:t>
            </a:r>
            <a:r>
              <a:rPr lang="ru-RU" dirty="0">
                <a:latin typeface="Times New Roman" pitchFamily="18" charset="0"/>
                <a:cs typeface="Times New Roman" pitchFamily="18" charset="0"/>
              </a:rPr>
              <a:t> модно!</a:t>
            </a:r>
          </a:p>
          <a:p>
            <a:r>
              <a:rPr lang="ru-RU" dirty="0">
                <a:latin typeface="Times New Roman" pitchFamily="18" charset="0"/>
                <a:cs typeface="Times New Roman" pitchFamily="18" charset="0"/>
              </a:rPr>
              <a:t>В Украине один за другим появляются бизнес-акселераторы, представляющие собой социальный институт поддержки </a:t>
            </a:r>
            <a:r>
              <a:rPr lang="ru-RU" dirty="0" err="1">
                <a:latin typeface="Times New Roman" pitchFamily="18" charset="0"/>
                <a:cs typeface="Times New Roman" pitchFamily="18" charset="0"/>
              </a:rPr>
              <a:t>стартапов</a:t>
            </a:r>
            <a:r>
              <a:rPr lang="ru-RU" dirty="0">
                <a:latin typeface="Times New Roman" pitchFamily="18" charset="0"/>
                <a:cs typeface="Times New Roman" pitchFamily="18" charset="0"/>
              </a:rPr>
              <a:t>, над нашим небом всё чаще можно увидеть парящих с деньгами бизнес-ангелов. И хотя всё большее число </a:t>
            </a:r>
            <a:r>
              <a:rPr lang="ru-RU" dirty="0" err="1">
                <a:latin typeface="Times New Roman" pitchFamily="18" charset="0"/>
                <a:cs typeface="Times New Roman" pitchFamily="18" charset="0"/>
              </a:rPr>
              <a:t>стартапов</a:t>
            </a:r>
            <a:r>
              <a:rPr lang="ru-RU" dirty="0">
                <a:latin typeface="Times New Roman" pitchFamily="18" charset="0"/>
                <a:cs typeface="Times New Roman" pitchFamily="18" charset="0"/>
              </a:rPr>
              <a:t> получают венчурное финансирование, тем не менее, средняя длительность жизненного цикла украинских </a:t>
            </a:r>
            <a:r>
              <a:rPr lang="ru-RU" dirty="0" err="1">
                <a:latin typeface="Times New Roman" pitchFamily="18" charset="0"/>
                <a:cs typeface="Times New Roman" pitchFamily="18" charset="0"/>
              </a:rPr>
              <a:t>стартапов</a:t>
            </a:r>
            <a:r>
              <a:rPr lang="ru-RU" dirty="0">
                <a:latin typeface="Times New Roman" pitchFamily="18" charset="0"/>
                <a:cs typeface="Times New Roman" pitchFamily="18" charset="0"/>
              </a:rPr>
              <a:t> - менее 3 лет, при этом лишь немногим </a:t>
            </a:r>
            <a:r>
              <a:rPr lang="ru-RU" dirty="0" err="1">
                <a:latin typeface="Times New Roman" pitchFamily="18" charset="0"/>
                <a:cs typeface="Times New Roman" pitchFamily="18" charset="0"/>
              </a:rPr>
              <a:t>стартапам</a:t>
            </a:r>
            <a:r>
              <a:rPr lang="ru-RU" dirty="0">
                <a:latin typeface="Times New Roman" pitchFamily="18" charset="0"/>
                <a:cs typeface="Times New Roman" pitchFamily="18" charset="0"/>
              </a:rPr>
              <a:t> удаётся выйти на уровень компании с устойчивым трендом роста.</a:t>
            </a:r>
          </a:p>
          <a:p>
            <a:r>
              <a:rPr lang="ru-RU" dirty="0">
                <a:latin typeface="Times New Roman" pitchFamily="18" charset="0"/>
                <a:cs typeface="Times New Roman" pitchFamily="18" charset="0"/>
              </a:rPr>
              <a:t>Одна из причин такого положения - это то, что </a:t>
            </a:r>
            <a:r>
              <a:rPr lang="ru-RU" dirty="0" err="1">
                <a:latin typeface="Times New Roman" pitchFamily="18" charset="0"/>
                <a:cs typeface="Times New Roman" pitchFamily="18" charset="0"/>
              </a:rPr>
              <a:t>стартапы</a:t>
            </a:r>
            <a:r>
              <a:rPr lang="ru-RU" dirty="0">
                <a:latin typeface="Times New Roman" pitchFamily="18" charset="0"/>
                <a:cs typeface="Times New Roman" pitchFamily="18" charset="0"/>
              </a:rPr>
              <a:t>, а вернее, </a:t>
            </a:r>
            <a:r>
              <a:rPr lang="ru-RU" dirty="0" err="1">
                <a:latin typeface="Times New Roman" pitchFamily="18" charset="0"/>
                <a:cs typeface="Times New Roman" pitchFamily="18" charset="0"/>
              </a:rPr>
              <a:t>стартаперы</a:t>
            </a:r>
            <a:r>
              <a:rPr lang="ru-RU" dirty="0">
                <a:latin typeface="Times New Roman" pitchFamily="18" charset="0"/>
                <a:cs typeface="Times New Roman" pitchFamily="18" charset="0"/>
              </a:rPr>
              <a:t> условно делятся на 2 категории:</a:t>
            </a:r>
          </a:p>
          <a:p>
            <a:pPr marL="285750" indent="-285750">
              <a:buFont typeface="Arial" pitchFamily="34" charset="0"/>
              <a:buChar char="•"/>
            </a:pPr>
            <a:r>
              <a:rPr lang="ru-RU" dirty="0" err="1">
                <a:latin typeface="Times New Roman" pitchFamily="18" charset="0"/>
                <a:cs typeface="Times New Roman" pitchFamily="18" charset="0"/>
              </a:rPr>
              <a:t>Стартапы</a:t>
            </a:r>
            <a:r>
              <a:rPr lang="ru-RU" dirty="0">
                <a:latin typeface="Times New Roman" pitchFamily="18" charset="0"/>
                <a:cs typeface="Times New Roman" pitchFamily="18" charset="0"/>
              </a:rPr>
              <a:t>, ориентированные на венчурное финансирование с последующим выкупом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 западной компанией.</a:t>
            </a:r>
          </a:p>
          <a:p>
            <a:pPr marL="285750" indent="-285750">
              <a:buFont typeface="Arial" pitchFamily="34" charset="0"/>
              <a:buChar char="•"/>
            </a:pPr>
            <a:r>
              <a:rPr lang="ru-RU" dirty="0" err="1">
                <a:latin typeface="Times New Roman" pitchFamily="18" charset="0"/>
                <a:cs typeface="Times New Roman" pitchFamily="18" charset="0"/>
              </a:rPr>
              <a:t>Стартапы</a:t>
            </a:r>
            <a:r>
              <a:rPr lang="ru-RU" dirty="0">
                <a:latin typeface="Times New Roman" pitchFamily="18" charset="0"/>
                <a:cs typeface="Times New Roman" pitchFamily="18" charset="0"/>
              </a:rPr>
              <a:t>, ориентированные на рынок, получение прибыли, а также на технологию и развитие инновации. </a:t>
            </a:r>
          </a:p>
          <a:p>
            <a:r>
              <a:rPr lang="ru-RU" dirty="0">
                <a:latin typeface="Times New Roman" pitchFamily="18" charset="0"/>
                <a:cs typeface="Times New Roman" pitchFamily="18" charset="0"/>
              </a:rPr>
              <a:t> </a:t>
            </a:r>
          </a:p>
        </p:txBody>
      </p:sp>
    </p:spTree>
    <p:extLst>
      <p:ext uri="{BB962C8B-B14F-4D97-AF65-F5344CB8AC3E}">
        <p14:creationId xmlns:p14="http://schemas.microsoft.com/office/powerpoint/2010/main" val="285648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7419" y="1659502"/>
            <a:ext cx="9946256" cy="2308324"/>
          </a:xfrm>
          <a:prstGeom prst="rect">
            <a:avLst/>
          </a:prstGeom>
        </p:spPr>
        <p:txBody>
          <a:bodyPr wrap="square">
            <a:spAutoFit/>
          </a:bodyPr>
          <a:lstStyle/>
          <a:p>
            <a:r>
              <a:rPr lang="ru-RU" dirty="0" smtClean="0"/>
              <a:t>	</a:t>
            </a:r>
            <a:r>
              <a:rPr lang="ru-RU" dirty="0" smtClean="0">
                <a:latin typeface="Times New Roman" pitchFamily="18" charset="0"/>
                <a:cs typeface="Times New Roman" pitchFamily="18" charset="0"/>
              </a:rPr>
              <a:t>В </a:t>
            </a:r>
            <a:r>
              <a:rPr lang="ru-RU" dirty="0">
                <a:latin typeface="Times New Roman" pitchFamily="18" charset="0"/>
                <a:cs typeface="Times New Roman" pitchFamily="18" charset="0"/>
              </a:rPr>
              <a:t>настоящий момент в Украине больше преобладает 1 категория </a:t>
            </a:r>
            <a:r>
              <a:rPr lang="ru-RU" dirty="0" err="1">
                <a:latin typeface="Times New Roman" pitchFamily="18" charset="0"/>
                <a:cs typeface="Times New Roman" pitchFamily="18" charset="0"/>
              </a:rPr>
              <a:t>стартаперов</a:t>
            </a:r>
            <a:r>
              <a:rPr lang="ru-RU" dirty="0">
                <a:latin typeface="Times New Roman" pitchFamily="18" charset="0"/>
                <a:cs typeface="Times New Roman" pitchFamily="18" charset="0"/>
              </a:rPr>
              <a:t>, мечтающих о </a:t>
            </a:r>
            <a:r>
              <a:rPr lang="ru-RU" dirty="0" err="1">
                <a:latin typeface="Times New Roman" pitchFamily="18" charset="0"/>
                <a:cs typeface="Times New Roman" pitchFamily="18" charset="0"/>
              </a:rPr>
              <a:t>стартаперской</a:t>
            </a:r>
            <a:r>
              <a:rPr lang="ru-RU" dirty="0">
                <a:latin typeface="Times New Roman" pitchFamily="18" charset="0"/>
                <a:cs typeface="Times New Roman" pitchFamily="18" charset="0"/>
              </a:rPr>
              <a:t> романтике и переезде в Кремниевую долину. Ведь легче разработать код программы, под которую нарисовать красивые слайды для презентации, чем решать действительно реальные проблемы, применяя передовые технологии. Да и ко всему прочему нужно работать на рынке, получать обратную связь, реализовать </a:t>
            </a:r>
            <a:r>
              <a:rPr lang="ru-RU" dirty="0" smtClean="0">
                <a:latin typeface="Times New Roman" pitchFamily="18" charset="0"/>
                <a:cs typeface="Times New Roman" pitchFamily="18" charset="0"/>
              </a:rPr>
              <a:t>R&amp;D</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a:t>
            </a:r>
            <a:r>
              <a:rPr lang="ru-RU" dirty="0">
                <a:latin typeface="Times New Roman" pitchFamily="18" charset="0"/>
                <a:cs typeface="Times New Roman" pitchFamily="18" charset="0"/>
              </a:rPr>
              <a:t>стратегию и маркетинг.</a:t>
            </a:r>
          </a:p>
          <a:p>
            <a:r>
              <a:rPr lang="ru-RU" dirty="0">
                <a:latin typeface="Times New Roman" pitchFamily="18" charset="0"/>
                <a:cs typeface="Times New Roman" pitchFamily="18" charset="0"/>
              </a:rPr>
              <a:t>Именно для этого важно определить маркетинговую стратегию и продвигать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эффективно. Разумеется, при условии, что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действительно решает востребованные задачи общества, ну или хотя бы его отдельных индивидов </a:t>
            </a:r>
            <a:r>
              <a:rPr lang="ru-RU" dirty="0" smtClean="0">
                <a:latin typeface="Times New Roman" pitchFamily="18" charset="0"/>
                <a:cs typeface="Times New Roman" pitchFamily="18" charset="0"/>
              </a:rPr>
              <a:t>:)</a:t>
            </a:r>
            <a:endParaRPr lang="ru-RU" dirty="0">
              <a:latin typeface="Times New Roman" pitchFamily="18" charset="0"/>
              <a:cs typeface="Times New Roman" pitchFamily="18" charset="0"/>
            </a:endParaRPr>
          </a:p>
        </p:txBody>
      </p:sp>
      <p:sp>
        <p:nvSpPr>
          <p:cNvPr id="3" name="Прямоугольник 2"/>
          <p:cNvSpPr/>
          <p:nvPr/>
        </p:nvSpPr>
        <p:spPr>
          <a:xfrm>
            <a:off x="750498" y="5322824"/>
            <a:ext cx="8798944" cy="646331"/>
          </a:xfrm>
          <a:prstGeom prst="rect">
            <a:avLst/>
          </a:prstGeom>
        </p:spPr>
        <p:txBody>
          <a:bodyPr wrap="square">
            <a:spAutoFit/>
          </a:bodyPr>
          <a:lstStyle/>
          <a:p>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R&amp;D </a:t>
            </a:r>
            <a:r>
              <a:rPr lang="ru-RU" dirty="0" smtClean="0">
                <a:latin typeface="Times New Roman" pitchFamily="18" charset="0"/>
                <a:cs typeface="Times New Roman" pitchFamily="18" charset="0"/>
              </a:rPr>
              <a:t>(от </a:t>
            </a:r>
            <a:r>
              <a:rPr lang="ru-RU" dirty="0">
                <a:latin typeface="Times New Roman" pitchFamily="18" charset="0"/>
                <a:cs typeface="Times New Roman" pitchFamily="18" charset="0"/>
              </a:rPr>
              <a:t>англ. </a:t>
            </a:r>
            <a:r>
              <a:rPr lang="ru-RU" dirty="0" err="1">
                <a:latin typeface="Times New Roman" pitchFamily="18" charset="0"/>
                <a:cs typeface="Times New Roman" pitchFamily="18" charset="0"/>
              </a:rPr>
              <a:t>Research</a:t>
            </a:r>
            <a:r>
              <a:rPr lang="ru-RU" dirty="0">
                <a:latin typeface="Times New Roman" pitchFamily="18" charset="0"/>
                <a:cs typeface="Times New Roman" pitchFamily="18" charset="0"/>
              </a:rPr>
              <a:t> </a:t>
            </a:r>
            <a:r>
              <a:rPr lang="ru-RU" dirty="0" smtClean="0">
                <a:latin typeface="Times New Roman" pitchFamily="18" charset="0"/>
                <a:cs typeface="Times New Roman" pitchFamily="18" charset="0"/>
              </a:rPr>
              <a:t>&amp; </a:t>
            </a:r>
            <a:r>
              <a:rPr lang="ru-RU" dirty="0" err="1" smtClean="0">
                <a:latin typeface="Times New Roman" pitchFamily="18" charset="0"/>
                <a:cs typeface="Times New Roman" pitchFamily="18" charset="0"/>
              </a:rPr>
              <a:t>Developmet</a:t>
            </a:r>
            <a:r>
              <a:rPr lang="ru-RU" dirty="0">
                <a:latin typeface="Times New Roman" pitchFamily="18" charset="0"/>
                <a:cs typeface="Times New Roman" pitchFamily="18" charset="0"/>
              </a:rPr>
              <a:t>) — это «возмутители спокойствия</a:t>
            </a:r>
            <a:r>
              <a:rPr lang="ru-RU" dirty="0" smtClean="0">
                <a:latin typeface="Times New Roman" pitchFamily="18" charset="0"/>
                <a:cs typeface="Times New Roman" pitchFamily="18" charset="0"/>
              </a:rPr>
              <a:t>» НИОКР-научно- исследовательские и опытно-конструкторские разработки</a:t>
            </a:r>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237756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Стратегии раскрутки </a:t>
            </a:r>
            <a:r>
              <a:rPr lang="ru-RU" b="1" dirty="0" err="1"/>
              <a:t>стартапа</a:t>
            </a:r>
            <a:r>
              <a:rPr lang="ru-RU" b="1" dirty="0"/>
              <a:t> в Украине</a:t>
            </a:r>
            <a:br>
              <a:rPr lang="ru-RU" b="1" dirty="0"/>
            </a:br>
            <a:endParaRPr lang="ru-RU" dirty="0"/>
          </a:p>
        </p:txBody>
      </p:sp>
      <p:sp>
        <p:nvSpPr>
          <p:cNvPr id="3" name="Объект 2"/>
          <p:cNvSpPr>
            <a:spLocks noGrp="1"/>
          </p:cNvSpPr>
          <p:nvPr>
            <p:ph idx="1"/>
          </p:nvPr>
        </p:nvSpPr>
        <p:spPr>
          <a:xfrm>
            <a:off x="677334" y="1362975"/>
            <a:ext cx="8596668" cy="4678388"/>
          </a:xfrm>
        </p:spPr>
        <p:txBody>
          <a:bodyPr>
            <a:normAutofit lnSpcReduction="10000"/>
          </a:bodyPr>
          <a:lstStyle/>
          <a:p>
            <a:pPr marL="0" indent="0">
              <a:buNone/>
            </a:pPr>
            <a:r>
              <a:rPr lang="en-US" dirty="0" smtClean="0"/>
              <a:t>	</a:t>
            </a:r>
            <a:r>
              <a:rPr lang="ru-RU" dirty="0" smtClean="0">
                <a:latin typeface="Times New Roman" pitchFamily="18" charset="0"/>
                <a:cs typeface="Times New Roman" pitchFamily="18" charset="0"/>
              </a:rPr>
              <a:t>В </a:t>
            </a:r>
            <a:r>
              <a:rPr lang="ru-RU" dirty="0">
                <a:latin typeface="Times New Roman" pitchFamily="18" charset="0"/>
                <a:cs typeface="Times New Roman" pitchFamily="18" charset="0"/>
              </a:rPr>
              <a:t>условиях, когда необходимо на ранней стадии понять потенциальный спрос на продукт, а также тестировать и совершенствовать продукт, необходимо на краткосрочных </a:t>
            </a:r>
            <a:r>
              <a:rPr lang="ru-RU" dirty="0" smtClean="0">
                <a:latin typeface="Times New Roman" pitchFamily="18" charset="0"/>
                <a:cs typeface="Times New Roman" pitchFamily="18" charset="0"/>
              </a:rPr>
              <a:t>итерациях</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вносить коррективы. Для этого необходимо тестировать спрос, поэтому необходимо разработать стратегию продвижения </a:t>
            </a:r>
            <a:r>
              <a:rPr lang="ru-RU" dirty="0" err="1">
                <a:latin typeface="Times New Roman" pitchFamily="18" charset="0"/>
                <a:cs typeface="Times New Roman" pitchFamily="18" charset="0"/>
              </a:rPr>
              <a:t>стартапа</a:t>
            </a:r>
            <a:r>
              <a:rPr lang="ru-RU" dirty="0">
                <a:latin typeface="Times New Roman" pitchFamily="18" charset="0"/>
                <a:cs typeface="Times New Roman" pitchFamily="18" charset="0"/>
              </a:rPr>
              <a:t>, включающую следующие важные аспекты:</a:t>
            </a:r>
          </a:p>
          <a:p>
            <a:pPr>
              <a:buFont typeface="Courier New" pitchFamily="49" charset="0"/>
              <a:buChar char="o"/>
            </a:pPr>
            <a:r>
              <a:rPr lang="ru-RU" dirty="0">
                <a:latin typeface="Times New Roman" pitchFamily="18" charset="0"/>
                <a:cs typeface="Times New Roman" pitchFamily="18" charset="0"/>
              </a:rPr>
              <a:t>определение целевой аудитории, её кластеризация</a:t>
            </a:r>
          </a:p>
          <a:p>
            <a:pPr>
              <a:buFont typeface="Courier New" pitchFamily="49" charset="0"/>
              <a:buChar char="o"/>
            </a:pPr>
            <a:r>
              <a:rPr lang="ru-RU" dirty="0">
                <a:latin typeface="Times New Roman" pitchFamily="18" charset="0"/>
                <a:cs typeface="Times New Roman" pitchFamily="18" charset="0"/>
              </a:rPr>
              <a:t>сегментирование потребительского рынка</a:t>
            </a:r>
          </a:p>
          <a:p>
            <a:pPr>
              <a:buFont typeface="Courier New" pitchFamily="49" charset="0"/>
              <a:buChar char="o"/>
            </a:pPr>
            <a:r>
              <a:rPr lang="ru-RU" dirty="0">
                <a:latin typeface="Times New Roman" pitchFamily="18" charset="0"/>
                <a:cs typeface="Times New Roman" pitchFamily="18" charset="0"/>
              </a:rPr>
              <a:t>определение прямых и непрямых конкурентов</a:t>
            </a:r>
          </a:p>
          <a:p>
            <a:pPr>
              <a:buFont typeface="Courier New" pitchFamily="49" charset="0"/>
              <a:buChar char="o"/>
            </a:pPr>
            <a:r>
              <a:rPr lang="ru-RU" dirty="0">
                <a:latin typeface="Times New Roman" pitchFamily="18" charset="0"/>
                <a:cs typeface="Times New Roman" pitchFamily="18" charset="0"/>
              </a:rPr>
              <a:t>поиск продуктов-субститутов (заменителей) - ведь Ваши потребители каким-то образом решают ту проблему, которую Вы предложите им решать с помощью Вашего </a:t>
            </a:r>
            <a:r>
              <a:rPr lang="ru-RU" dirty="0" err="1">
                <a:latin typeface="Times New Roman" pitchFamily="18" charset="0"/>
                <a:cs typeface="Times New Roman" pitchFamily="18" charset="0"/>
              </a:rPr>
              <a:t>стартапа</a:t>
            </a:r>
            <a:endParaRPr lang="ru-RU" dirty="0">
              <a:latin typeface="Times New Roman" pitchFamily="18" charset="0"/>
              <a:cs typeface="Times New Roman" pitchFamily="18" charset="0"/>
            </a:endParaRPr>
          </a:p>
          <a:p>
            <a:endParaRPr lang="ru-RU" dirty="0" smtClean="0">
              <a:latin typeface="Times New Roman" pitchFamily="18" charset="0"/>
              <a:cs typeface="Times New Roman" pitchFamily="18" charset="0"/>
            </a:endParaRPr>
          </a:p>
          <a:p>
            <a:pPr marL="0" indent="0">
              <a:buNone/>
            </a:pPr>
            <a:r>
              <a:rPr lang="en-US" sz="1500" b="1" dirty="0" smtClean="0">
                <a:latin typeface="Times New Roman" pitchFamily="18" charset="0"/>
                <a:cs typeface="Times New Roman" pitchFamily="18" charset="0"/>
              </a:rPr>
              <a:t>*</a:t>
            </a:r>
            <a:r>
              <a:rPr lang="ru-RU" sz="1500" b="1" dirty="0" smtClean="0">
                <a:latin typeface="Times New Roman" pitchFamily="18" charset="0"/>
                <a:cs typeface="Times New Roman" pitchFamily="18" charset="0"/>
              </a:rPr>
              <a:t>Итерация</a:t>
            </a:r>
            <a:r>
              <a:rPr lang="ru-RU" sz="1500" dirty="0">
                <a:latin typeface="Times New Roman" pitchFamily="18" charset="0"/>
                <a:cs typeface="Times New Roman" pitchFamily="18" charset="0"/>
              </a:rPr>
              <a:t> в программировании — в широком смысле — организация обработки данных, при которой действия повторяются многократно, не приводя при этом к вызовам самих себя (в отличие от рекурсии). В узком смысле — один шаг итерационного, циклического </a:t>
            </a:r>
            <a:r>
              <a:rPr lang="ru-RU" sz="1500" dirty="0" smtClean="0">
                <a:latin typeface="Times New Roman" pitchFamily="18" charset="0"/>
                <a:cs typeface="Times New Roman" pitchFamily="18" charset="0"/>
              </a:rPr>
              <a:t>процесса</a:t>
            </a:r>
            <a:r>
              <a:rPr lang="ru-RU" sz="1500" baseline="30000" dirty="0">
                <a:latin typeface="Times New Roman" pitchFamily="18" charset="0"/>
                <a:cs typeface="Times New Roman" pitchFamily="18" charset="0"/>
              </a:rPr>
              <a:t> </a:t>
            </a:r>
            <a:r>
              <a:rPr lang="ru-RU" sz="1500" dirty="0" smtClean="0">
                <a:latin typeface="Times New Roman" pitchFamily="18" charset="0"/>
                <a:cs typeface="Times New Roman" pitchFamily="18" charset="0"/>
              </a:rPr>
              <a:t>.</a:t>
            </a:r>
            <a:endParaRPr lang="ru-RU" sz="1500" dirty="0">
              <a:latin typeface="Times New Roman" pitchFamily="18" charset="0"/>
              <a:cs typeface="Times New Roman" pitchFamily="18" charset="0"/>
            </a:endParaRPr>
          </a:p>
        </p:txBody>
      </p:sp>
    </p:spTree>
    <p:extLst>
      <p:ext uri="{BB962C8B-B14F-4D97-AF65-F5344CB8AC3E}">
        <p14:creationId xmlns:p14="http://schemas.microsoft.com/office/powerpoint/2010/main" val="292559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46981" y="612845"/>
            <a:ext cx="8497019" cy="5355312"/>
          </a:xfrm>
          <a:prstGeom prst="rect">
            <a:avLst/>
          </a:prstGeom>
        </p:spPr>
        <p:txBody>
          <a:bodyPr wrap="square">
            <a:spAutoFit/>
          </a:bodyPr>
          <a:lstStyle/>
          <a:p>
            <a:pPr>
              <a:buClr>
                <a:schemeClr val="accent1">
                  <a:lumMod val="75000"/>
                </a:schemeClr>
              </a:buClr>
            </a:pPr>
            <a:endParaRPr lang="ru-RU" dirty="0" smtClean="0"/>
          </a:p>
          <a:p>
            <a:pPr>
              <a:buClr>
                <a:schemeClr val="accent1">
                  <a:lumMod val="75000"/>
                </a:schemeClr>
              </a:buClr>
            </a:pPr>
            <a:endParaRPr lang="ru-RU" dirty="0"/>
          </a:p>
          <a:p>
            <a:pPr marL="285750" indent="-285750">
              <a:buClr>
                <a:schemeClr val="accent1">
                  <a:lumMod val="75000"/>
                </a:schemeClr>
              </a:buClr>
              <a:buFont typeface="Courier New" pitchFamily="49" charset="0"/>
              <a:buChar char="o"/>
            </a:pPr>
            <a:r>
              <a:rPr lang="ru-RU" dirty="0" smtClean="0">
                <a:latin typeface="Times New Roman" pitchFamily="18" charset="0"/>
                <a:cs typeface="Times New Roman" pitchFamily="18" charset="0"/>
              </a:rPr>
              <a:t>выбор </a:t>
            </a:r>
            <a:r>
              <a:rPr lang="ru-RU" dirty="0">
                <a:latin typeface="Times New Roman" pitchFamily="18" charset="0"/>
                <a:cs typeface="Times New Roman" pitchFamily="18" charset="0"/>
              </a:rPr>
              <a:t>маркетингового подхода, например, стимулирующий </a:t>
            </a:r>
            <a:r>
              <a:rPr lang="ru-RU" dirty="0" smtClean="0">
                <a:latin typeface="Times New Roman" pitchFamily="18" charset="0"/>
                <a:cs typeface="Times New Roman" pitchFamily="18" charset="0"/>
              </a:rPr>
              <a:t>маркетинг</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a:t>
            </a:r>
            <a:endParaRPr lang="ru-RU" dirty="0" smtClean="0">
              <a:latin typeface="Times New Roman" pitchFamily="18" charset="0"/>
              <a:cs typeface="Times New Roman" pitchFamily="18" charset="0"/>
            </a:endParaRPr>
          </a:p>
          <a:p>
            <a:pPr>
              <a:buClr>
                <a:schemeClr val="accent1">
                  <a:lumMod val="75000"/>
                </a:schemeClr>
              </a:buClr>
            </a:pPr>
            <a:endParaRPr lang="ru-RU" dirty="0">
              <a:latin typeface="Times New Roman" pitchFamily="18" charset="0"/>
              <a:cs typeface="Times New Roman" pitchFamily="18" charset="0"/>
            </a:endParaRPr>
          </a:p>
          <a:p>
            <a:pPr marL="285750" indent="-285750">
              <a:buClr>
                <a:schemeClr val="accent1"/>
              </a:buClr>
              <a:buFont typeface="Courier New" pitchFamily="49" charset="0"/>
              <a:buChar char="o"/>
            </a:pPr>
            <a:r>
              <a:rPr lang="ru-RU" dirty="0">
                <a:latin typeface="Times New Roman" pitchFamily="18" charset="0"/>
                <a:cs typeface="Times New Roman" pitchFamily="18" charset="0"/>
              </a:rPr>
              <a:t>разработка презентационной и по возможности продающей площадки. Этим может быть сайт, или мобильное приложение. Продавать можно что-угодно в зависимости от этапа, на котором находится Ваш </a:t>
            </a:r>
            <a:r>
              <a:rPr lang="ru-RU" dirty="0" err="1">
                <a:latin typeface="Times New Roman" pitchFamily="18" charset="0"/>
                <a:cs typeface="Times New Roman" pitchFamily="18" charset="0"/>
              </a:rPr>
              <a:t>стартап</a:t>
            </a:r>
            <a:r>
              <a:rPr lang="ru-RU" dirty="0">
                <a:latin typeface="Times New Roman" pitchFamily="18" charset="0"/>
                <a:cs typeface="Times New Roman" pitchFamily="18" charset="0"/>
              </a:rPr>
              <a:t> - бесплатную бета-версию продукта, демоверсию программы и т.п</a:t>
            </a:r>
            <a:r>
              <a:rPr lang="ru-RU" dirty="0" smtClean="0">
                <a:latin typeface="Times New Roman" pitchFamily="18" charset="0"/>
                <a:cs typeface="Times New Roman" pitchFamily="18" charset="0"/>
              </a:rPr>
              <a:t>.</a:t>
            </a:r>
          </a:p>
          <a:p>
            <a:pPr marL="285750" indent="-285750">
              <a:buClr>
                <a:schemeClr val="accent1"/>
              </a:buClr>
              <a:buFont typeface="Courier New" pitchFamily="49" charset="0"/>
              <a:buChar char="o"/>
            </a:pPr>
            <a:endParaRPr lang="ru-RU" dirty="0">
              <a:latin typeface="Times New Roman" pitchFamily="18" charset="0"/>
              <a:cs typeface="Times New Roman" pitchFamily="18" charset="0"/>
            </a:endParaRPr>
          </a:p>
          <a:p>
            <a:pPr marL="285750" indent="-285750">
              <a:buClr>
                <a:schemeClr val="accent1"/>
              </a:buClr>
              <a:buFont typeface="Courier New" pitchFamily="49" charset="0"/>
              <a:buChar char="o"/>
            </a:pPr>
            <a:r>
              <a:rPr lang="ru-RU" dirty="0">
                <a:latin typeface="Times New Roman" pitchFamily="18" charset="0"/>
                <a:cs typeface="Times New Roman" pitchFamily="18" charset="0"/>
              </a:rPr>
              <a:t>далее выбор инструментов для продвижения: SEO, PCC, SMM, PR, </a:t>
            </a:r>
            <a:r>
              <a:rPr lang="ru-RU" dirty="0" err="1">
                <a:latin typeface="Times New Roman" pitchFamily="18" charset="0"/>
                <a:cs typeface="Times New Roman" pitchFamily="18" charset="0"/>
              </a:rPr>
              <a:t>крауд</a:t>
            </a:r>
            <a:r>
              <a:rPr lang="ru-RU" dirty="0">
                <a:latin typeface="Times New Roman" pitchFamily="18" charset="0"/>
                <a:cs typeface="Times New Roman" pitchFamily="18" charset="0"/>
              </a:rPr>
              <a:t>-маркетинг</a:t>
            </a:r>
            <a:r>
              <a:rPr lang="ru-RU" dirty="0" smtClean="0">
                <a:latin typeface="Times New Roman" pitchFamily="18" charset="0"/>
                <a:cs typeface="Times New Roman" pitchFamily="18" charset="0"/>
              </a:rPr>
              <a:t>.</a:t>
            </a:r>
          </a:p>
          <a:p>
            <a:pPr marL="285750" indent="-285750">
              <a:buClr>
                <a:schemeClr val="accent1"/>
              </a:buClr>
              <a:buFont typeface="Courier New" pitchFamily="49" charset="0"/>
              <a:buChar char="o"/>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ru-RU" dirty="0">
                <a:latin typeface="Times New Roman" pitchFamily="18" charset="0"/>
                <a:cs typeface="Times New Roman" pitchFamily="18" charset="0"/>
              </a:rPr>
              <a:t>Вопрос привлечения бизнес-ангелов и венчурных инвесторов на данном этапе является вторичным, т.к. гораздо важнее понять реакцию потребителей на продукт, пусть даже на небольшой выборке. Для этого хватит и относительно небольшого бюджета, финансирование потребуется в дальнейшем, если будет ясно, что Вы попали в цель!</a:t>
            </a:r>
          </a:p>
          <a:p>
            <a:r>
              <a:rPr lang="ru-RU" dirty="0">
                <a:latin typeface="Times New Roman" pitchFamily="18" charset="0"/>
                <a:cs typeface="Times New Roman" pitchFamily="18" charset="0"/>
              </a:rPr>
              <a:t/>
            </a:r>
            <a:br>
              <a:rPr lang="ru-RU" dirty="0">
                <a:latin typeface="Times New Roman" pitchFamily="18" charset="0"/>
                <a:cs typeface="Times New Roman" pitchFamily="18" charset="0"/>
              </a:rPr>
            </a:br>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3901423793"/>
      </p:ext>
    </p:extLst>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1965</TotalTime>
  <Words>1258</Words>
  <Application>Microsoft Office PowerPoint</Application>
  <PresentationFormat>Произвольный</PresentationFormat>
  <Paragraphs>197</Paragraphs>
  <Slides>35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35</vt:i4>
      </vt:variant>
    </vt:vector>
  </HeadingPairs>
  <TitlesOfParts>
    <vt:vector size="36" baseType="lpstr">
      <vt:lpstr>Аспект</vt:lpstr>
      <vt:lpstr>    Составляем    бизнес-план стартапа  шаг за шагом </vt:lpstr>
      <vt:lpstr>Маркетинг СТАРТАПА                                               </vt:lpstr>
      <vt:lpstr>Что такое маркетинг?</vt:lpstr>
      <vt:lpstr>                                                   Повторяем Что такое стартап? Цели и задачи </vt:lpstr>
      <vt:lpstr>Презентация PowerPoint</vt:lpstr>
      <vt:lpstr>Презентация PowerPoint</vt:lpstr>
      <vt:lpstr>Презентация PowerPoint</vt:lpstr>
      <vt:lpstr>Стратегии раскрутки стартапа в Украине </vt:lpstr>
      <vt:lpstr>Презентация PowerPoint</vt:lpstr>
      <vt:lpstr>Презентация PowerPoint</vt:lpstr>
      <vt:lpstr>5 способов продвижения стартапа в Украине </vt:lpstr>
      <vt:lpstr>Способ 1: сфокусируйтесь на потребительском опыте</vt:lpstr>
      <vt:lpstr>Способ 2: продвижение и презентация </vt:lpstr>
      <vt:lpstr>Способ 3: контент </vt:lpstr>
      <vt:lpstr>Способ 4: заложите основу вирусного маркетинга </vt:lpstr>
      <vt:lpstr>Презентация PowerPoint</vt:lpstr>
      <vt:lpstr>Презентация PowerPoint</vt:lpstr>
      <vt:lpstr>Презентация PowerPoint</vt:lpstr>
      <vt:lpstr>Способ 5: позиционирование </vt:lpstr>
      <vt:lpstr>Презентация PowerPoint</vt:lpstr>
      <vt:lpstr>Презентация PowerPoint</vt:lpstr>
      <vt:lpstr>Презентация PowerPoint</vt:lpstr>
      <vt:lpstr>Презентация PowerPoint</vt:lpstr>
      <vt:lpstr>Презентация PowerPoint</vt:lpstr>
      <vt:lpstr>Информационные технологии – услуга или продукт?</vt:lpstr>
      <vt:lpstr>Презентация PowerPoint</vt:lpstr>
      <vt:lpstr>Презентация PowerPoint</vt:lpstr>
      <vt:lpstr>Раскрутка стартапов</vt:lpstr>
      <vt:lpstr>Особенности PR IT-проектов </vt:lpstr>
      <vt:lpstr>           </vt:lpstr>
      <vt:lpstr>PR как инструмент продаж</vt:lpstr>
      <vt:lpstr>Презентация PowerPoint</vt:lpstr>
      <vt:lpstr>Посмотрите некоторые кейсы* по продвижению продукта      Кейсы в интернет-маркетинге — это описания уже решенных задач, помогающие проиллюстрировать работу компании на всех этапах от начальной до конечной точки, в которой был достигнут искомый результат.</vt:lpstr>
      <vt:lpstr>Бизнес по-американски. Кейс как работает SMM “за бугром” https://vc.ru/marketing/121476-biznes-po-amerikanski-keys-kak-rabotaet-smm-za-bugrom  App Store: Как привлечь внимание пользователей и редакторов Apple к платному приложению https://vc.ru/flood/5584-appstore-how-to  Создание мобильного приложения на конкурентном рынке продажи авиабилетов — опыт «Связной Трэвел»  https://vc.ru/flood/8307-svyaznoy-travel-app  «Мосигра»: Как увеличить конверсию с помощью описания товара https://vc.ru/marketing/4691-mosigra</vt:lpstr>
      <vt:lpstr>Задание № 5 по маркетингу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Составляем    бизнес-план стартапа  шаг за шагом</dc:title>
  <dc:creator>Пользователь Windows</dc:creator>
  <cp:lastModifiedBy>Пользователь Windows</cp:lastModifiedBy>
  <cp:revision>256</cp:revision>
  <dcterms:created xsi:type="dcterms:W3CDTF">2020-02-23T18:34:23Z</dcterms:created>
  <dcterms:modified xsi:type="dcterms:W3CDTF">2020-05-06T08:09:07Z</dcterms:modified>
</cp:coreProperties>
</file>