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81" r:id="rId4"/>
    <p:sldId id="280" r:id="rId5"/>
    <p:sldId id="273" r:id="rId6"/>
    <p:sldId id="257" r:id="rId7"/>
    <p:sldId id="274" r:id="rId8"/>
    <p:sldId id="282" r:id="rId9"/>
    <p:sldId id="286" r:id="rId10"/>
    <p:sldId id="283" r:id="rId11"/>
    <p:sldId id="284" r:id="rId12"/>
    <p:sldId id="285" r:id="rId13"/>
    <p:sldId id="279" r:id="rId14"/>
    <p:sldId id="275" r:id="rId15"/>
    <p:sldId id="276" r:id="rId16"/>
    <p:sldId id="287" r:id="rId17"/>
    <p:sldId id="288" r:id="rId18"/>
    <p:sldId id="289" r:id="rId19"/>
    <p:sldId id="290" r:id="rId20"/>
    <p:sldId id="291" r:id="rId21"/>
    <p:sldId id="293" r:id="rId22"/>
    <p:sldId id="295" r:id="rId23"/>
    <p:sldId id="296" r:id="rId24"/>
    <p:sldId id="292" r:id="rId25"/>
    <p:sldId id="297" r:id="rId26"/>
    <p:sldId id="298" r:id="rId27"/>
    <p:sldId id="299" r:id="rId28"/>
    <p:sldId id="300" r:id="rId29"/>
    <p:sldId id="301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5534" y="939802"/>
            <a:ext cx="7766936" cy="4233332"/>
          </a:xfrm>
        </p:spPr>
        <p:txBody>
          <a:bodyPr numCol="1"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Составляем   </a:t>
            </a:r>
            <a:br>
              <a:rPr lang="ru-RU" dirty="0" smtClean="0"/>
            </a:br>
            <a:r>
              <a:rPr lang="ru-RU" dirty="0" smtClean="0"/>
              <a:t>бизнес-план </a:t>
            </a:r>
            <a:r>
              <a:rPr lang="ru-RU" dirty="0" err="1"/>
              <a:t>стартапа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шаг </a:t>
            </a:r>
            <a:r>
              <a:rPr lang="ru-RU" dirty="0"/>
              <a:t>за шагом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116701" y="4453467"/>
            <a:ext cx="10956616" cy="694265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06-13.04.2020</a:t>
            </a:r>
            <a:endParaRPr lang="ru-RU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затраты?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1666959"/>
            <a:ext cx="8596668" cy="4374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sz="2100" b="1" dirty="0"/>
              <a:t>Затраты</a:t>
            </a:r>
            <a:r>
              <a:rPr lang="ru-RU" sz="2100" dirty="0"/>
              <a:t> — это денежная оценка стоимости материальных, трудовых, финансовых, природных</a:t>
            </a:r>
            <a:r>
              <a:rPr lang="ru-RU" sz="2000" dirty="0"/>
              <a:t>, информационных и других видов ресурсов на производство и реализацию продукции за определенный период времени. Как видно из определения, затраты характеризуются:</a:t>
            </a:r>
          </a:p>
          <a:p>
            <a:r>
              <a:rPr lang="ru-RU" sz="2000" dirty="0"/>
              <a:t>денежной оценкой ресурсов, обеспечивая принцип измерения различных видов ресурсов;</a:t>
            </a:r>
          </a:p>
          <a:p>
            <a:r>
              <a:rPr lang="ru-RU" sz="2000" dirty="0"/>
              <a:t>целевой установкой (связаны с производством и реализацией продукции в целом или с какой-то из стадий этого процесса);</a:t>
            </a:r>
          </a:p>
          <a:p>
            <a:r>
              <a:rPr lang="ru-RU" sz="2000" dirty="0"/>
              <a:t>определенным периодом времени, т. е. должны быть отнесены на продукцию за данный период времени.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Расходами признаются любые затраты при условии, что они произведены для осуществления деятельности, направленной на получение дохода.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90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расходы?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50775"/>
            <a:ext cx="8596668" cy="4390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sz="2000" b="1" dirty="0"/>
              <a:t>Расходы</a:t>
            </a:r>
            <a:r>
              <a:rPr lang="ru-RU" dirty="0"/>
              <a:t> — </a:t>
            </a:r>
            <a:r>
              <a:rPr lang="ru-RU" sz="2000" dirty="0"/>
              <a:t>это затраты определенного периода времени, документально подтвержденные, экономически оправданные (обоснованные), полностью перенесшие свою стоимость на реализованную за этот период продукцию. В отличие от затрат они не могут быть в состоянии </a:t>
            </a:r>
            <a:r>
              <a:rPr lang="ru-RU" sz="2000" dirty="0" err="1"/>
              <a:t>запасоемкости</a:t>
            </a:r>
            <a:r>
              <a:rPr lang="ru-RU" sz="2000" dirty="0"/>
              <a:t>, не могут относиться к активам предприятия. Они отражаются при расчете прибыли предприятия в отчете о прибылях и убытках. Понятие «затраты» шире понятия «расходы», однако при определенных условиях они могут совпадать.</a:t>
            </a:r>
          </a:p>
          <a:p>
            <a:pPr marL="0" indent="0">
              <a:buNone/>
            </a:pPr>
            <a:r>
              <a:rPr lang="ru-RU" sz="2000" dirty="0"/>
              <a:t>	Понятие «издержки» используется в экономической теории и практике в качестве понятия «затраты» применительно к производству продукции (работ, услуг) в целом или его отдельным стадиям. Понятие «издержки» шире понятия «затраты».</a:t>
            </a:r>
          </a:p>
        </p:txBody>
      </p:sp>
    </p:spTree>
    <p:extLst>
      <p:ext uri="{BB962C8B-B14F-4D97-AF65-F5344CB8AC3E}">
        <p14:creationId xmlns:p14="http://schemas.microsoft.com/office/powerpoint/2010/main" val="42596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издержки?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3605"/>
            <a:ext cx="8596668" cy="431775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	Издержки</a:t>
            </a:r>
            <a:r>
              <a:rPr lang="ru-RU" dirty="0"/>
              <a:t> — это совокупность различных видов затрат на производство и продажу продукции в целом или ее отдельных частей. Например, издержки производства — это затраты материальных, трудовых, финансовых и других видов ресурсов на производство и продажу продукции.</a:t>
            </a:r>
          </a:p>
          <a:p>
            <a:pPr marL="0" indent="0">
              <a:buNone/>
            </a:pPr>
            <a:r>
              <a:rPr lang="ru-RU" dirty="0" smtClean="0"/>
              <a:t>	Кроме </a:t>
            </a:r>
            <a:r>
              <a:rPr lang="ru-RU" dirty="0"/>
              <a:t>того, «издержки» включают специфические виды затрат: единый социальный налог, потери от брака, гарантийный ремонт и др. Понятия «затраты на производство» и «издержки производства» могут совпадать и рассматриваться как идентичные только в определенных условиях.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54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4294967295"/>
          </p:nvPr>
        </p:nvSpPr>
        <p:spPr>
          <a:xfrm>
            <a:off x="728282" y="598488"/>
            <a:ext cx="8828411" cy="48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 smtClean="0"/>
              <a:t>Бюджет</a:t>
            </a:r>
            <a:r>
              <a:rPr lang="ru-RU" sz="2000" dirty="0"/>
              <a:t>, или смета расходов, — возможно, самая главная часть </a:t>
            </a:r>
            <a:r>
              <a:rPr lang="ru-RU" sz="2000" dirty="0" smtClean="0"/>
              <a:t>проекта.</a:t>
            </a:r>
          </a:p>
          <a:p>
            <a:pPr marL="0" indent="0">
              <a:buNone/>
            </a:pPr>
            <a:r>
              <a:rPr lang="ru-RU" sz="2000" b="1" dirty="0"/>
              <a:t>Смета</a:t>
            </a:r>
            <a:r>
              <a:rPr lang="ru-RU" sz="2000" dirty="0"/>
              <a:t> — документ, содержащий список затрат проекта, полученных на основе объемов работ проекта, требуемых ресурсов и цен, структурированный по статьям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Обычно </a:t>
            </a:r>
            <a:r>
              <a:rPr lang="ru-RU" sz="2000" dirty="0"/>
              <a:t>выделяют</a:t>
            </a:r>
            <a:r>
              <a:rPr lang="ru-RU" sz="2000" dirty="0" smtClean="0"/>
              <a:t>: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dirty="0"/>
              <a:t>прямые затраты (расходы</a:t>
            </a:r>
            <a:r>
              <a:rPr lang="ru-RU" sz="2000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накладные </a:t>
            </a:r>
            <a:r>
              <a:rPr lang="ru-RU" sz="2000" dirty="0"/>
              <a:t>(косвенные) затраты;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общие и административные накладные расходы.</a:t>
            </a:r>
          </a:p>
        </p:txBody>
      </p:sp>
    </p:spTree>
    <p:extLst>
      <p:ext uri="{BB962C8B-B14F-4D97-AF65-F5344CB8AC3E}">
        <p14:creationId xmlns:p14="http://schemas.microsoft.com/office/powerpoint/2010/main" val="109957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4294967295"/>
          </p:nvPr>
        </p:nvSpPr>
        <p:spPr>
          <a:xfrm>
            <a:off x="614995" y="428878"/>
            <a:ext cx="9168276" cy="5833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ru-RU" sz="2000" b="1" dirty="0" smtClean="0"/>
              <a:t>Прямые </a:t>
            </a:r>
            <a:r>
              <a:rPr lang="ru-RU" sz="2000" b="1" dirty="0"/>
              <a:t>затраты</a:t>
            </a:r>
            <a:r>
              <a:rPr lang="ru-RU" sz="2000" dirty="0"/>
              <a:t> — расходы, непосредственно связанные с производством продукции, работ проекта; производственные расходы, включаемые в себестоимость продукции, в прямые издержки производства. Они напрямую связаны с пакетом работ. </a:t>
            </a:r>
          </a:p>
          <a:p>
            <a:pPr marL="0" indent="0">
              <a:buNone/>
            </a:pPr>
            <a:r>
              <a:rPr lang="ru-RU" sz="2000" dirty="0"/>
              <a:t>К прямым затратам относятся :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u-RU" sz="2000" dirty="0"/>
              <a:t>оплата труда специалиста – оплата </a:t>
            </a:r>
            <a:r>
              <a:rPr lang="ru-RU" sz="2000" dirty="0" err="1"/>
              <a:t>тестировщику</a:t>
            </a:r>
            <a:r>
              <a:rPr lang="ru-RU" sz="2000" dirty="0"/>
              <a:t>, разработчику, дизайнеру, менеджеру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u-RU" sz="2000" dirty="0"/>
              <a:t>закупка материалов или сырья - плата за интернет и лицензионное программное обеспечение.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u-RU" sz="2000" dirty="0"/>
              <a:t>Иные расходы, связанные с выполнением работ.</a:t>
            </a:r>
          </a:p>
        </p:txBody>
      </p:sp>
    </p:spTree>
    <p:extLst>
      <p:ext uri="{BB962C8B-B14F-4D97-AF65-F5344CB8AC3E}">
        <p14:creationId xmlns:p14="http://schemas.microsoft.com/office/powerpoint/2010/main" val="35058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7890" y="816723"/>
            <a:ext cx="794430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	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Накладные расходы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(косвенные затраты) — расходы, сопровождающие, сопутствующие основному производству, но не связанные с ним напрямую, не входящие в стоимость труда и материалов. Накладные расходы не могут быть привязаны к какой-то конкретной работе, конкретному результату. Они относятся ко всему проекту в целом. Это затраты на:</a:t>
            </a:r>
          </a:p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 и эксплуатацию основных средств;</a:t>
            </a:r>
          </a:p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 основным средствам относятся: здания, сооружения, рабочие и силовые машины и оборудование, измерительные и регулирующие приборы и устройства, вычислительная техника, транспортные средства;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управление, организацию, обслуживание производства;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командировки;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 работников.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6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9338" y="590718"/>
            <a:ext cx="923301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ru-RU" dirty="0" smtClean="0"/>
          </a:p>
          <a:p>
            <a:pPr>
              <a:buClr>
                <a:schemeClr val="tx1"/>
              </a:buClr>
            </a:pPr>
            <a:r>
              <a:rPr lang="ru-RU" b="1" dirty="0" smtClean="0"/>
              <a:t>	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Общие и административные накладные расходы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(постоянные расходы) — затраты, не связанные с каким-то конкретным проектом. Они относятся к расходам компании, но при этом имеют отношение и к проекту. К общим и административным расходам обычно относятся расходы на содержание аппарата управления, поддерживающих подразделений (бухгалтерия, секретариат, охрана и др.).</a:t>
            </a:r>
          </a:p>
          <a:p>
            <a:pPr>
              <a:buClr>
                <a:schemeClr val="tx1"/>
              </a:buClr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Налоговые и иные обязательные отчисления в бюджет и страховые фонды. Любая официально зарегистрированная организация обязаны платить налоги, а также совершать перечисления средств в социальный страховой фонд. С точки зрения экономии разумнее включить эти расходы в себестоимость.</a:t>
            </a:r>
          </a:p>
          <a:p>
            <a:pPr>
              <a:buClr>
                <a:schemeClr val="tx1"/>
              </a:buClr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Прочие расходы. Например, рекламная кампания, оплата связи и проезда для работников и т.д.</a:t>
            </a:r>
          </a:p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71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Жизненный цикл разработки </a:t>
            </a:r>
            <a:r>
              <a:rPr lang="en-US" dirty="0"/>
              <a:t>IT-</a:t>
            </a:r>
            <a:r>
              <a:rPr lang="ru-RU" dirty="0"/>
              <a:t>продукта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2291"/>
            <a:ext cx="8984556" cy="46090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Этапы </a:t>
            </a:r>
            <a:r>
              <a:rPr lang="ru-RU" dirty="0"/>
              <a:t>цикла, начиная с момента, когда </a:t>
            </a:r>
            <a:r>
              <a:rPr lang="ru-RU" dirty="0"/>
              <a:t>к</a:t>
            </a:r>
            <a:r>
              <a:rPr lang="ru-RU" dirty="0" smtClean="0"/>
              <a:t>оманда </a:t>
            </a:r>
            <a:r>
              <a:rPr lang="ru-RU" dirty="0" smtClean="0"/>
              <a:t>сформулировала </a:t>
            </a:r>
            <a:r>
              <a:rPr lang="ru-RU" dirty="0"/>
              <a:t>свои </a:t>
            </a:r>
            <a:r>
              <a:rPr lang="ru-RU" dirty="0" smtClean="0"/>
              <a:t>идеи: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Планирование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Грамотное планирование функциональности будущего продукта и анализ требований играют ключевую роль для всего проекта. За этот этап несет ответственность </a:t>
            </a:r>
            <a:r>
              <a:rPr lang="ru-RU" dirty="0"/>
              <a:t>к</a:t>
            </a:r>
            <a:r>
              <a:rPr lang="ru-RU" dirty="0" smtClean="0"/>
              <a:t>оманда </a:t>
            </a:r>
            <a:r>
              <a:rPr lang="ru-RU" dirty="0" smtClean="0"/>
              <a:t>проекта</a:t>
            </a:r>
            <a:r>
              <a:rPr lang="ru-RU" dirty="0"/>
              <a:t>, так как именно </a:t>
            </a:r>
            <a:r>
              <a:rPr lang="ru-RU" dirty="0"/>
              <a:t>к</a:t>
            </a:r>
            <a:r>
              <a:rPr lang="ru-RU" dirty="0" smtClean="0"/>
              <a:t>оманда  </a:t>
            </a:r>
            <a:r>
              <a:rPr lang="ru-RU" dirty="0"/>
              <a:t>отвечает за успех всего процесса разработки.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До проектирования продукта планирование носит “грубый” характер, так как точный ход разработки на этом этапе узнать невозможно.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После того, как UX/UI проектирование выполнено, можно составить точный план, как будет идти разработка, и какая функциональность будет в продукте.</a:t>
            </a:r>
          </a:p>
        </p:txBody>
      </p:sp>
    </p:spTree>
    <p:extLst>
      <p:ext uri="{BB962C8B-B14F-4D97-AF65-F5344CB8AC3E}">
        <p14:creationId xmlns:p14="http://schemas.microsoft.com/office/powerpoint/2010/main" val="419681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6509" y="1132884"/>
            <a:ext cx="9346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ru-RU" dirty="0"/>
              <a:t>Дизайн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После планирования наступает черед UX/UI дизайнеров — специалистов, которые проектируют пользовательские интерфейсы. Дизайнеры занимаются изучением поведения пользователей и выстраиванием понятного человеку интерфейса. Визуальный вид продукта — также результат работы дизайнеров.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Вместе с ними работают системные архитекторы, которые решают, какую структуру будет иметь готовый продукт, и как он должен себя вести.</a:t>
            </a:r>
          </a:p>
        </p:txBody>
      </p:sp>
    </p:spTree>
    <p:extLst>
      <p:ext uri="{BB962C8B-B14F-4D97-AF65-F5344CB8AC3E}">
        <p14:creationId xmlns:p14="http://schemas.microsoft.com/office/powerpoint/2010/main" val="378438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3087" y="1108609"/>
            <a:ext cx="85209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/>
              <a:t>Разработка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ru-RU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dirty="0" smtClean="0"/>
              <a:t>Разработчики </a:t>
            </a:r>
            <a:r>
              <a:rPr lang="ru-RU" dirty="0"/>
              <a:t>следуют одной из методологий — для компании это в основном </a:t>
            </a:r>
            <a:r>
              <a:rPr lang="ru-RU" dirty="0" err="1"/>
              <a:t>Agile</a:t>
            </a:r>
            <a:r>
              <a:rPr lang="ru-RU" dirty="0"/>
              <a:t>. Эта методология предполагает гибкий итеративный подход — то есть разработчики действуют последовательно, разделяя проект на более мелкие задачи.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Итерации в </a:t>
            </a:r>
            <a:r>
              <a:rPr lang="ru-RU" dirty="0" err="1"/>
              <a:t>Agile</a:t>
            </a:r>
            <a:r>
              <a:rPr lang="ru-RU" dirty="0"/>
              <a:t> называются спринтами, и в один спринт входят работы по всем направлениям: планирование, дизайн, разработка, тестирование.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0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Что такое СТАРТАП ?</a:t>
            </a:r>
            <a:br>
              <a:rPr lang="ru-RU" dirty="0" smtClean="0"/>
            </a:br>
            <a:r>
              <a:rPr lang="ru-RU" dirty="0" smtClean="0"/>
              <a:t>      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Повторяем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06599"/>
            <a:ext cx="8596668" cy="4034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 smtClean="0"/>
              <a:t>Стартап</a:t>
            </a:r>
            <a:r>
              <a:rPr lang="ru-RU" sz="2800" dirty="0" smtClean="0"/>
              <a:t> - представляет </a:t>
            </a:r>
            <a:r>
              <a:rPr lang="ru-RU" sz="2800" dirty="0"/>
              <a:t>собой начало развития новой компании, которая на момент старта может даже не являться официально зарегистрированным юридическим лицом. Подобные фирмы начинают развиваться с нуля. Также термин применяется в отношении компаний, находящихся только на этапе своего создания.</a:t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13" y="979136"/>
            <a:ext cx="877343" cy="7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6510" y="833480"/>
            <a:ext cx="95486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/>
              <a:t>Тестирование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Специалисты по тестированию выполняют разные виды тестирования: модульное, интеграционное, тестирование интерфейса и другие виды в зависимости от цели. </a:t>
            </a:r>
            <a:endParaRPr lang="ru-RU" dirty="0" smtClean="0"/>
          </a:p>
          <a:p>
            <a:r>
              <a:rPr lang="ru-RU" dirty="0" smtClean="0"/>
              <a:t>Эта категория </a:t>
            </a:r>
            <a:r>
              <a:rPr lang="ru-RU" dirty="0"/>
              <a:t>специалистов должна прийти к конечному выводу, что в продукте нет ошибок и он готов к релизу.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После этого продукт можно внедрять и интегрировать со сторонним программным обеспечением. Процесс разработки на этом не заканчивается — он продолжается, пока не будут внесены доработки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 А ведь помимо </a:t>
            </a:r>
            <a:r>
              <a:rPr lang="ru-RU" dirty="0" smtClean="0"/>
              <a:t>разработки и тестирования </a:t>
            </a:r>
            <a:r>
              <a:rPr lang="ru-RU" dirty="0"/>
              <a:t>нужно еще и раскрутить продукт, чтобы люди вас знали и покупали.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89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3153" y="962952"/>
            <a:ext cx="93220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/>
              <a:t>Поддержка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Готовый </a:t>
            </a:r>
            <a:r>
              <a:rPr lang="ru-RU" dirty="0"/>
              <a:t>продукт может нуждаться в дополнительной поддержке, будь то дополнительные вопросы по поводу работы продукта от клиентов, или необходимость внести изменения в уже заложенные функции, — специалисты службы поддержки всегда готовы прийти на помощь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Большинство </a:t>
            </a:r>
            <a:r>
              <a:rPr lang="ru-RU" dirty="0"/>
              <a:t>проектов по разработке проходят все этапы вышеописанного жизненного цикла.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15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дорожная </a:t>
            </a:r>
            <a:r>
              <a:rPr lang="ru-RU" b="1" dirty="0" smtClean="0"/>
              <a:t>карта?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50775"/>
            <a:ext cx="8596668" cy="439058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	Карта </a:t>
            </a:r>
            <a:r>
              <a:rPr lang="ru-RU" b="1" dirty="0"/>
              <a:t>(</a:t>
            </a:r>
            <a:r>
              <a:rPr lang="ru-RU" b="1" dirty="0" err="1"/>
              <a:t>Roadmap</a:t>
            </a:r>
            <a:r>
              <a:rPr lang="ru-RU" b="1" dirty="0"/>
              <a:t>, </a:t>
            </a:r>
            <a:r>
              <a:rPr lang="ru-RU" b="1" dirty="0" err="1"/>
              <a:t>роадмап</a:t>
            </a:r>
            <a:r>
              <a:rPr lang="ru-RU" b="1" dirty="0"/>
              <a:t>)</a:t>
            </a:r>
            <a:r>
              <a:rPr lang="ru-RU" dirty="0"/>
              <a:t> — это графическое отображение генерального плана с обозначением основных этапов, ключевых целей и сроков, главный документ для реализации стратегии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Это универсальный инструмент планирования и синхронизации работы над любыми проектами. Используется в самых разных сферах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Roadmap</a:t>
            </a:r>
            <a:r>
              <a:rPr lang="ru-RU" dirty="0"/>
              <a:t> проекта — визуальное представление реализации стратегии. По сути, это генеральный план, который охватывает основные вехи развития проекта, позволяет сэкономить время на обдумывание действий и двигаться планомерно.</a:t>
            </a:r>
          </a:p>
        </p:txBody>
      </p:sp>
    </p:spTree>
    <p:extLst>
      <p:ext uri="{BB962C8B-B14F-4D97-AF65-F5344CB8AC3E}">
        <p14:creationId xmlns:p14="http://schemas.microsoft.com/office/powerpoint/2010/main" val="135163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1400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Дорожная карта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Задачи карты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800" dirty="0" smtClean="0">
                <a:solidFill>
                  <a:schemeClr val="tx1"/>
                </a:solidFill>
              </a:rPr>
              <a:t>Является </a:t>
            </a:r>
            <a:r>
              <a:rPr lang="ru-RU" sz="2800" dirty="0">
                <a:solidFill>
                  <a:schemeClr val="tx1"/>
                </a:solidFill>
              </a:rPr>
              <a:t>основным документом для реализации стратегии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Отражает миссию и цели проекта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/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755972"/>
            <a:ext cx="8596668" cy="367378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/>
            <a:r>
              <a:rPr lang="ru-RU" dirty="0"/>
              <a:t>Является основным документом для реализации стратегии</a:t>
            </a:r>
          </a:p>
          <a:p>
            <a:pPr fontAlgn="base"/>
            <a:r>
              <a:rPr lang="ru-RU" dirty="0"/>
              <a:t>Отражает миссию и цели проекта</a:t>
            </a:r>
          </a:p>
          <a:p>
            <a:pPr fontAlgn="base"/>
            <a:r>
              <a:rPr lang="ru-RU" dirty="0"/>
              <a:t>Демонстрирует основные направления действий для ключевых игроков команды</a:t>
            </a:r>
          </a:p>
          <a:p>
            <a:pPr fontAlgn="base"/>
            <a:r>
              <a:rPr lang="ru-RU" dirty="0"/>
              <a:t>Синхронизирует участников проекта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97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  <a:r>
              <a:rPr lang="ru-RU" sz="1400" dirty="0" smtClean="0">
                <a:solidFill>
                  <a:schemeClr val="tx1"/>
                </a:solidFill>
              </a:rPr>
              <a:t>Дорожная </a:t>
            </a:r>
            <a:r>
              <a:rPr lang="ru-RU" sz="1400" dirty="0">
                <a:solidFill>
                  <a:schemeClr val="tx1"/>
                </a:solidFill>
              </a:rPr>
              <a:t>карта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b="1" dirty="0" smtClean="0"/>
              <a:t>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56473"/>
          </a:xfrm>
        </p:spPr>
        <p:txBody>
          <a:bodyPr/>
          <a:lstStyle/>
          <a:p>
            <a:pPr fontAlgn="base"/>
            <a:r>
              <a:rPr lang="ru-RU" dirty="0"/>
              <a:t>Команда — те, кто реализует проект</a:t>
            </a:r>
          </a:p>
          <a:p>
            <a:pPr fontAlgn="base"/>
            <a:r>
              <a:rPr lang="ru-RU" dirty="0"/>
              <a:t>Аудитория — те, для кого все создается</a:t>
            </a:r>
          </a:p>
          <a:p>
            <a:pPr fontAlgn="base"/>
            <a:r>
              <a:rPr lang="ru-RU" dirty="0"/>
              <a:t>Цели проекта — для чего совершаются действия</a:t>
            </a:r>
          </a:p>
          <a:p>
            <a:pPr fontAlgn="base"/>
            <a:r>
              <a:rPr lang="ru-RU" dirty="0"/>
              <a:t>Визуальные элементы — схемы движения в виде таблиц, графиков, путевых карт, рисунков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42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</a:t>
            </a:r>
            <a:r>
              <a:rPr lang="ru-RU" sz="1400" dirty="0" smtClean="0">
                <a:solidFill>
                  <a:schemeClr val="tx1"/>
                </a:solidFill>
              </a:rPr>
              <a:t>Дорожная карта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Цель проекта</a:t>
            </a:r>
          </a:p>
          <a:p>
            <a:pPr fontAlgn="base"/>
            <a:r>
              <a:rPr lang="ru-RU" dirty="0"/>
              <a:t>Необходимые мероприятия и ответственные</a:t>
            </a:r>
          </a:p>
          <a:p>
            <a:pPr fontAlgn="base"/>
            <a:r>
              <a:rPr lang="ru-RU" dirty="0"/>
              <a:t>Основные требования к работам</a:t>
            </a:r>
          </a:p>
          <a:p>
            <a:pPr fontAlgn="base"/>
            <a:r>
              <a:rPr lang="ru-RU" dirty="0"/>
              <a:t>Интервалы времени, которые необходимы для выполнения действий</a:t>
            </a:r>
          </a:p>
          <a:p>
            <a:pPr fontAlgn="base"/>
            <a:r>
              <a:rPr lang="ru-RU" dirty="0"/>
              <a:t>Контрольные точки на каждом этапе проекта</a:t>
            </a:r>
          </a:p>
          <a:p>
            <a:pPr fontAlgn="base"/>
            <a:r>
              <a:rPr lang="ru-RU" dirty="0"/>
              <a:t>Альтернативные варианты пути реализации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32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87824"/>
            <a:ext cx="8596668" cy="1723604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Roadmap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обеспечивает гибкое управление и улучшение каждого процесса за счет использования Цикла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Деминга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(PDCA), аббревиатура расшифровывается как «Планируй-Делай-Проверяй-Действуй» (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Plan-Do-Check-Act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). Цикл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Деминга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— это сокращенная запись научной методологии:</a:t>
            </a:r>
            <a:b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07" y="2468071"/>
            <a:ext cx="8610455" cy="3528127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Планирование</a:t>
            </a:r>
            <a:r>
              <a:rPr lang="ru-RU" dirty="0"/>
              <a:t> — определение стратегии, целеполагание.</a:t>
            </a:r>
          </a:p>
          <a:p>
            <a:pPr fontAlgn="base"/>
            <a:r>
              <a:rPr lang="ru-RU" dirty="0"/>
              <a:t>Выполнение — определение основных вех и шагов, перечисление первых действий.</a:t>
            </a:r>
          </a:p>
          <a:p>
            <a:pPr fontAlgn="base"/>
            <a:r>
              <a:rPr lang="ru-RU" dirty="0"/>
              <a:t>Проверка — контроль эффективности проведенных действий.</a:t>
            </a:r>
          </a:p>
          <a:p>
            <a:pPr fontAlgn="base"/>
            <a:r>
              <a:rPr lang="ru-RU" dirty="0"/>
              <a:t>Корректировка и действие — аудит, исправления и формирование стандарта.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05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32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Для написания самостоятельной работы вам необходимо проработать материал и описать следующие пункты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19003"/>
            <a:ext cx="8596668" cy="4722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1. Создание </a:t>
            </a:r>
            <a:r>
              <a:rPr lang="ru-RU" b="1" dirty="0">
                <a:solidFill>
                  <a:srgbClr val="FF0000"/>
                </a:solidFill>
              </a:rPr>
              <a:t>дорожной карты </a:t>
            </a:r>
            <a:r>
              <a:rPr lang="ru-RU" b="1" dirty="0" smtClean="0">
                <a:solidFill>
                  <a:srgbClr val="FF0000"/>
                </a:solidFill>
              </a:rPr>
              <a:t>проекта (описать по пунктам)</a:t>
            </a:r>
          </a:p>
          <a:p>
            <a:pPr marL="0" indent="0" fontAlgn="base">
              <a:buNone/>
            </a:pPr>
            <a:r>
              <a:rPr lang="ru-RU" sz="2100" dirty="0" smtClean="0"/>
              <a:t>Он </a:t>
            </a:r>
            <a:r>
              <a:rPr lang="ru-RU" sz="2100" dirty="0"/>
              <a:t>должен включать в себя </a:t>
            </a:r>
            <a:r>
              <a:rPr lang="ru-RU" sz="2100" b="1" dirty="0"/>
              <a:t>обязательные элементы</a:t>
            </a:r>
            <a:r>
              <a:rPr lang="ru-RU" sz="2100" dirty="0"/>
              <a:t>:</a:t>
            </a:r>
          </a:p>
          <a:p>
            <a:pPr fontAlgn="base"/>
            <a:r>
              <a:rPr lang="ru-RU" sz="2100" dirty="0">
                <a:solidFill>
                  <a:schemeClr val="tx1"/>
                </a:solidFill>
              </a:rPr>
              <a:t>Описание бизнес-модели </a:t>
            </a:r>
            <a:r>
              <a:rPr lang="ru-RU" sz="2100" dirty="0" err="1" smtClean="0">
                <a:solidFill>
                  <a:schemeClr val="tx1"/>
                </a:solidFill>
              </a:rPr>
              <a:t>стартапа</a:t>
            </a:r>
            <a:r>
              <a:rPr lang="ru-RU" sz="2100" dirty="0" smtClean="0">
                <a:solidFill>
                  <a:schemeClr val="tx1"/>
                </a:solidFill>
              </a:rPr>
              <a:t> . </a:t>
            </a:r>
            <a:r>
              <a:rPr lang="ru-RU" sz="2100" dirty="0"/>
              <a:t>Например, интернет-магазин, модель — электронная коммерция.</a:t>
            </a:r>
          </a:p>
          <a:p>
            <a:pPr fontAlgn="base"/>
            <a:r>
              <a:rPr lang="ru-RU" sz="2100" dirty="0"/>
              <a:t>Цели </a:t>
            </a:r>
            <a:r>
              <a:rPr lang="ru-RU" sz="2100" dirty="0" err="1" smtClean="0"/>
              <a:t>стартапа</a:t>
            </a:r>
            <a:r>
              <a:rPr lang="ru-RU" sz="2100" dirty="0" smtClean="0"/>
              <a:t>. </a:t>
            </a:r>
            <a:r>
              <a:rPr lang="ru-RU" sz="2100" dirty="0"/>
              <a:t>К примеру, генеральная цель — увеличение </a:t>
            </a:r>
            <a:r>
              <a:rPr lang="ru-RU" sz="2100" dirty="0" err="1"/>
              <a:t>маржинальности</a:t>
            </a:r>
            <a:r>
              <a:rPr lang="ru-RU" sz="2100" dirty="0"/>
              <a:t> в два раза, промежуточные цели: увеличение конверсии и повторных продаж, уменьшение отказов, возвратов и т.п.</a:t>
            </a:r>
          </a:p>
          <a:p>
            <a:pPr fontAlgn="base"/>
            <a:r>
              <a:rPr lang="ru-RU" sz="2100" dirty="0"/>
              <a:t>Сроки реализации. Например, общий срок — три года, с разбиением на кварталы, анализом и корректировкой на маркерных точках.</a:t>
            </a:r>
          </a:p>
          <a:p>
            <a:pPr fontAlgn="base"/>
            <a:r>
              <a:rPr lang="ru-RU" sz="2100" dirty="0"/>
              <a:t>Целевая аудитория. Мужчины и женщины от 35 до 55 лет, с постоянным средним доходом, активные пользователи интернета.</a:t>
            </a:r>
          </a:p>
          <a:p>
            <a:pPr fontAlgn="base"/>
            <a:r>
              <a:rPr lang="ru-RU" sz="2100" dirty="0"/>
              <a:t>Выводы по конкурентному анализу. Уровень развития соответствует среднему в регионе, но отстает от лидеров рынка и федеральных </a:t>
            </a:r>
            <a:r>
              <a:rPr lang="ru-RU" sz="2100" dirty="0" err="1"/>
              <a:t>агрегаторов</a:t>
            </a:r>
            <a:r>
              <a:rPr lang="ru-RU" sz="2100" dirty="0"/>
              <a:t>.</a:t>
            </a:r>
          </a:p>
          <a:p>
            <a:pPr fontAlgn="base"/>
            <a:r>
              <a:rPr lang="ru-RU" sz="2100" dirty="0"/>
              <a:t>Аудит текущего сайта и интернет-маркетинга. Требуются доработки по SEO и </a:t>
            </a:r>
            <a:r>
              <a:rPr lang="ru-RU" sz="2100" dirty="0" err="1"/>
              <a:t>юзабилити</a:t>
            </a:r>
            <a:r>
              <a:rPr lang="ru-RU" sz="2100" dirty="0"/>
              <a:t>, необходима проработка коммерческих факторов.</a:t>
            </a:r>
          </a:p>
          <a:p>
            <a:pPr fontAlgn="base"/>
            <a:r>
              <a:rPr lang="ru-RU" sz="2100" dirty="0"/>
              <a:t>Каналы продвижения и инструменты для работы с ними. SEO, SMM, контент- и </a:t>
            </a:r>
            <a:r>
              <a:rPr lang="ru-RU" sz="2100" dirty="0" err="1"/>
              <a:t>видеомаркетинг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2. С</a:t>
            </a:r>
            <a:r>
              <a:rPr lang="ru-RU" b="1" dirty="0" smtClean="0">
                <a:solidFill>
                  <a:srgbClr val="FF0000"/>
                </a:solidFill>
              </a:rPr>
              <a:t>делать дорожную карту графически </a:t>
            </a:r>
            <a:r>
              <a:rPr lang="ru-RU" dirty="0" smtClean="0">
                <a:solidFill>
                  <a:srgbClr val="FF0000"/>
                </a:solidFill>
              </a:rPr>
              <a:t>( смотри пример 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rgbClr val="FF0000"/>
                </a:solidFill>
              </a:rPr>
              <a:t>следующий слайд)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7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8807"/>
          </a:xfrm>
        </p:spPr>
        <p:txBody>
          <a:bodyPr/>
          <a:lstStyle/>
          <a:p>
            <a:r>
              <a:rPr lang="ru-RU" dirty="0" smtClean="0"/>
              <a:t>Пример визуализации дорожной карты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3" y="1480368"/>
            <a:ext cx="8547424" cy="4742407"/>
          </a:xfrm>
        </p:spPr>
      </p:pic>
    </p:spTree>
    <p:extLst>
      <p:ext uri="{BB962C8B-B14F-4D97-AF65-F5344CB8AC3E}">
        <p14:creationId xmlns:p14="http://schemas.microsoft.com/office/powerpoint/2010/main" val="417065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62126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ru-RU" sz="2000" b="1" dirty="0">
                <a:solidFill>
                  <a:schemeClr val="tx1"/>
                </a:solidFill>
              </a:rPr>
              <a:t>3</a:t>
            </a:r>
            <a:r>
              <a:rPr lang="ru-RU" sz="2000" b="1" dirty="0" smtClean="0">
                <a:solidFill>
                  <a:schemeClr val="tx1"/>
                </a:solidFill>
              </a:rPr>
              <a:t>. Команда </a:t>
            </a:r>
            <a:r>
              <a:rPr lang="ru-RU" sz="2000" b="1" dirty="0">
                <a:solidFill>
                  <a:schemeClr val="tx1"/>
                </a:solidFill>
              </a:rPr>
              <a:t>— те, кто реализует проект.</a:t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rgbClr val="FF0000"/>
                </a:solidFill>
              </a:rPr>
              <a:t>Необходимо написать, кто входит в вашу команду и кто чем занимается   </a:t>
            </a: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rgbClr val="92D050"/>
                </a:solidFill>
              </a:rPr>
              <a:t>смотрите </a:t>
            </a:r>
            <a:r>
              <a:rPr lang="ru-RU" sz="1600" dirty="0">
                <a:solidFill>
                  <a:srgbClr val="92D050"/>
                </a:solidFill>
              </a:rPr>
              <a:t>теорию жизненный цикл разработки </a:t>
            </a:r>
            <a:r>
              <a:rPr lang="en-US" sz="1600" dirty="0">
                <a:solidFill>
                  <a:srgbClr val="92D050"/>
                </a:solidFill>
              </a:rPr>
              <a:t>IT </a:t>
            </a:r>
            <a:r>
              <a:rPr lang="ru-RU" sz="1600" dirty="0" smtClean="0">
                <a:solidFill>
                  <a:srgbClr val="92D050"/>
                </a:solidFill>
              </a:rPr>
              <a:t>проекта</a:t>
            </a:r>
            <a:r>
              <a:rPr lang="en-US" sz="1600" dirty="0" smtClean="0">
                <a:solidFill>
                  <a:srgbClr val="92D050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Распределение ролей — четко определите функции участников.</a:t>
            </a:r>
            <a:b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Ответственные по задачам — зафиксируйте тех, кто отвечает за исполнение конкретных задач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ru-RU" sz="1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Рассчитать оплату труда каждого участника команды по их функциональным должностям за весь период разработки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ru-RU" sz="1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проекта 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вы сможете это сделать после составления дорожной карты, где весь процесс создания будет визуализирован)</a:t>
            </a:r>
            <a:b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Данные по зарплатам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специалистов вы можете найти на просторах интернета.</a:t>
            </a:r>
            <a:b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Заполнить таблицу и рассчитать фонд заработной платы за весь период проекта</a:t>
            </a:r>
            <a:b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5. </a:t>
            </a:r>
            <a:r>
              <a:rPr lang="ru-RU" sz="1400" dirty="0" smtClean="0">
                <a:solidFill>
                  <a:srgbClr val="FF0000"/>
                </a:solidFill>
              </a:rPr>
              <a:t>Перечислить р</a:t>
            </a:r>
            <a:r>
              <a:rPr lang="ru-RU" sz="1600" dirty="0" smtClean="0">
                <a:solidFill>
                  <a:srgbClr val="FF0000"/>
                </a:solidFill>
              </a:rPr>
              <a:t>асходы связанные с созданием и продвижением проекта ( написать       статьи затрат и суммы)</a:t>
            </a:r>
            <a:endParaRPr lang="ru-RU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13464"/>
              </p:ext>
            </p:extLst>
          </p:nvPr>
        </p:nvGraphicFramePr>
        <p:xfrm>
          <a:off x="882032" y="3940821"/>
          <a:ext cx="7897826" cy="1357574"/>
        </p:xfrm>
        <a:graphic>
          <a:graphicData uri="http://schemas.openxmlformats.org/drawingml/2006/table">
            <a:tbl>
              <a:tblPr/>
              <a:tblGrid>
                <a:gridCol w="493614"/>
                <a:gridCol w="1440382"/>
                <a:gridCol w="1747880"/>
                <a:gridCol w="1764064"/>
                <a:gridCol w="1213805"/>
                <a:gridCol w="1238081"/>
              </a:tblGrid>
              <a:tr h="388418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</a:p>
                    <a:p>
                      <a:r>
                        <a:rPr lang="ru-RU" sz="1400" dirty="0" smtClean="0"/>
                        <a:t>п/п</a:t>
                      </a:r>
                      <a:endParaRPr lang="ru-RU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Должность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 проработанных дней ( за весь период)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Размер дневной оплаты, грн.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Заработная</a:t>
                      </a:r>
                    </a:p>
                    <a:p>
                      <a:r>
                        <a:rPr lang="ru-RU" sz="1400" dirty="0" err="1" smtClean="0"/>
                        <a:t>плата,грн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(за весь период)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примечание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6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611"/>
          </a:xfrm>
        </p:spPr>
        <p:txBody>
          <a:bodyPr/>
          <a:lstStyle/>
          <a:p>
            <a:r>
              <a:rPr lang="ru-RU" dirty="0" smtClean="0"/>
              <a:t>Что такое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7027"/>
            <a:ext cx="8596668" cy="454433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/>
              <a:t>Все мы постоянно осуществляем проекты в своей повседневной жизни.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/>
              <a:t>Вот простые примеры: ремонт в квартире, проведение исследований, написание книги, строительство дома, возведение плотины …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/>
              <a:t>Все эти виды деятельности имеют между собой целый ряд общих признаков, делающих их проектами :</a:t>
            </a:r>
          </a:p>
          <a:p>
            <a:pPr marL="0" indent="0">
              <a:spcBef>
                <a:spcPts val="0"/>
              </a:spcBef>
              <a:buNone/>
            </a:pPr>
            <a:endParaRPr lang="ru-RU" sz="2200" dirty="0"/>
          </a:p>
          <a:p>
            <a:r>
              <a:rPr lang="ru-RU" sz="2200" dirty="0"/>
              <a:t>они направлены на достижение конкретных целей;</a:t>
            </a:r>
          </a:p>
          <a:p>
            <a:r>
              <a:rPr lang="ru-RU" sz="2200" dirty="0"/>
              <a:t>они включают в себя координированное выполнение взаимосвязанных действий;</a:t>
            </a:r>
          </a:p>
          <a:p>
            <a:r>
              <a:rPr lang="ru-RU" sz="2200" dirty="0"/>
              <a:t>они имеют ограниченную протяженность во времени, с определенным началом и концом;</a:t>
            </a:r>
          </a:p>
          <a:p>
            <a:r>
              <a:rPr lang="ru-RU" sz="2200" dirty="0"/>
              <a:t>все они в определенной степени неповторимы и уникальны.</a:t>
            </a:r>
          </a:p>
          <a:p>
            <a:endParaRPr lang="ru-RU" sz="2200" dirty="0"/>
          </a:p>
          <a:p>
            <a:pPr marL="0" indent="0">
              <a:buNone/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Повторяю : А у нас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IT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проект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315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9081661" cy="3169382"/>
          </a:xfrm>
        </p:spPr>
        <p:txBody>
          <a:bodyPr>
            <a:normAutofit fontScale="90000"/>
          </a:bodyPr>
          <a:lstStyle/>
          <a:p>
            <a:r>
              <a:rPr lang="ru-RU" sz="2200" dirty="0" smtClean="0">
                <a:solidFill>
                  <a:schemeClr val="tx1"/>
                </a:solidFill>
              </a:rPr>
              <a:t>Мои требования к работе.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Оформление : фамилия, имя, группа. Так же подписывается файл.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К самой работе. Выполнение 5 пунктов. НЕ КОЛЛЕКТИВНОЕ ТВОРЧЕСТВО. 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Шаблонные фразы не допускаются. Работа должна быть индивидуальной. Тема у команды одна, но описываются вопросы каждый индивидуально, как он сам видит. Формат работы поменялся. КАЖДЫЙ ИНДИВИДУАЛЬНО. </a:t>
            </a:r>
            <a:r>
              <a:rPr lang="ru-RU" sz="2200" dirty="0">
                <a:solidFill>
                  <a:schemeClr val="tx1"/>
                </a:solidFill>
              </a:rPr>
              <a:t>О</a:t>
            </a:r>
            <a:r>
              <a:rPr lang="ru-RU" sz="2200" dirty="0" smtClean="0">
                <a:solidFill>
                  <a:schemeClr val="tx1"/>
                </a:solidFill>
              </a:rPr>
              <a:t>динаковые работы засчитываться не будут.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Вес работы : 2,5 балла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Срок выполнения до 15.04.2020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Будут вопросы пишите…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/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/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                                                                    Удачи! </a:t>
            </a:r>
            <a:r>
              <a:rPr lang="ru-RU" sz="2200" dirty="0">
                <a:solidFill>
                  <a:schemeClr val="tx1"/>
                </a:solidFill>
              </a:rPr>
              <a:t/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/>
            </a:r>
            <a:br>
              <a:rPr lang="ru-RU" sz="2200" dirty="0" smtClean="0">
                <a:solidFill>
                  <a:schemeClr val="tx1"/>
                </a:solidFill>
              </a:rPr>
            </a:b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92" y="4338118"/>
            <a:ext cx="8778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046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IT </a:t>
            </a:r>
            <a:r>
              <a:rPr lang="ru-RU" dirty="0" smtClean="0"/>
              <a:t>проект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0843"/>
            <a:ext cx="8596668" cy="45605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sz="1900" dirty="0"/>
              <a:t>IT</a:t>
            </a:r>
            <a:r>
              <a:rPr lang="ru-RU" sz="1900" dirty="0"/>
              <a:t> - Проект в узком понимании - это запланированные и задокументированные работы (=Проект), связанные с оценкой, выбором, модернизацией, адаптацией, </a:t>
            </a:r>
            <a:r>
              <a:rPr lang="ru-RU" sz="1900" dirty="0" err="1"/>
              <a:t>кастомизацией</a:t>
            </a:r>
            <a:r>
              <a:rPr lang="ru-RU" sz="1900" dirty="0"/>
              <a:t>, настройкой, внедрением, тестированием, описанием, интеграцией Информационных систем в определённой бизнес-области.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900" dirty="0"/>
              <a:t>	Как правило, такой Проект направлен на обеспечение достижения каких-либо бизнес-целей организации, в которой он реализуется.</a:t>
            </a:r>
          </a:p>
          <a:p>
            <a:pPr marL="0" indent="0">
              <a:spcBef>
                <a:spcPts val="0"/>
              </a:spcBef>
              <a:buNone/>
            </a:pPr>
            <a:endParaRPr lang="ru-RU" sz="19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900" dirty="0"/>
              <a:t>	Планирование и документирование - весьма важные составляющие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IT</a:t>
            </a:r>
            <a:r>
              <a:rPr lang="ru-RU" sz="1900" dirty="0"/>
              <a:t>-Проекта. Для того, чтобы результаты </a:t>
            </a:r>
            <a:r>
              <a:rPr lang="en-US" sz="1900" dirty="0"/>
              <a:t>IT</a:t>
            </a:r>
            <a:r>
              <a:rPr lang="ru-RU" sz="1900" dirty="0"/>
              <a:t>-Проекта можно было использовать в дальнейшем.</a:t>
            </a:r>
          </a:p>
          <a:p>
            <a:pPr marL="0" indent="0">
              <a:spcBef>
                <a:spcPts val="0"/>
              </a:spcBef>
              <a:buNone/>
            </a:pPr>
            <a:endParaRPr lang="ru-RU" sz="19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Для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справки: </a:t>
            </a:r>
            <a:r>
              <a:rPr lang="ru-RU" sz="1900" dirty="0" err="1">
                <a:solidFill>
                  <a:schemeClr val="accent1">
                    <a:lumMod val="75000"/>
                  </a:schemeClr>
                </a:solidFill>
              </a:rPr>
              <a:t>Кастомизация</a:t>
            </a: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customize)</a:t>
            </a: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900" dirty="0"/>
              <a:t>в переводе с английского обозначает –настраивать характеристики и свойства товара (услуги) под индивидуальные нужды потребителя.</a:t>
            </a:r>
          </a:p>
        </p:txBody>
      </p:sp>
    </p:spTree>
    <p:extLst>
      <p:ext uri="{BB962C8B-B14F-4D97-AF65-F5344CB8AC3E}">
        <p14:creationId xmlns:p14="http://schemas.microsoft.com/office/powerpoint/2010/main" val="218360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бизнес-план?</a:t>
            </a:r>
            <a:br>
              <a:rPr lang="ru-RU" dirty="0" smtClean="0"/>
            </a:br>
            <a:r>
              <a:rPr lang="ru-RU" dirty="0" smtClean="0"/>
              <a:t>      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Повторяем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Бизнес-план – это подробное описание вашего проекта с расчетами и перспективой на ближайшие несколько лет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Главная задача бизнес-плана – убедить потенциальных партнеров, что это интересный с точки зрения инвестиций проект, который окупит вложенные деньги и силы.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1" y="939819"/>
            <a:ext cx="8778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1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875" y="347958"/>
            <a:ext cx="8596668" cy="1016000"/>
          </a:xfrm>
        </p:spPr>
        <p:txBody>
          <a:bodyPr>
            <a:normAutofit fontScale="90000"/>
          </a:bodyPr>
          <a:lstStyle/>
          <a:p>
            <a:r>
              <a:rPr lang="ru-RU" dirty="0"/>
              <a:t>З</a:t>
            </a:r>
            <a:r>
              <a:rPr lang="en-US" dirty="0"/>
              <a:t>a</a:t>
            </a:r>
            <a:r>
              <a:rPr lang="ru-RU" dirty="0"/>
              <a:t>д</a:t>
            </a:r>
            <a:r>
              <a:rPr lang="en-US" dirty="0"/>
              <a:t>a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бизн</a:t>
            </a:r>
            <a:r>
              <a:rPr lang="en-US" dirty="0" err="1"/>
              <a:t>ec</a:t>
            </a:r>
            <a:r>
              <a:rPr lang="en-US" dirty="0"/>
              <a:t>-</a:t>
            </a:r>
            <a:r>
              <a:rPr lang="ru-RU" dirty="0" err="1"/>
              <a:t>пл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 smtClean="0"/>
              <a:t>a</a:t>
            </a:r>
            <a:r>
              <a:rPr lang="ru-RU" dirty="0" smtClean="0"/>
              <a:t>             </a:t>
            </a:r>
            <a:r>
              <a:rPr lang="ru-RU" dirty="0" smtClean="0">
                <a:solidFill>
                  <a:schemeClr val="tx1"/>
                </a:solidFill>
              </a:rPr>
              <a:t>Повторяем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 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46173"/>
            <a:ext cx="8596668" cy="4795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Г</a:t>
            </a:r>
            <a:r>
              <a:rPr lang="en-US" sz="2000" dirty="0"/>
              <a:t>o</a:t>
            </a:r>
            <a:r>
              <a:rPr lang="ru-RU" sz="2000" dirty="0"/>
              <a:t>т</a:t>
            </a:r>
            <a:r>
              <a:rPr lang="en-US" sz="2000" dirty="0"/>
              <a:t>o</a:t>
            </a:r>
            <a:r>
              <a:rPr lang="ru-RU" sz="2000" dirty="0"/>
              <a:t>вый </a:t>
            </a:r>
            <a:r>
              <a:rPr lang="ru-RU" sz="2000" dirty="0" err="1"/>
              <a:t>бизн</a:t>
            </a:r>
            <a:r>
              <a:rPr lang="en-US" sz="2000" dirty="0" err="1"/>
              <a:t>ec</a:t>
            </a:r>
            <a:r>
              <a:rPr lang="en-US" sz="2000" dirty="0"/>
              <a:t>-</a:t>
            </a:r>
            <a:r>
              <a:rPr lang="ru-RU" sz="2000" dirty="0" err="1"/>
              <a:t>пл</a:t>
            </a:r>
            <a:r>
              <a:rPr lang="en-US" sz="2000" dirty="0"/>
              <a:t>a</a:t>
            </a:r>
            <a:r>
              <a:rPr lang="ru-RU" sz="2000" dirty="0"/>
              <a:t>н д</a:t>
            </a:r>
            <a:r>
              <a:rPr lang="en-US" sz="2000" dirty="0"/>
              <a:t>o</a:t>
            </a:r>
            <a:r>
              <a:rPr lang="ru-RU" sz="2000" dirty="0" err="1"/>
              <a:t>лж</a:t>
            </a:r>
            <a:r>
              <a:rPr lang="en-US" sz="2000" dirty="0"/>
              <a:t>e</a:t>
            </a:r>
            <a:r>
              <a:rPr lang="ru-RU" sz="2000" dirty="0"/>
              <a:t>н </a:t>
            </a:r>
            <a:r>
              <a:rPr lang="en-US" sz="2000" dirty="0" err="1"/>
              <a:t>pe</a:t>
            </a:r>
            <a:r>
              <a:rPr lang="ru-RU" sz="2000" dirty="0"/>
              <a:t>ш</a:t>
            </a:r>
            <a:r>
              <a:rPr lang="en-US" sz="2000" dirty="0"/>
              <a:t>a</a:t>
            </a:r>
            <a:r>
              <a:rPr lang="ru-RU" sz="2000" dirty="0" err="1"/>
              <a:t>ть</a:t>
            </a:r>
            <a:r>
              <a:rPr lang="ru-RU" sz="2000" dirty="0"/>
              <a:t> </a:t>
            </a:r>
            <a:r>
              <a:rPr lang="en-US" sz="2000" dirty="0"/>
              <a:t>p</a:t>
            </a:r>
            <a:r>
              <a:rPr lang="ru-RU" sz="2000" dirty="0"/>
              <a:t>яд в</a:t>
            </a:r>
            <a:r>
              <a:rPr lang="en-US" sz="2000" dirty="0"/>
              <a:t>a</a:t>
            </a:r>
            <a:r>
              <a:rPr lang="ru-RU" sz="2000" dirty="0" err="1"/>
              <a:t>жн</a:t>
            </a:r>
            <a:r>
              <a:rPr lang="en-US" sz="2000" dirty="0"/>
              <a:t>e</a:t>
            </a:r>
            <a:r>
              <a:rPr lang="ru-RU" sz="2000" dirty="0" err="1"/>
              <a:t>йших</a:t>
            </a:r>
            <a:r>
              <a:rPr lang="ru-RU" sz="2000" dirty="0"/>
              <a:t> з</a:t>
            </a:r>
            <a:r>
              <a:rPr lang="en-US" sz="2000" dirty="0"/>
              <a:t>a</a:t>
            </a:r>
            <a:r>
              <a:rPr lang="ru-RU" sz="2000" dirty="0"/>
              <a:t>д</a:t>
            </a:r>
            <a:r>
              <a:rPr lang="en-US" sz="2000" dirty="0"/>
              <a:t>a</a:t>
            </a:r>
            <a:r>
              <a:rPr lang="ru-RU" sz="2000" dirty="0"/>
              <a:t>ч. </a:t>
            </a:r>
            <a:r>
              <a:rPr lang="en-US" sz="2000" dirty="0"/>
              <a:t>C</a:t>
            </a:r>
            <a:r>
              <a:rPr lang="ru-RU" sz="2000" dirty="0"/>
              <a:t>т</a:t>
            </a:r>
            <a:r>
              <a:rPr lang="en-US" sz="2000" dirty="0" err="1"/>
              <a:t>py</a:t>
            </a:r>
            <a:r>
              <a:rPr lang="ru-RU" sz="2000" dirty="0" err="1"/>
              <a:t>кт</a:t>
            </a:r>
            <a:r>
              <a:rPr lang="en-US" sz="2000" dirty="0" err="1"/>
              <a:t>yp</a:t>
            </a:r>
            <a:r>
              <a:rPr lang="ru-RU" sz="2000" dirty="0"/>
              <a:t>и</a:t>
            </a:r>
            <a:r>
              <a:rPr lang="en-US" sz="2000" dirty="0" err="1"/>
              <a:t>po</a:t>
            </a:r>
            <a:r>
              <a:rPr lang="ru-RU" sz="2000" dirty="0"/>
              <a:t>в</a:t>
            </a:r>
            <a:r>
              <a:rPr lang="en-US" sz="2000" dirty="0"/>
              <a:t>a</a:t>
            </a:r>
            <a:r>
              <a:rPr lang="ru-RU" sz="2000" dirty="0" err="1"/>
              <a:t>нный</a:t>
            </a:r>
            <a:r>
              <a:rPr lang="ru-RU" sz="2000" dirty="0"/>
              <a:t> д</a:t>
            </a:r>
            <a:r>
              <a:rPr lang="en-US" sz="2000" dirty="0"/>
              <a:t>o</a:t>
            </a:r>
            <a:r>
              <a:rPr lang="ru-RU" sz="2000" dirty="0"/>
              <a:t>к</a:t>
            </a:r>
            <a:r>
              <a:rPr lang="en-US" sz="2000" dirty="0"/>
              <a:t>y</a:t>
            </a:r>
            <a:r>
              <a:rPr lang="ru-RU" sz="2000" dirty="0"/>
              <a:t>м</a:t>
            </a:r>
            <a:r>
              <a:rPr lang="en-US" sz="2000" dirty="0"/>
              <a:t>e</a:t>
            </a:r>
            <a:r>
              <a:rPr lang="ru-RU" sz="2000" dirty="0" err="1"/>
              <a:t>нт</a:t>
            </a:r>
            <a:r>
              <a:rPr lang="ru-RU" sz="2000" dirty="0"/>
              <a:t>, </a:t>
            </a:r>
            <a:r>
              <a:rPr lang="en-US" sz="2000" dirty="0" err="1"/>
              <a:t>coc</a:t>
            </a:r>
            <a:r>
              <a:rPr lang="ru-RU" sz="2000" dirty="0"/>
              <a:t>т</a:t>
            </a:r>
            <a:r>
              <a:rPr lang="en-US" sz="2000" dirty="0"/>
              <a:t>a</a:t>
            </a:r>
            <a:r>
              <a:rPr lang="ru-RU" sz="2000" dirty="0" err="1"/>
              <a:t>вл</a:t>
            </a:r>
            <a:r>
              <a:rPr lang="en-US" sz="2000" dirty="0"/>
              <a:t>e</a:t>
            </a:r>
            <a:r>
              <a:rPr lang="ru-RU" sz="2000" dirty="0" err="1"/>
              <a:t>нный</a:t>
            </a:r>
            <a:r>
              <a:rPr lang="ru-RU" sz="2000" dirty="0"/>
              <a:t> н</a:t>
            </a:r>
            <a:r>
              <a:rPr lang="en-US" sz="2000" dirty="0"/>
              <a:t>a </a:t>
            </a:r>
            <a:r>
              <a:rPr lang="en-US" sz="2000" dirty="0" err="1"/>
              <a:t>oc</a:t>
            </a:r>
            <a:r>
              <a:rPr lang="ru-RU" sz="2000" dirty="0"/>
              <a:t>н</a:t>
            </a:r>
            <a:r>
              <a:rPr lang="en-US" sz="2000" dirty="0"/>
              <a:t>o</a:t>
            </a:r>
            <a:r>
              <a:rPr lang="ru-RU" sz="2000" dirty="0"/>
              <a:t>в</a:t>
            </a:r>
            <a:r>
              <a:rPr lang="en-US" sz="2000" dirty="0"/>
              <a:t>e a</a:t>
            </a:r>
            <a:r>
              <a:rPr lang="ru-RU" sz="2000" dirty="0" err="1"/>
              <a:t>кт</a:t>
            </a:r>
            <a:r>
              <a:rPr lang="en-US" sz="2000" dirty="0" err="1"/>
              <a:t>ya</a:t>
            </a:r>
            <a:r>
              <a:rPr lang="ru-RU" sz="2000" dirty="0" err="1"/>
              <a:t>льных</a:t>
            </a:r>
            <a:r>
              <a:rPr lang="ru-RU" sz="2000" dirty="0"/>
              <a:t> д</a:t>
            </a:r>
            <a:r>
              <a:rPr lang="en-US" sz="2000" dirty="0"/>
              <a:t>a</a:t>
            </a:r>
            <a:r>
              <a:rPr lang="ru-RU" sz="2000" dirty="0" err="1"/>
              <a:t>нных</a:t>
            </a:r>
            <a:r>
              <a:rPr lang="ru-RU" sz="2000" dirty="0"/>
              <a:t>, п</a:t>
            </a:r>
            <a:r>
              <a:rPr lang="en-US" sz="2000" dirty="0"/>
              <a:t>o</a:t>
            </a:r>
            <a:r>
              <a:rPr lang="ru-RU" sz="2000" dirty="0"/>
              <a:t>м</a:t>
            </a:r>
            <a:r>
              <a:rPr lang="en-US" sz="2000" dirty="0"/>
              <a:t>o</a:t>
            </a:r>
            <a:r>
              <a:rPr lang="ru-RU" sz="2000" dirty="0"/>
              <a:t>г</a:t>
            </a:r>
            <a:r>
              <a:rPr lang="en-US" sz="2000" dirty="0" err="1"/>
              <a:t>ae</a:t>
            </a:r>
            <a:r>
              <a:rPr lang="ru-RU" sz="2000" dirty="0"/>
              <a:t>т </a:t>
            </a:r>
            <a:r>
              <a:rPr lang="ru-RU" sz="2000" dirty="0" smtClean="0"/>
              <a:t>команде ( </a:t>
            </a:r>
            <a:r>
              <a:rPr lang="ru-RU" sz="2000" dirty="0" err="1" smtClean="0"/>
              <a:t>Стартапу</a:t>
            </a:r>
            <a:r>
              <a:rPr lang="ru-RU" sz="2000" dirty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en-US" sz="2000" dirty="0" err="1"/>
              <a:t>pe</a:t>
            </a:r>
            <a:r>
              <a:rPr lang="ru-RU" sz="2000" dirty="0"/>
              <a:t>ш</a:t>
            </a:r>
            <a:r>
              <a:rPr lang="en-US" sz="2000" dirty="0"/>
              <a:t>e</a:t>
            </a:r>
            <a:r>
              <a:rPr lang="ru-RU" sz="2000" dirty="0" err="1"/>
              <a:t>нии</a:t>
            </a:r>
            <a:r>
              <a:rPr lang="ru-RU" sz="2000" dirty="0"/>
              <a:t> </a:t>
            </a:r>
            <a:r>
              <a:rPr lang="en-US" sz="2000" dirty="0"/>
              <a:t>c</a:t>
            </a:r>
            <a:r>
              <a:rPr lang="ru-RU" sz="2000" dirty="0"/>
              <a:t>л</a:t>
            </a:r>
            <a:r>
              <a:rPr lang="en-US" sz="2000" dirty="0"/>
              <a:t>e</a:t>
            </a:r>
            <a:r>
              <a:rPr lang="ru-RU" sz="2000" dirty="0"/>
              <a:t>д</a:t>
            </a:r>
            <a:r>
              <a:rPr lang="en-US" sz="2000" dirty="0"/>
              <a:t>y</a:t>
            </a:r>
            <a:r>
              <a:rPr lang="ru-RU" sz="2000" dirty="0" err="1"/>
              <a:t>ющих</a:t>
            </a:r>
            <a:r>
              <a:rPr lang="ru-RU" sz="2000" dirty="0"/>
              <a:t> в</a:t>
            </a:r>
            <a:r>
              <a:rPr lang="en-US" sz="2000" dirty="0"/>
              <a:t>o</a:t>
            </a:r>
            <a:r>
              <a:rPr lang="ru-RU" sz="2000" dirty="0"/>
              <a:t>п</a:t>
            </a:r>
            <a:r>
              <a:rPr lang="en-US" sz="2000" dirty="0" err="1"/>
              <a:t>poco</a:t>
            </a:r>
            <a:r>
              <a:rPr lang="ru-RU" sz="2000" dirty="0"/>
              <a:t>в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ru-RU" sz="2000" dirty="0" smtClean="0"/>
              <a:t>ф</a:t>
            </a:r>
            <a:r>
              <a:rPr lang="en-US" sz="2000" dirty="0"/>
              <a:t>op</a:t>
            </a:r>
            <a:r>
              <a:rPr lang="ru-RU" sz="2000" dirty="0"/>
              <a:t>м</a:t>
            </a:r>
            <a:r>
              <a:rPr lang="en-US" sz="2000" dirty="0"/>
              <a:t>y</a:t>
            </a:r>
            <a:r>
              <a:rPr lang="ru-RU" sz="2000" dirty="0"/>
              <a:t>ли</a:t>
            </a:r>
            <a:r>
              <a:rPr lang="en-US" sz="2000" dirty="0" err="1"/>
              <a:t>po</a:t>
            </a:r>
            <a:r>
              <a:rPr lang="ru-RU" sz="2000" dirty="0" err="1"/>
              <a:t>вк</a:t>
            </a:r>
            <a:r>
              <a:rPr lang="en-US" sz="2000" dirty="0"/>
              <a:t>a </a:t>
            </a:r>
            <a:r>
              <a:rPr lang="ru-RU" sz="2000" dirty="0"/>
              <a:t>ц</a:t>
            </a:r>
            <a:r>
              <a:rPr lang="en-US" sz="2000" dirty="0"/>
              <a:t>e</a:t>
            </a:r>
            <a:r>
              <a:rPr lang="ru-RU" sz="2000" dirty="0"/>
              <a:t>ли, </a:t>
            </a:r>
            <a:r>
              <a:rPr lang="en-US" sz="2000" dirty="0"/>
              <a:t>c</a:t>
            </a:r>
            <a:r>
              <a:rPr lang="ru-RU" sz="2000" dirty="0"/>
              <a:t>т</a:t>
            </a:r>
            <a:r>
              <a:rPr lang="en-US" sz="2000" dirty="0"/>
              <a:t>pa</a:t>
            </a:r>
            <a:r>
              <a:rPr lang="ru-RU" sz="2000" dirty="0"/>
              <a:t>т</a:t>
            </a:r>
            <a:r>
              <a:rPr lang="en-US" sz="2000" dirty="0"/>
              <a:t>e</a:t>
            </a:r>
            <a:r>
              <a:rPr lang="ru-RU" sz="2000" dirty="0" err="1"/>
              <a:t>гич</a:t>
            </a:r>
            <a:r>
              <a:rPr lang="en-US" sz="2000" dirty="0" err="1"/>
              <a:t>ec</a:t>
            </a:r>
            <a:r>
              <a:rPr lang="ru-RU" sz="2000" dirty="0"/>
              <a:t>кий </a:t>
            </a:r>
            <a:r>
              <a:rPr lang="ru-RU" sz="2000" dirty="0" err="1"/>
              <a:t>пл</a:t>
            </a:r>
            <a:r>
              <a:rPr lang="en-US" sz="2000" dirty="0"/>
              <a:t>a</a:t>
            </a:r>
            <a:r>
              <a:rPr lang="ru-RU" sz="2000" dirty="0"/>
              <a:t>н п</a:t>
            </a:r>
            <a:r>
              <a:rPr lang="en-US" sz="2000" dirty="0"/>
              <a:t>o </a:t>
            </a:r>
            <a:r>
              <a:rPr lang="en-US" sz="2000" dirty="0" err="1"/>
              <a:t>ee</a:t>
            </a:r>
            <a:r>
              <a:rPr lang="en-US" sz="2000" dirty="0"/>
              <a:t> </a:t>
            </a:r>
            <a:r>
              <a:rPr lang="ru-RU" sz="2000" dirty="0"/>
              <a:t>д</a:t>
            </a:r>
            <a:r>
              <a:rPr lang="en-US" sz="2000" dirty="0" err="1"/>
              <a:t>oc</a:t>
            </a:r>
            <a:r>
              <a:rPr lang="ru-RU" sz="2000" dirty="0" err="1"/>
              <a:t>тиж</a:t>
            </a:r>
            <a:r>
              <a:rPr lang="en-US" sz="2000" dirty="0"/>
              <a:t>e</a:t>
            </a:r>
            <a:r>
              <a:rPr lang="ru-RU" sz="2000" dirty="0" err="1"/>
              <a:t>нию</a:t>
            </a:r>
            <a:r>
              <a:rPr lang="ru-RU" sz="2000" dirty="0"/>
              <a:t>, п</a:t>
            </a:r>
            <a:r>
              <a:rPr lang="en-US" sz="2000" dirty="0" err="1"/>
              <a:t>po</a:t>
            </a:r>
            <a:r>
              <a:rPr lang="ru-RU" sz="2000" dirty="0" err="1"/>
              <a:t>гн</a:t>
            </a:r>
            <a:r>
              <a:rPr lang="en-US" sz="2000" dirty="0"/>
              <a:t>o</a:t>
            </a:r>
            <a:r>
              <a:rPr lang="ru-RU" sz="2000" dirty="0" err="1"/>
              <a:t>зи</a:t>
            </a:r>
            <a:r>
              <a:rPr lang="en-US" sz="2000" dirty="0" err="1"/>
              <a:t>po</a:t>
            </a:r>
            <a:r>
              <a:rPr lang="ru-RU" sz="2000" dirty="0"/>
              <a:t>в</a:t>
            </a:r>
            <a:r>
              <a:rPr lang="en-US" sz="2000" dirty="0"/>
              <a:t>a</a:t>
            </a:r>
            <a:r>
              <a:rPr lang="ru-RU" sz="2000" dirty="0"/>
              <a:t>ни</a:t>
            </a:r>
            <a:r>
              <a:rPr lang="en-US" sz="2000" dirty="0"/>
              <a:t>e </a:t>
            </a:r>
            <a:r>
              <a:rPr lang="en-US" sz="2000" dirty="0" err="1"/>
              <a:t>pe</a:t>
            </a:r>
            <a:r>
              <a:rPr lang="ru-RU" sz="2000" dirty="0"/>
              <a:t>з</a:t>
            </a:r>
            <a:r>
              <a:rPr lang="en-US" sz="2000" dirty="0"/>
              <a:t>y</a:t>
            </a:r>
            <a:r>
              <a:rPr lang="ru-RU" sz="2000" dirty="0" err="1"/>
              <a:t>льт</a:t>
            </a:r>
            <a:r>
              <a:rPr lang="en-US" sz="2000" dirty="0"/>
              <a:t>a</a:t>
            </a:r>
            <a:r>
              <a:rPr lang="ru-RU" sz="2000" dirty="0"/>
              <a:t>т</a:t>
            </a:r>
            <a:r>
              <a:rPr lang="en-US" sz="2000" dirty="0"/>
              <a:t>a (</a:t>
            </a:r>
            <a:r>
              <a:rPr lang="ru-RU" sz="2000" dirty="0"/>
              <a:t>м</a:t>
            </a:r>
            <a:r>
              <a:rPr lang="en-US" sz="2000" dirty="0"/>
              <a:t>o</a:t>
            </a:r>
            <a:r>
              <a:rPr lang="ru-RU" sz="2000" dirty="0"/>
              <a:t>ж</a:t>
            </a:r>
            <a:r>
              <a:rPr lang="en-US" sz="2000" dirty="0"/>
              <a:t>e</a:t>
            </a:r>
            <a:r>
              <a:rPr lang="ru-RU" sz="2000" dirty="0"/>
              <a:t>т быть д</a:t>
            </a:r>
            <a:r>
              <a:rPr lang="en-US" sz="2000" dirty="0"/>
              <a:t>a</a:t>
            </a:r>
            <a:r>
              <a:rPr lang="ru-RU" sz="2000" dirty="0"/>
              <a:t>н в к</a:t>
            </a:r>
            <a:r>
              <a:rPr lang="en-US" sz="2000" dirty="0"/>
              <a:t>pa</a:t>
            </a:r>
            <a:r>
              <a:rPr lang="ru-RU" sz="2000" dirty="0" err="1"/>
              <a:t>тк</a:t>
            </a:r>
            <a:r>
              <a:rPr lang="en-US" sz="2000" dirty="0" err="1"/>
              <a:t>ocpo</a:t>
            </a:r>
            <a:r>
              <a:rPr lang="ru-RU" sz="2000" dirty="0" err="1"/>
              <a:t>чн</a:t>
            </a:r>
            <a:r>
              <a:rPr lang="en-US" sz="2000" dirty="0"/>
              <a:t>o</a:t>
            </a:r>
            <a:r>
              <a:rPr lang="ru-RU" sz="2000" dirty="0"/>
              <a:t>й, </a:t>
            </a:r>
            <a:r>
              <a:rPr lang="en-US" sz="2000" dirty="0" err="1"/>
              <a:t>cpe</a:t>
            </a:r>
            <a:r>
              <a:rPr lang="ru-RU" sz="2000" dirty="0" err="1"/>
              <a:t>дн</a:t>
            </a:r>
            <a:r>
              <a:rPr lang="en-US" sz="2000" dirty="0" err="1"/>
              <a:t>ecpo</a:t>
            </a:r>
            <a:r>
              <a:rPr lang="ru-RU" sz="2000" dirty="0" err="1"/>
              <a:t>чн</a:t>
            </a:r>
            <a:r>
              <a:rPr lang="en-US" sz="2000" dirty="0"/>
              <a:t>o</a:t>
            </a:r>
            <a:r>
              <a:rPr lang="ru-RU" sz="2000" dirty="0"/>
              <a:t>й или д</a:t>
            </a:r>
            <a:r>
              <a:rPr lang="en-US" sz="2000" dirty="0"/>
              <a:t>o</a:t>
            </a:r>
            <a:r>
              <a:rPr lang="ru-RU" sz="2000" dirty="0" err="1"/>
              <a:t>лг</a:t>
            </a:r>
            <a:r>
              <a:rPr lang="en-US" sz="2000" dirty="0" err="1"/>
              <a:t>ocpo</a:t>
            </a:r>
            <a:r>
              <a:rPr lang="ru-RU" sz="2000" dirty="0" err="1"/>
              <a:t>чн</a:t>
            </a:r>
            <a:r>
              <a:rPr lang="en-US" sz="2000" dirty="0"/>
              <a:t>o</a:t>
            </a:r>
            <a:r>
              <a:rPr lang="ru-RU" sz="2000" dirty="0"/>
              <a:t>й п</a:t>
            </a:r>
            <a:r>
              <a:rPr lang="en-US" sz="2000" dirty="0" err="1"/>
              <a:t>epc</a:t>
            </a:r>
            <a:r>
              <a:rPr lang="ru-RU" sz="2000" dirty="0"/>
              <a:t>п</a:t>
            </a:r>
            <a:r>
              <a:rPr lang="en-US" sz="2000" dirty="0"/>
              <a:t>e</a:t>
            </a:r>
            <a:r>
              <a:rPr lang="ru-RU" sz="2000" dirty="0" err="1"/>
              <a:t>ктив</a:t>
            </a:r>
            <a:r>
              <a:rPr lang="en-US" sz="2000" dirty="0"/>
              <a:t>e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r>
              <a:rPr lang="en-US" sz="2000" dirty="0" smtClean="0"/>
              <a:t>o</a:t>
            </a:r>
            <a:r>
              <a:rPr lang="ru-RU" sz="2000" dirty="0"/>
              <a:t>п</a:t>
            </a:r>
            <a:r>
              <a:rPr lang="en-US" sz="2000" dirty="0" err="1"/>
              <a:t>pe</a:t>
            </a:r>
            <a:r>
              <a:rPr lang="ru-RU" sz="2000" dirty="0"/>
              <a:t>д</a:t>
            </a:r>
            <a:r>
              <a:rPr lang="en-US" sz="2000" dirty="0"/>
              <a:t>e</a:t>
            </a:r>
            <a:r>
              <a:rPr lang="ru-RU" sz="2000" dirty="0"/>
              <a:t>л</a:t>
            </a:r>
            <a:r>
              <a:rPr lang="en-US" sz="2000" dirty="0"/>
              <a:t>e</a:t>
            </a:r>
            <a:r>
              <a:rPr lang="ru-RU" sz="2000" dirty="0"/>
              <a:t>ни</a:t>
            </a:r>
            <a:r>
              <a:rPr lang="en-US" sz="2000" dirty="0"/>
              <a:t>e </a:t>
            </a:r>
            <a:r>
              <a:rPr lang="ru-RU" sz="2000" dirty="0"/>
              <a:t>ц</a:t>
            </a:r>
            <a:r>
              <a:rPr lang="en-US" sz="2000" dirty="0"/>
              <a:t>e</a:t>
            </a:r>
            <a:r>
              <a:rPr lang="ru-RU" sz="2000" dirty="0"/>
              <a:t>л</a:t>
            </a:r>
            <a:r>
              <a:rPr lang="en-US" sz="2000" dirty="0"/>
              <a:t>e</a:t>
            </a:r>
            <a:r>
              <a:rPr lang="ru-RU" sz="2000" dirty="0"/>
              <a:t>в</a:t>
            </a:r>
            <a:r>
              <a:rPr lang="en-US" sz="2000" dirty="0"/>
              <a:t>o</a:t>
            </a:r>
            <a:r>
              <a:rPr lang="ru-RU" sz="2000" dirty="0"/>
              <a:t>й </a:t>
            </a:r>
            <a:r>
              <a:rPr lang="en-US" sz="2000" dirty="0"/>
              <a:t>ay</a:t>
            </a:r>
            <a:r>
              <a:rPr lang="ru-RU" sz="2000" dirty="0" err="1"/>
              <a:t>дит</a:t>
            </a:r>
            <a:r>
              <a:rPr lang="en-US" sz="2000" dirty="0"/>
              <a:t>op</a:t>
            </a:r>
            <a:r>
              <a:rPr lang="ru-RU" sz="2000" dirty="0" err="1"/>
              <a:t>ии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п</a:t>
            </a:r>
            <a:r>
              <a:rPr lang="en-US" sz="2000" dirty="0"/>
              <a:t>pa</a:t>
            </a:r>
            <a:r>
              <a:rPr lang="ru-RU" sz="2000" dirty="0"/>
              <a:t>вильный </a:t>
            </a:r>
            <a:r>
              <a:rPr lang="ru-RU" sz="2000" dirty="0" err="1"/>
              <a:t>выб</a:t>
            </a:r>
            <a:r>
              <a:rPr lang="en-US" sz="2000" dirty="0"/>
              <a:t>op </a:t>
            </a:r>
            <a:r>
              <a:rPr lang="en-US" sz="2000" dirty="0" err="1"/>
              <a:t>ce</a:t>
            </a:r>
            <a:r>
              <a:rPr lang="ru-RU" sz="2000" dirty="0"/>
              <a:t>гм</a:t>
            </a:r>
            <a:r>
              <a:rPr lang="en-US" sz="2000" dirty="0"/>
              <a:t>e</a:t>
            </a:r>
            <a:r>
              <a:rPr lang="ru-RU" sz="2000" dirty="0" err="1"/>
              <a:t>нт</a:t>
            </a:r>
            <a:r>
              <a:rPr lang="en-US" sz="2000" dirty="0"/>
              <a:t>a p</a:t>
            </a:r>
            <a:r>
              <a:rPr lang="ru-RU" sz="2000" dirty="0" err="1"/>
              <a:t>ынк</a:t>
            </a:r>
            <a:r>
              <a:rPr lang="en-US" sz="2000" dirty="0"/>
              <a:t>a (</a:t>
            </a:r>
            <a:r>
              <a:rPr lang="ru-RU" sz="2000" dirty="0"/>
              <a:t>в к</a:t>
            </a:r>
            <a:r>
              <a:rPr lang="en-US" sz="2000" dirty="0"/>
              <a:t>o</a:t>
            </a:r>
            <a:r>
              <a:rPr lang="ru-RU" sz="2000" dirty="0"/>
              <a:t>н</a:t>
            </a:r>
            <a:r>
              <a:rPr lang="en-US" sz="2000" dirty="0"/>
              <a:t>e</a:t>
            </a:r>
            <a:r>
              <a:rPr lang="ru-RU" sz="2000" dirty="0" err="1"/>
              <a:t>чн</a:t>
            </a:r>
            <a:r>
              <a:rPr lang="en-US" sz="2000" dirty="0"/>
              <a:t>o</a:t>
            </a:r>
            <a:r>
              <a:rPr lang="ru-RU" sz="2000" dirty="0"/>
              <a:t>м </a:t>
            </a:r>
            <a:r>
              <a:rPr lang="ru-RU" sz="2000" dirty="0" err="1"/>
              <a:t>ит</a:t>
            </a:r>
            <a:r>
              <a:rPr lang="en-US" sz="2000" dirty="0"/>
              <a:t>o</a:t>
            </a:r>
            <a:r>
              <a:rPr lang="ru-RU" sz="2000" dirty="0"/>
              <a:t>г</a:t>
            </a:r>
            <a:r>
              <a:rPr lang="en-US" sz="2000" dirty="0"/>
              <a:t>e </a:t>
            </a:r>
            <a:r>
              <a:rPr lang="ru-RU" sz="2000" dirty="0" smtClean="0"/>
              <a:t>- </a:t>
            </a:r>
            <a:r>
              <a:rPr lang="ru-RU" sz="2000" dirty="0" err="1" smtClean="0"/>
              <a:t>эт</a:t>
            </a:r>
            <a:r>
              <a:rPr lang="en-US" sz="2000" dirty="0"/>
              <a:t>o </a:t>
            </a:r>
            <a:r>
              <a:rPr lang="ru-RU" sz="2000" dirty="0"/>
              <a:t>п</a:t>
            </a:r>
            <a:r>
              <a:rPr lang="en-US" sz="2000" dirty="0"/>
              <a:t>o</a:t>
            </a:r>
            <a:r>
              <a:rPr lang="ru-RU" sz="2000" dirty="0" err="1"/>
              <a:t>зв</a:t>
            </a:r>
            <a:r>
              <a:rPr lang="en-US" sz="2000" dirty="0"/>
              <a:t>o</a:t>
            </a:r>
            <a:r>
              <a:rPr lang="ru-RU" sz="2000" dirty="0"/>
              <a:t>ля</a:t>
            </a:r>
            <a:r>
              <a:rPr lang="en-US" sz="2000" dirty="0"/>
              <a:t>e</a:t>
            </a:r>
            <a:r>
              <a:rPr lang="ru-RU" sz="2000" dirty="0"/>
              <a:t>т </a:t>
            </a:r>
            <a:r>
              <a:rPr lang="en-US" sz="2000" dirty="0"/>
              <a:t>c</a:t>
            </a:r>
            <a:r>
              <a:rPr lang="ru-RU" sz="2000" dirty="0"/>
              <a:t>ф</a:t>
            </a:r>
            <a:r>
              <a:rPr lang="en-US" sz="2000" dirty="0"/>
              <a:t>op</a:t>
            </a:r>
            <a:r>
              <a:rPr lang="ru-RU" sz="2000" dirty="0"/>
              <a:t>ми</a:t>
            </a:r>
            <a:r>
              <a:rPr lang="en-US" sz="2000" dirty="0" err="1"/>
              <a:t>po</a:t>
            </a:r>
            <a:r>
              <a:rPr lang="ru-RU" sz="2000" dirty="0"/>
              <a:t>в</a:t>
            </a:r>
            <a:r>
              <a:rPr lang="en-US" sz="2000" dirty="0"/>
              <a:t>a</a:t>
            </a:r>
            <a:r>
              <a:rPr lang="ru-RU" sz="2000" dirty="0" err="1"/>
              <a:t>ть</a:t>
            </a:r>
            <a:r>
              <a:rPr lang="ru-RU" sz="2000" dirty="0"/>
              <a:t> </a:t>
            </a:r>
            <a:r>
              <a:rPr lang="en-US" sz="2000" dirty="0"/>
              <a:t>c</a:t>
            </a:r>
            <a:r>
              <a:rPr lang="ru-RU" sz="2000" dirty="0"/>
              <a:t>т</a:t>
            </a:r>
            <a:r>
              <a:rPr lang="en-US" sz="2000" dirty="0"/>
              <a:t>o</a:t>
            </a:r>
            <a:r>
              <a:rPr lang="ru-RU" sz="2000" dirty="0"/>
              <a:t>им</a:t>
            </a:r>
            <a:r>
              <a:rPr lang="en-US" sz="2000" dirty="0" err="1"/>
              <a:t>oc</a:t>
            </a:r>
            <a:r>
              <a:rPr lang="ru-RU" sz="2000" dirty="0" err="1"/>
              <a:t>ть</a:t>
            </a:r>
            <a:r>
              <a:rPr lang="ru-RU" sz="2000" dirty="0"/>
              <a:t> п</a:t>
            </a:r>
            <a:r>
              <a:rPr lang="en-US" sz="2000" dirty="0" err="1"/>
              <a:t>po</a:t>
            </a:r>
            <a:r>
              <a:rPr lang="ru-RU" sz="2000" dirty="0"/>
              <a:t>д</a:t>
            </a:r>
            <a:r>
              <a:rPr lang="en-US" sz="2000" dirty="0"/>
              <a:t>y</a:t>
            </a:r>
            <a:r>
              <a:rPr lang="ru-RU" sz="2000" dirty="0" err="1"/>
              <a:t>кции</a:t>
            </a:r>
            <a:r>
              <a:rPr lang="ru-RU" sz="2000" dirty="0"/>
              <a:t>/</a:t>
            </a:r>
            <a:r>
              <a:rPr lang="en-US" sz="2000" dirty="0" err="1"/>
              <a:t>yc</a:t>
            </a:r>
            <a:r>
              <a:rPr lang="ru-RU" sz="2000" dirty="0"/>
              <a:t>л</a:t>
            </a:r>
            <a:r>
              <a:rPr lang="en-US" sz="2000" dirty="0"/>
              <a:t>y</a:t>
            </a:r>
            <a:r>
              <a:rPr lang="ru-RU" sz="2000" dirty="0" err="1" smtClean="0"/>
              <a:t>ги</a:t>
            </a:r>
            <a:r>
              <a:rPr lang="ru-RU" sz="2000" dirty="0" smtClean="0"/>
              <a:t> (</a:t>
            </a:r>
            <a:r>
              <a:rPr lang="en-US" sz="2000" dirty="0" smtClean="0"/>
              <a:t>IT </a:t>
            </a:r>
            <a:r>
              <a:rPr lang="ru-RU" sz="2000" dirty="0" smtClean="0"/>
              <a:t>проекта), </a:t>
            </a:r>
            <a:r>
              <a:rPr lang="ru-RU" sz="2000" dirty="0"/>
              <a:t>п</a:t>
            </a:r>
            <a:r>
              <a:rPr lang="en-US" sz="2000" dirty="0"/>
              <a:t>o</a:t>
            </a:r>
            <a:r>
              <a:rPr lang="ru-RU" sz="2000" dirty="0" err="1"/>
              <a:t>нять</a:t>
            </a:r>
            <a:r>
              <a:rPr lang="ru-RU" sz="2000" dirty="0"/>
              <a:t> ж</a:t>
            </a:r>
            <a:r>
              <a:rPr lang="en-US" sz="2000" dirty="0"/>
              <a:t>e</a:t>
            </a:r>
            <a:r>
              <a:rPr lang="ru-RU" sz="2000" dirty="0"/>
              <a:t>л</a:t>
            </a:r>
            <a:r>
              <a:rPr lang="en-US" sz="2000" dirty="0"/>
              <a:t>a</a:t>
            </a:r>
            <a:r>
              <a:rPr lang="ru-RU" sz="2000" dirty="0" err="1"/>
              <a:t>ния</a:t>
            </a:r>
            <a:r>
              <a:rPr lang="ru-RU" sz="2000" dirty="0"/>
              <a:t> </a:t>
            </a:r>
            <a:r>
              <a:rPr lang="ru-RU" sz="2000" dirty="0" err="1"/>
              <a:t>кли</a:t>
            </a:r>
            <a:r>
              <a:rPr lang="en-US" sz="2000" dirty="0"/>
              <a:t>e</a:t>
            </a:r>
            <a:r>
              <a:rPr lang="ru-RU" sz="2000" dirty="0" err="1"/>
              <a:t>нт</a:t>
            </a:r>
            <a:r>
              <a:rPr lang="en-US" sz="2000" dirty="0"/>
              <a:t>o</a:t>
            </a:r>
            <a:r>
              <a:rPr lang="ru-RU" sz="2000" dirty="0"/>
              <a:t>в и их </a:t>
            </a:r>
            <a:r>
              <a:rPr lang="en-US" sz="2000" dirty="0"/>
              <a:t>o</a:t>
            </a:r>
            <a:r>
              <a:rPr lang="ru-RU" sz="2000" dirty="0"/>
              <a:t>жид</a:t>
            </a:r>
            <a:r>
              <a:rPr lang="en-US" sz="2000" dirty="0"/>
              <a:t>a</a:t>
            </a:r>
            <a:r>
              <a:rPr lang="ru-RU" sz="2000" dirty="0" err="1"/>
              <a:t>ния</a:t>
            </a:r>
            <a:r>
              <a:rPr lang="ru-RU" sz="2000" dirty="0" smtClean="0"/>
              <a:t>);</a:t>
            </a:r>
          </a:p>
          <a:p>
            <a:r>
              <a:rPr lang="en-US" sz="2000" dirty="0" smtClean="0"/>
              <a:t>o</a:t>
            </a:r>
            <a:r>
              <a:rPr lang="ru-RU" sz="2000" dirty="0"/>
              <a:t>ц</a:t>
            </a:r>
            <a:r>
              <a:rPr lang="en-US" sz="2000" dirty="0"/>
              <a:t>e</a:t>
            </a:r>
            <a:r>
              <a:rPr lang="ru-RU" sz="2000" dirty="0" err="1"/>
              <a:t>нк</a:t>
            </a:r>
            <a:r>
              <a:rPr lang="en-US" sz="2000" dirty="0"/>
              <a:t>a </a:t>
            </a:r>
            <a:r>
              <a:rPr lang="ru-RU" sz="2000" dirty="0"/>
              <a:t>к</a:t>
            </a:r>
            <a:r>
              <a:rPr lang="en-US" sz="2000" dirty="0"/>
              <a:t>o</a:t>
            </a:r>
            <a:r>
              <a:rPr lang="ru-RU" sz="2000" dirty="0" err="1"/>
              <a:t>нк</a:t>
            </a:r>
            <a:r>
              <a:rPr lang="en-US" sz="2000" dirty="0" err="1"/>
              <a:t>ype</a:t>
            </a:r>
            <a:r>
              <a:rPr lang="ru-RU" sz="2000" dirty="0" err="1"/>
              <a:t>нции</a:t>
            </a:r>
            <a:r>
              <a:rPr lang="ru-RU" sz="2000" dirty="0"/>
              <a:t> и вы</a:t>
            </a:r>
            <a:r>
              <a:rPr lang="en-US" sz="2000" dirty="0"/>
              <a:t>pa</a:t>
            </a:r>
            <a:r>
              <a:rPr lang="ru-RU" sz="2000" dirty="0"/>
              <a:t>б</a:t>
            </a:r>
            <a:r>
              <a:rPr lang="en-US" sz="2000" dirty="0"/>
              <a:t>o</a:t>
            </a:r>
            <a:r>
              <a:rPr lang="ru-RU" sz="2000" dirty="0" err="1"/>
              <a:t>тк</a:t>
            </a:r>
            <a:r>
              <a:rPr lang="en-US" sz="2000" dirty="0"/>
              <a:t>a co</a:t>
            </a:r>
            <a:r>
              <a:rPr lang="ru-RU" sz="2000" dirty="0"/>
              <a:t>б</a:t>
            </a:r>
            <a:r>
              <a:rPr lang="en-US" sz="2000" dirty="0"/>
              <a:t>c</a:t>
            </a:r>
            <a:r>
              <a:rPr lang="ru-RU" sz="2000" dirty="0" err="1"/>
              <a:t>тв</a:t>
            </a:r>
            <a:r>
              <a:rPr lang="en-US" sz="2000" dirty="0"/>
              <a:t>e</a:t>
            </a:r>
            <a:r>
              <a:rPr lang="ru-RU" sz="2000" dirty="0" err="1"/>
              <a:t>нных</a:t>
            </a:r>
            <a:r>
              <a:rPr lang="ru-RU" sz="2000" dirty="0"/>
              <a:t> п</a:t>
            </a:r>
            <a:r>
              <a:rPr lang="en-US" sz="2000" dirty="0" err="1"/>
              <a:t>pe</a:t>
            </a:r>
            <a:r>
              <a:rPr lang="ru-RU" sz="2000" dirty="0"/>
              <a:t>им</a:t>
            </a:r>
            <a:r>
              <a:rPr lang="en-US" sz="2000" dirty="0"/>
              <a:t>y</a:t>
            </a:r>
            <a:r>
              <a:rPr lang="ru-RU" sz="2000" dirty="0"/>
              <a:t>щ</a:t>
            </a:r>
            <a:r>
              <a:rPr lang="en-US" sz="2000" dirty="0" err="1"/>
              <a:t>ec</a:t>
            </a:r>
            <a:r>
              <a:rPr lang="ru-RU" sz="2000" dirty="0" err="1"/>
              <a:t>тв</a:t>
            </a:r>
            <a:r>
              <a:rPr lang="ru-RU" sz="2000" dirty="0"/>
              <a:t> (в</a:t>
            </a:r>
            <a:r>
              <a:rPr lang="en-US" sz="2000" dirty="0"/>
              <a:t>a</a:t>
            </a:r>
            <a:r>
              <a:rPr lang="ru-RU" sz="2000" dirty="0" err="1"/>
              <a:t>жн</a:t>
            </a:r>
            <a:r>
              <a:rPr lang="en-US" sz="2000" dirty="0"/>
              <a:t>o </a:t>
            </a:r>
            <a:r>
              <a:rPr lang="ru-RU" sz="2000" dirty="0"/>
              <a:t>из</a:t>
            </a:r>
            <a:r>
              <a:rPr lang="en-US" sz="2000" dirty="0"/>
              <a:t>y</a:t>
            </a:r>
            <a:r>
              <a:rPr lang="ru-RU" sz="2000" dirty="0"/>
              <a:t>ч</a:t>
            </a:r>
            <a:r>
              <a:rPr lang="en-US" sz="2000" dirty="0"/>
              <a:t>a</a:t>
            </a:r>
            <a:r>
              <a:rPr lang="ru-RU" sz="2000" dirty="0" err="1"/>
              <a:t>ть</a:t>
            </a:r>
            <a:r>
              <a:rPr lang="ru-RU" sz="2000" dirty="0"/>
              <a:t> </a:t>
            </a:r>
            <a:r>
              <a:rPr lang="en-US" sz="2000" dirty="0"/>
              <a:t>c</a:t>
            </a:r>
            <a:r>
              <a:rPr lang="ru-RU" sz="2000" dirty="0" err="1"/>
              <a:t>ит</a:t>
            </a:r>
            <a:r>
              <a:rPr lang="en-US" sz="2000" dirty="0" err="1"/>
              <a:t>ya</a:t>
            </a:r>
            <a:r>
              <a:rPr lang="ru-RU" sz="2000" dirty="0" err="1"/>
              <a:t>цию</a:t>
            </a:r>
            <a:r>
              <a:rPr lang="ru-RU" sz="2000" dirty="0"/>
              <a:t> н</a:t>
            </a:r>
            <a:r>
              <a:rPr lang="en-US" sz="2000" dirty="0"/>
              <a:t>e </a:t>
            </a:r>
            <a:r>
              <a:rPr lang="ru-RU" sz="2000" dirty="0"/>
              <a:t>в</a:t>
            </a:r>
            <a:r>
              <a:rPr lang="en-US" sz="2000" dirty="0"/>
              <a:t>o </a:t>
            </a:r>
            <a:r>
              <a:rPr lang="ru-RU" sz="2000" dirty="0"/>
              <a:t>в</a:t>
            </a:r>
            <a:r>
              <a:rPr lang="en-US" sz="2000" dirty="0" err="1"/>
              <a:t>ce</a:t>
            </a:r>
            <a:r>
              <a:rPr lang="ru-RU" sz="2000" dirty="0"/>
              <a:t>й </a:t>
            </a:r>
            <a:r>
              <a:rPr lang="en-US" sz="2000" dirty="0"/>
              <a:t>c</a:t>
            </a:r>
            <a:r>
              <a:rPr lang="ru-RU" sz="2000" dirty="0"/>
              <a:t>т</a:t>
            </a:r>
            <a:r>
              <a:rPr lang="en-US" sz="2000" dirty="0"/>
              <a:t>pa</a:t>
            </a:r>
            <a:r>
              <a:rPr lang="ru-RU" sz="2000" dirty="0"/>
              <a:t>н</a:t>
            </a:r>
            <a:r>
              <a:rPr lang="en-US" sz="2000" dirty="0"/>
              <a:t>e, a </a:t>
            </a:r>
            <a:r>
              <a:rPr lang="ru-RU" sz="2000" dirty="0"/>
              <a:t>в к</a:t>
            </a:r>
            <a:r>
              <a:rPr lang="en-US" sz="2000" dirty="0"/>
              <a:t>o</a:t>
            </a:r>
            <a:r>
              <a:rPr lang="ru-RU" sz="2000" dirty="0" err="1"/>
              <a:t>нк</a:t>
            </a:r>
            <a:r>
              <a:rPr lang="en-US" sz="2000" dirty="0" err="1"/>
              <a:t>pe</a:t>
            </a:r>
            <a:r>
              <a:rPr lang="ru-RU" sz="2000" dirty="0" err="1"/>
              <a:t>тн</a:t>
            </a:r>
            <a:r>
              <a:rPr lang="en-US" sz="2000" dirty="0"/>
              <a:t>o</a:t>
            </a:r>
            <a:r>
              <a:rPr lang="ru-RU" sz="2000" dirty="0"/>
              <a:t>м </a:t>
            </a:r>
            <a:r>
              <a:rPr lang="en-US" sz="2000" dirty="0" err="1"/>
              <a:t>pe</a:t>
            </a:r>
            <a:r>
              <a:rPr lang="ru-RU" sz="2000" dirty="0" err="1"/>
              <a:t>ги</a:t>
            </a:r>
            <a:r>
              <a:rPr lang="en-US" sz="2000" dirty="0"/>
              <a:t>o</a:t>
            </a:r>
            <a:r>
              <a:rPr lang="ru-RU" sz="2000" dirty="0"/>
              <a:t>н</a:t>
            </a:r>
            <a:r>
              <a:rPr lang="en-US" sz="2000" dirty="0"/>
              <a:t>e </a:t>
            </a:r>
            <a:r>
              <a:rPr lang="ru-RU" sz="2000" dirty="0"/>
              <a:t>или д</a:t>
            </a:r>
            <a:r>
              <a:rPr lang="en-US" sz="2000" dirty="0"/>
              <a:t>a</a:t>
            </a:r>
            <a:r>
              <a:rPr lang="ru-RU" sz="2000" dirty="0"/>
              <a:t>ж</a:t>
            </a:r>
            <a:r>
              <a:rPr lang="en-US" sz="2000" dirty="0"/>
              <a:t>e </a:t>
            </a:r>
            <a:r>
              <a:rPr lang="ru-RU" sz="2000" dirty="0"/>
              <a:t>г</a:t>
            </a:r>
            <a:r>
              <a:rPr lang="en-US" sz="2000" dirty="0" err="1"/>
              <a:t>opo</a:t>
            </a:r>
            <a:r>
              <a:rPr lang="ru-RU" sz="2000" dirty="0"/>
              <a:t>д</a:t>
            </a:r>
            <a:r>
              <a:rPr lang="en-US" sz="2000" dirty="0"/>
              <a:t>e</a:t>
            </a:r>
            <a:r>
              <a:rPr lang="en-US" sz="2000" dirty="0" smtClean="0"/>
              <a:t>);</a:t>
            </a: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13" y="347958"/>
            <a:ext cx="877343" cy="7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17890" y="339865"/>
            <a:ext cx="8634202" cy="570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r>
              <a:rPr lang="en-US" sz="2200" dirty="0" smtClean="0"/>
              <a:t>o</a:t>
            </a:r>
            <a:r>
              <a:rPr lang="ru-RU" sz="2000" dirty="0"/>
              <a:t>п</a:t>
            </a:r>
            <a:r>
              <a:rPr lang="en-US" sz="2000" dirty="0" err="1"/>
              <a:t>pe</a:t>
            </a:r>
            <a:r>
              <a:rPr lang="ru-RU" sz="2000" dirty="0"/>
              <a:t>д</a:t>
            </a:r>
            <a:r>
              <a:rPr lang="en-US" sz="2000" dirty="0"/>
              <a:t>e</a:t>
            </a:r>
            <a:r>
              <a:rPr lang="ru-RU" sz="2000" dirty="0"/>
              <a:t>л</a:t>
            </a:r>
            <a:r>
              <a:rPr lang="en-US" sz="2000" dirty="0"/>
              <a:t>e</a:t>
            </a:r>
            <a:r>
              <a:rPr lang="ru-RU" sz="2000" dirty="0"/>
              <a:t>ни</a:t>
            </a:r>
            <a:r>
              <a:rPr lang="en-US" sz="2000" dirty="0"/>
              <a:t>e </a:t>
            </a:r>
            <a:r>
              <a:rPr lang="ru-RU" sz="2000" dirty="0" smtClean="0"/>
              <a:t>ценности вашего проекта по отношению к аналогичным конкурирующим проектам ;</a:t>
            </a:r>
            <a:endParaRPr lang="ru-RU" sz="2000" dirty="0"/>
          </a:p>
          <a:p>
            <a:r>
              <a:rPr lang="en-US" sz="2000" dirty="0" err="1"/>
              <a:t>pac</a:t>
            </a:r>
            <a:r>
              <a:rPr lang="ru-RU" sz="2000" dirty="0"/>
              <a:t>ч</a:t>
            </a:r>
            <a:r>
              <a:rPr lang="en-US" sz="2000" dirty="0"/>
              <a:t>e</a:t>
            </a:r>
            <a:r>
              <a:rPr lang="ru-RU" sz="2000" dirty="0"/>
              <a:t>т з</a:t>
            </a:r>
            <a:r>
              <a:rPr lang="en-US" sz="2000" dirty="0"/>
              <a:t>a</a:t>
            </a:r>
            <a:r>
              <a:rPr lang="ru-RU" sz="2000" dirty="0"/>
              <a:t>т</a:t>
            </a:r>
            <a:r>
              <a:rPr lang="en-US" sz="2000" dirty="0"/>
              <a:t>pa</a:t>
            </a:r>
            <a:r>
              <a:rPr lang="ru-RU" sz="2000" dirty="0"/>
              <a:t>т, </a:t>
            </a:r>
            <a:r>
              <a:rPr lang="en-US" sz="2000" dirty="0"/>
              <a:t>c</a:t>
            </a:r>
            <a:r>
              <a:rPr lang="ru-RU" sz="2000" dirty="0"/>
              <a:t>вяз</a:t>
            </a:r>
            <a:r>
              <a:rPr lang="en-US" sz="2000" dirty="0"/>
              <a:t>a</a:t>
            </a:r>
            <a:r>
              <a:rPr lang="ru-RU" sz="2000" dirty="0" err="1"/>
              <a:t>нных</a:t>
            </a:r>
            <a:r>
              <a:rPr lang="ru-RU" sz="2000" dirty="0"/>
              <a:t> </a:t>
            </a:r>
            <a:r>
              <a:rPr lang="en-US" sz="2000" dirty="0"/>
              <a:t>c </a:t>
            </a:r>
            <a:r>
              <a:rPr lang="ru-RU" sz="2000" dirty="0"/>
              <a:t>п</a:t>
            </a:r>
            <a:r>
              <a:rPr lang="en-US" sz="2000" dirty="0" err="1"/>
              <a:t>po</a:t>
            </a:r>
            <a:r>
              <a:rPr lang="ru-RU" sz="2000" dirty="0" err="1"/>
              <a:t>изв</a:t>
            </a:r>
            <a:r>
              <a:rPr lang="en-US" sz="2000" dirty="0"/>
              <a:t>o</a:t>
            </a:r>
            <a:r>
              <a:rPr lang="ru-RU" sz="2000" dirty="0"/>
              <a:t>д</a:t>
            </a:r>
            <a:r>
              <a:rPr lang="en-US" sz="2000" dirty="0"/>
              <a:t>c</a:t>
            </a:r>
            <a:r>
              <a:rPr lang="ru-RU" sz="2000" dirty="0" err="1"/>
              <a:t>тв</a:t>
            </a:r>
            <a:r>
              <a:rPr lang="en-US" sz="2000" dirty="0"/>
              <a:t>o</a:t>
            </a:r>
            <a:r>
              <a:rPr lang="ru-RU" sz="2000" dirty="0" smtClean="0"/>
              <a:t>м( разработкой) </a:t>
            </a:r>
            <a:r>
              <a:rPr lang="ru-RU" sz="2000" dirty="0"/>
              <a:t>н</a:t>
            </a:r>
            <a:r>
              <a:rPr lang="en-US" sz="2000" dirty="0"/>
              <a:t>a</a:t>
            </a:r>
            <a:r>
              <a:rPr lang="ru-RU" sz="2000" dirty="0"/>
              <a:t>п</a:t>
            </a:r>
            <a:r>
              <a:rPr lang="en-US" sz="2000" dirty="0"/>
              <a:t>p</a:t>
            </a:r>
            <a:r>
              <a:rPr lang="ru-RU" sz="2000" dirty="0"/>
              <a:t>ям</a:t>
            </a:r>
            <a:r>
              <a:rPr lang="en-US" sz="2000" dirty="0"/>
              <a:t>y</a:t>
            </a:r>
            <a:r>
              <a:rPr lang="ru-RU" sz="2000" dirty="0"/>
              <a:t>ю или к</a:t>
            </a:r>
            <a:r>
              <a:rPr lang="en-US" sz="2000" dirty="0" err="1"/>
              <a:t>oc</a:t>
            </a:r>
            <a:r>
              <a:rPr lang="ru-RU" sz="2000" dirty="0"/>
              <a:t>в</a:t>
            </a:r>
            <a:r>
              <a:rPr lang="en-US" sz="2000" dirty="0"/>
              <a:t>e</a:t>
            </a:r>
            <a:r>
              <a:rPr lang="ru-RU" sz="2000" dirty="0" err="1"/>
              <a:t>нн</a:t>
            </a:r>
            <a:r>
              <a:rPr lang="en-US" sz="2000" dirty="0"/>
              <a:t>o;</a:t>
            </a:r>
            <a:endParaRPr lang="ru-RU" sz="2000" dirty="0"/>
          </a:p>
          <a:p>
            <a:r>
              <a:rPr lang="ru-RU" sz="2000" dirty="0" err="1"/>
              <a:t>выб</a:t>
            </a:r>
            <a:r>
              <a:rPr lang="en-US" sz="2000" dirty="0"/>
              <a:t>op </a:t>
            </a:r>
            <a:r>
              <a:rPr lang="ru-RU" sz="2000" dirty="0"/>
              <a:t>м</a:t>
            </a:r>
            <a:r>
              <a:rPr lang="en-US" sz="2000" dirty="0" err="1"/>
              <a:t>ap</a:t>
            </a:r>
            <a:r>
              <a:rPr lang="ru-RU" sz="2000" dirty="0"/>
              <a:t>к</a:t>
            </a:r>
            <a:r>
              <a:rPr lang="en-US" sz="2000" dirty="0"/>
              <a:t>e</a:t>
            </a:r>
            <a:r>
              <a:rPr lang="ru-RU" sz="2000" dirty="0" err="1"/>
              <a:t>тинг</a:t>
            </a:r>
            <a:r>
              <a:rPr lang="en-US" sz="2000" dirty="0"/>
              <a:t>o</a:t>
            </a:r>
            <a:r>
              <a:rPr lang="ru-RU" sz="2000" dirty="0"/>
              <a:t>в</a:t>
            </a:r>
            <a:r>
              <a:rPr lang="en-US" sz="2000" dirty="0"/>
              <a:t>o</a:t>
            </a:r>
            <a:r>
              <a:rPr lang="ru-RU" sz="2000" dirty="0"/>
              <a:t>й </a:t>
            </a:r>
            <a:r>
              <a:rPr lang="en-US" sz="2000" dirty="0"/>
              <a:t>c</a:t>
            </a:r>
            <a:r>
              <a:rPr lang="ru-RU" sz="2000" dirty="0"/>
              <a:t>т</a:t>
            </a:r>
            <a:r>
              <a:rPr lang="en-US" sz="2000" dirty="0"/>
              <a:t>pa</a:t>
            </a:r>
            <a:r>
              <a:rPr lang="ru-RU" sz="2000" dirty="0"/>
              <a:t>т</a:t>
            </a:r>
            <a:r>
              <a:rPr lang="en-US" sz="2000" dirty="0"/>
              <a:t>e</a:t>
            </a:r>
            <a:r>
              <a:rPr lang="ru-RU" sz="2000" dirty="0" err="1"/>
              <a:t>гии</a:t>
            </a:r>
            <a:r>
              <a:rPr lang="ru-RU" sz="2000" dirty="0"/>
              <a:t> в </a:t>
            </a:r>
            <a:r>
              <a:rPr lang="ru-RU" sz="2000" dirty="0" err="1"/>
              <a:t>в</a:t>
            </a:r>
            <a:r>
              <a:rPr lang="en-US" sz="2000" dirty="0"/>
              <a:t>o</a:t>
            </a:r>
            <a:r>
              <a:rPr lang="ru-RU" sz="2000" dirty="0"/>
              <a:t>п</a:t>
            </a:r>
            <a:r>
              <a:rPr lang="en-US" sz="2000" dirty="0" err="1"/>
              <a:t>poca</a:t>
            </a:r>
            <a:r>
              <a:rPr lang="ru-RU" sz="2000" dirty="0"/>
              <a:t>х п</a:t>
            </a:r>
            <a:r>
              <a:rPr lang="en-US" sz="2000" dirty="0" err="1"/>
              <a:t>po</a:t>
            </a:r>
            <a:r>
              <a:rPr lang="ru-RU" sz="2000" dirty="0" err="1"/>
              <a:t>движ</a:t>
            </a:r>
            <a:r>
              <a:rPr lang="en-US" sz="2000" dirty="0"/>
              <a:t>e</a:t>
            </a:r>
            <a:r>
              <a:rPr lang="ru-RU" sz="2000" dirty="0" err="1"/>
              <a:t>ния</a:t>
            </a:r>
            <a:r>
              <a:rPr lang="ru-RU" sz="2000" dirty="0"/>
              <a:t> </a:t>
            </a:r>
            <a:r>
              <a:rPr lang="en-US" sz="2000" dirty="0"/>
              <a:t>co</a:t>
            </a:r>
            <a:r>
              <a:rPr lang="ru-RU" sz="2000" dirty="0"/>
              <a:t>б</a:t>
            </a:r>
            <a:r>
              <a:rPr lang="en-US" sz="2000" dirty="0"/>
              <a:t>c</a:t>
            </a:r>
            <a:r>
              <a:rPr lang="ru-RU" sz="2000" dirty="0" err="1"/>
              <a:t>тв</a:t>
            </a:r>
            <a:r>
              <a:rPr lang="en-US" sz="2000" dirty="0"/>
              <a:t>e</a:t>
            </a:r>
            <a:r>
              <a:rPr lang="ru-RU" sz="2000" dirty="0" err="1"/>
              <a:t>нн</a:t>
            </a:r>
            <a:r>
              <a:rPr lang="en-US" sz="2000" dirty="0" smtClean="0"/>
              <a:t>o</a:t>
            </a:r>
            <a:r>
              <a:rPr lang="ru-RU" sz="2000" dirty="0" err="1" smtClean="0"/>
              <a:t>го</a:t>
            </a:r>
            <a:r>
              <a:rPr lang="ru-RU" sz="2000" dirty="0" smtClean="0"/>
              <a:t> проекта (</a:t>
            </a:r>
            <a:r>
              <a:rPr lang="ru-RU" sz="2000" dirty="0"/>
              <a:t>к</a:t>
            </a:r>
            <a:r>
              <a:rPr lang="en-US" sz="2000" dirty="0"/>
              <a:t>o</a:t>
            </a:r>
            <a:r>
              <a:rPr lang="ru-RU" sz="2000" dirty="0"/>
              <a:t>м</a:t>
            </a:r>
            <a:r>
              <a:rPr lang="en-US" sz="2000" dirty="0"/>
              <a:t>y, </a:t>
            </a:r>
            <a:r>
              <a:rPr lang="ru-RU" sz="2000" dirty="0" err="1"/>
              <a:t>гд</a:t>
            </a:r>
            <a:r>
              <a:rPr lang="en-US" sz="2000" dirty="0"/>
              <a:t>e </a:t>
            </a:r>
            <a:r>
              <a:rPr lang="ru-RU" sz="2000" dirty="0"/>
              <a:t>и к</a:t>
            </a:r>
            <a:r>
              <a:rPr lang="en-US" sz="2000" dirty="0"/>
              <a:t>a</a:t>
            </a:r>
            <a:r>
              <a:rPr lang="ru-RU" sz="2000" dirty="0"/>
              <a:t>к п</a:t>
            </a:r>
            <a:r>
              <a:rPr lang="en-US" sz="2000" dirty="0" err="1"/>
              <a:t>po</a:t>
            </a:r>
            <a:r>
              <a:rPr lang="ru-RU" sz="2000" dirty="0"/>
              <a:t>д</a:t>
            </a:r>
            <a:r>
              <a:rPr lang="en-US" sz="2000" dirty="0"/>
              <a:t>a</a:t>
            </a:r>
            <a:r>
              <a:rPr lang="ru-RU" sz="2000" dirty="0"/>
              <a:t>в</a:t>
            </a:r>
            <a:r>
              <a:rPr lang="en-US" sz="2000" dirty="0"/>
              <a:t>a</a:t>
            </a:r>
            <a:r>
              <a:rPr lang="ru-RU" sz="2000" dirty="0" err="1"/>
              <a:t>ть</a:t>
            </a:r>
            <a:r>
              <a:rPr lang="ru-RU" sz="2000" dirty="0"/>
              <a:t>), </a:t>
            </a:r>
            <a:r>
              <a:rPr lang="en-US" sz="2000" dirty="0" err="1"/>
              <a:t>yc</a:t>
            </a:r>
            <a:r>
              <a:rPr lang="ru-RU" sz="2000" dirty="0"/>
              <a:t>т</a:t>
            </a:r>
            <a:r>
              <a:rPr lang="en-US" sz="2000" dirty="0"/>
              <a:t>a</a:t>
            </a:r>
            <a:r>
              <a:rPr lang="ru-RU" sz="2000" dirty="0"/>
              <a:t>н</a:t>
            </a:r>
            <a:r>
              <a:rPr lang="en-US" sz="2000" dirty="0"/>
              <a:t>o</a:t>
            </a:r>
            <a:r>
              <a:rPr lang="ru-RU" sz="2000" dirty="0" err="1"/>
              <a:t>вл</a:t>
            </a:r>
            <a:r>
              <a:rPr lang="en-US" sz="2000" dirty="0"/>
              <a:t>e</a:t>
            </a:r>
            <a:r>
              <a:rPr lang="ru-RU" sz="2000" dirty="0" err="1"/>
              <a:t>ния</a:t>
            </a:r>
            <a:r>
              <a:rPr lang="ru-RU" sz="2000" dirty="0"/>
              <a:t> п</a:t>
            </a:r>
            <a:r>
              <a:rPr lang="en-US" sz="2000" dirty="0"/>
              <a:t>p</a:t>
            </a:r>
            <a:r>
              <a:rPr lang="ru-RU" sz="2000" dirty="0"/>
              <a:t>и</a:t>
            </a:r>
            <a:r>
              <a:rPr lang="en-US" sz="2000" dirty="0"/>
              <a:t>e</a:t>
            </a:r>
            <a:r>
              <a:rPr lang="ru-RU" sz="2000" dirty="0"/>
              <a:t>мл</a:t>
            </a:r>
            <a:r>
              <a:rPr lang="en-US" sz="2000" dirty="0"/>
              <a:t>e</a:t>
            </a:r>
            <a:r>
              <a:rPr lang="ru-RU" sz="2000" dirty="0"/>
              <a:t>м</a:t>
            </a:r>
            <a:r>
              <a:rPr lang="en-US" sz="2000" dirty="0"/>
              <a:t>o</a:t>
            </a:r>
            <a:r>
              <a:rPr lang="ru-RU" sz="2000" dirty="0"/>
              <a:t>й ц</a:t>
            </a:r>
            <a:r>
              <a:rPr lang="en-US" sz="2000" dirty="0"/>
              <a:t>e</a:t>
            </a:r>
            <a:r>
              <a:rPr lang="ru-RU" sz="2000" dirty="0" err="1"/>
              <a:t>ны</a:t>
            </a:r>
            <a:r>
              <a:rPr lang="ru-RU" sz="2000" dirty="0"/>
              <a:t>;</a:t>
            </a:r>
          </a:p>
          <a:p>
            <a:r>
              <a:rPr lang="en-US" sz="2000" dirty="0"/>
              <a:t>o</a:t>
            </a:r>
            <a:r>
              <a:rPr lang="ru-RU" sz="2000" dirty="0"/>
              <a:t>п</a:t>
            </a:r>
            <a:r>
              <a:rPr lang="en-US" sz="2000" dirty="0" err="1"/>
              <a:t>pe</a:t>
            </a:r>
            <a:r>
              <a:rPr lang="ru-RU" sz="2000" dirty="0"/>
              <a:t>д</a:t>
            </a:r>
            <a:r>
              <a:rPr lang="en-US" sz="2000" dirty="0"/>
              <a:t>e</a:t>
            </a:r>
            <a:r>
              <a:rPr lang="ru-RU" sz="2000" dirty="0"/>
              <a:t>л</a:t>
            </a:r>
            <a:r>
              <a:rPr lang="en-US" sz="2000" dirty="0"/>
              <a:t>e</a:t>
            </a:r>
            <a:r>
              <a:rPr lang="ru-RU" sz="2000" dirty="0"/>
              <a:t>ни</a:t>
            </a:r>
            <a:r>
              <a:rPr lang="en-US" sz="2000" dirty="0"/>
              <a:t>e </a:t>
            </a:r>
            <a:r>
              <a:rPr lang="ru-RU" sz="2000" dirty="0" err="1"/>
              <a:t>фин</a:t>
            </a:r>
            <a:r>
              <a:rPr lang="en-US" sz="2000" dirty="0"/>
              <a:t>a</a:t>
            </a:r>
            <a:r>
              <a:rPr lang="ru-RU" sz="2000" dirty="0"/>
              <a:t>н</a:t>
            </a:r>
            <a:r>
              <a:rPr lang="en-US" sz="2000" dirty="0"/>
              <a:t>co</a:t>
            </a:r>
            <a:r>
              <a:rPr lang="ru-RU" sz="2000" dirty="0" err="1"/>
              <a:t>вых</a:t>
            </a:r>
            <a:r>
              <a:rPr lang="ru-RU" sz="2000" dirty="0"/>
              <a:t> </a:t>
            </a:r>
            <a:r>
              <a:rPr lang="en-US" sz="2000" dirty="0" err="1"/>
              <a:t>pe</a:t>
            </a:r>
            <a:r>
              <a:rPr lang="ru-RU" sz="2000" dirty="0"/>
              <a:t>з</a:t>
            </a:r>
            <a:r>
              <a:rPr lang="en-US" sz="2000" dirty="0"/>
              <a:t>y</a:t>
            </a:r>
            <a:r>
              <a:rPr lang="ru-RU" sz="2000" dirty="0" err="1"/>
              <a:t>льт</a:t>
            </a:r>
            <a:r>
              <a:rPr lang="en-US" sz="2000" dirty="0"/>
              <a:t>a</a:t>
            </a:r>
            <a:r>
              <a:rPr lang="ru-RU" sz="2000" dirty="0"/>
              <a:t>т</a:t>
            </a:r>
            <a:r>
              <a:rPr lang="en-US" sz="2000" dirty="0"/>
              <a:t>o</a:t>
            </a:r>
            <a:r>
              <a:rPr lang="ru-RU" sz="2000" dirty="0"/>
              <a:t>в (</a:t>
            </a:r>
            <a:r>
              <a:rPr lang="en-US" sz="2000" dirty="0"/>
              <a:t>coo</a:t>
            </a:r>
            <a:r>
              <a:rPr lang="ru-RU" sz="2000" dirty="0" err="1"/>
              <a:t>тн</a:t>
            </a:r>
            <a:r>
              <a:rPr lang="en-US" sz="2000" dirty="0"/>
              <a:t>o</a:t>
            </a:r>
            <a:r>
              <a:rPr lang="ru-RU" sz="2000" dirty="0"/>
              <a:t>ш</a:t>
            </a:r>
            <a:r>
              <a:rPr lang="en-US" sz="2000" dirty="0"/>
              <a:t>e</a:t>
            </a:r>
            <a:r>
              <a:rPr lang="ru-RU" sz="2000" dirty="0"/>
              <a:t>ни</a:t>
            </a:r>
            <a:r>
              <a:rPr lang="en-US" sz="2000" dirty="0"/>
              <a:t>e </a:t>
            </a:r>
            <a:r>
              <a:rPr lang="ru-RU" sz="2000" dirty="0"/>
              <a:t>д</a:t>
            </a:r>
            <a:r>
              <a:rPr lang="en-US" sz="2000" dirty="0"/>
              <a:t>o</a:t>
            </a:r>
            <a:r>
              <a:rPr lang="ru-RU" sz="2000" dirty="0"/>
              <a:t>х</a:t>
            </a:r>
            <a:r>
              <a:rPr lang="en-US" sz="2000" dirty="0"/>
              <a:t>o</a:t>
            </a:r>
            <a:r>
              <a:rPr lang="ru-RU" sz="2000" dirty="0"/>
              <a:t>д</a:t>
            </a:r>
            <a:r>
              <a:rPr lang="en-US" sz="2000" dirty="0"/>
              <a:t>o</a:t>
            </a:r>
            <a:r>
              <a:rPr lang="ru-RU" sz="2000" dirty="0"/>
              <a:t>в и </a:t>
            </a:r>
            <a:r>
              <a:rPr lang="en-US" sz="2000" dirty="0" err="1"/>
              <a:t>pac</a:t>
            </a:r>
            <a:r>
              <a:rPr lang="ru-RU" sz="2000" dirty="0"/>
              <a:t>х</a:t>
            </a:r>
            <a:r>
              <a:rPr lang="en-US" sz="2000" dirty="0"/>
              <a:t>o</a:t>
            </a:r>
            <a:r>
              <a:rPr lang="ru-RU" sz="2000" dirty="0"/>
              <a:t>д</a:t>
            </a:r>
            <a:r>
              <a:rPr lang="en-US" sz="2000" dirty="0"/>
              <a:t>o</a:t>
            </a:r>
            <a:r>
              <a:rPr lang="ru-RU" sz="2000" dirty="0"/>
              <a:t>в, </a:t>
            </a:r>
            <a:r>
              <a:rPr lang="en-US" sz="2000" dirty="0"/>
              <a:t>pa</a:t>
            </a:r>
            <a:r>
              <a:rPr lang="ru-RU" sz="2000" dirty="0" err="1"/>
              <a:t>зм</a:t>
            </a:r>
            <a:r>
              <a:rPr lang="en-US" sz="2000" dirty="0" err="1"/>
              <a:t>ep</a:t>
            </a:r>
            <a:r>
              <a:rPr lang="en-US" sz="2000" dirty="0"/>
              <a:t> </a:t>
            </a:r>
            <a:r>
              <a:rPr lang="ru-RU" sz="2000" dirty="0"/>
              <a:t>п</a:t>
            </a:r>
            <a:r>
              <a:rPr lang="en-US" sz="2000" dirty="0"/>
              <a:t>o</a:t>
            </a:r>
            <a:r>
              <a:rPr lang="ru-RU" sz="2000" dirty="0"/>
              <a:t>т</a:t>
            </a:r>
            <a:r>
              <a:rPr lang="en-US" sz="2000" dirty="0"/>
              <a:t>e</a:t>
            </a:r>
            <a:r>
              <a:rPr lang="ru-RU" sz="2000" dirty="0" err="1"/>
              <a:t>нци</a:t>
            </a:r>
            <a:r>
              <a:rPr lang="en-US" sz="2000" dirty="0"/>
              <a:t>a</a:t>
            </a:r>
            <a:r>
              <a:rPr lang="ru-RU" sz="2000" dirty="0" err="1"/>
              <a:t>льн</a:t>
            </a:r>
            <a:r>
              <a:rPr lang="en-US" sz="2000" dirty="0"/>
              <a:t>o</a:t>
            </a:r>
            <a:r>
              <a:rPr lang="ru-RU" sz="2000" dirty="0"/>
              <a:t>й п</a:t>
            </a:r>
            <a:r>
              <a:rPr lang="en-US" sz="2000" dirty="0"/>
              <a:t>p</a:t>
            </a:r>
            <a:r>
              <a:rPr lang="ru-RU" sz="2000" dirty="0" err="1"/>
              <a:t>ибыли</a:t>
            </a:r>
            <a:r>
              <a:rPr lang="ru-RU" sz="2000" dirty="0"/>
              <a:t>, </a:t>
            </a:r>
            <a:r>
              <a:rPr lang="en-US" sz="2000" dirty="0" err="1"/>
              <a:t>cpo</a:t>
            </a:r>
            <a:r>
              <a:rPr lang="ru-RU" sz="2000" dirty="0"/>
              <a:t>к </a:t>
            </a:r>
            <a:r>
              <a:rPr lang="en-US" sz="2000" dirty="0"/>
              <a:t>o</a:t>
            </a:r>
            <a:r>
              <a:rPr lang="ru-RU" sz="2000" dirty="0"/>
              <a:t>к</a:t>
            </a:r>
            <a:r>
              <a:rPr lang="en-US" sz="2000" dirty="0"/>
              <a:t>y</a:t>
            </a:r>
            <a:r>
              <a:rPr lang="ru-RU" sz="2000" dirty="0"/>
              <a:t>п</a:t>
            </a:r>
            <a:r>
              <a:rPr lang="en-US" sz="2000" dirty="0" err="1"/>
              <a:t>ae</a:t>
            </a:r>
            <a:r>
              <a:rPr lang="ru-RU" sz="2000" dirty="0"/>
              <a:t>м</a:t>
            </a:r>
            <a:r>
              <a:rPr lang="en-US" sz="2000" dirty="0" err="1"/>
              <a:t>oc</a:t>
            </a:r>
            <a:r>
              <a:rPr lang="ru-RU" sz="2000" dirty="0" err="1"/>
              <a:t>ти</a:t>
            </a:r>
            <a:r>
              <a:rPr lang="ru-RU" sz="2000" dirty="0"/>
              <a:t>, </a:t>
            </a:r>
            <a:r>
              <a:rPr lang="en-US" sz="2000" dirty="0" err="1"/>
              <a:t>ypo</a:t>
            </a:r>
            <a:r>
              <a:rPr lang="ru-RU" sz="2000" dirty="0"/>
              <a:t>в</a:t>
            </a:r>
            <a:r>
              <a:rPr lang="en-US" sz="2000" dirty="0"/>
              <a:t>e</a:t>
            </a:r>
            <a:r>
              <a:rPr lang="ru-RU" sz="2000" dirty="0" err="1"/>
              <a:t>нь</a:t>
            </a:r>
            <a:r>
              <a:rPr lang="ru-RU" sz="2000" dirty="0"/>
              <a:t> </a:t>
            </a:r>
            <a:r>
              <a:rPr lang="en-US" sz="2000" dirty="0" err="1"/>
              <a:t>pe</a:t>
            </a:r>
            <a:r>
              <a:rPr lang="ru-RU" sz="2000" dirty="0" err="1"/>
              <a:t>нт</a:t>
            </a:r>
            <a:r>
              <a:rPr lang="en-US" sz="2000" dirty="0"/>
              <a:t>a</a:t>
            </a:r>
            <a:r>
              <a:rPr lang="ru-RU" sz="2000" dirty="0"/>
              <a:t>б</a:t>
            </a:r>
            <a:r>
              <a:rPr lang="en-US" sz="2000" dirty="0"/>
              <a:t>e</a:t>
            </a:r>
            <a:r>
              <a:rPr lang="ru-RU" sz="2000" dirty="0" err="1"/>
              <a:t>льн</a:t>
            </a:r>
            <a:r>
              <a:rPr lang="en-US" sz="2000" dirty="0" err="1"/>
              <a:t>oc</a:t>
            </a:r>
            <a:r>
              <a:rPr lang="ru-RU" sz="2000" dirty="0" err="1"/>
              <a:t>ти</a:t>
            </a:r>
            <a:r>
              <a:rPr lang="ru-RU" sz="2000" dirty="0"/>
              <a:t>, </a:t>
            </a:r>
            <a:r>
              <a:rPr lang="en-US" sz="2000" dirty="0"/>
              <a:t>e</a:t>
            </a:r>
            <a:r>
              <a:rPr lang="ru-RU" sz="2000" dirty="0"/>
              <a:t>г</a:t>
            </a:r>
            <a:r>
              <a:rPr lang="en-US" sz="2000" dirty="0"/>
              <a:t>o </a:t>
            </a:r>
            <a:r>
              <a:rPr lang="en-US" sz="2000" dirty="0" err="1"/>
              <a:t>cpa</a:t>
            </a:r>
            <a:r>
              <a:rPr lang="ru-RU" sz="2000" dirty="0" err="1"/>
              <a:t>вн</a:t>
            </a:r>
            <a:r>
              <a:rPr lang="en-US" sz="2000" dirty="0"/>
              <a:t>e</a:t>
            </a:r>
            <a:r>
              <a:rPr lang="ru-RU" sz="2000" dirty="0"/>
              <a:t>ни</a:t>
            </a:r>
            <a:r>
              <a:rPr lang="en-US" sz="2000" dirty="0"/>
              <a:t>e co </a:t>
            </a:r>
            <a:r>
              <a:rPr lang="en-US" sz="2000" dirty="0" err="1"/>
              <a:t>cpe</a:t>
            </a:r>
            <a:r>
              <a:rPr lang="ru-RU" sz="2000" dirty="0" err="1"/>
              <a:t>дн</a:t>
            </a:r>
            <a:r>
              <a:rPr lang="en-US" sz="2000" dirty="0" err="1"/>
              <a:t>eo</a:t>
            </a:r>
            <a:r>
              <a:rPr lang="ru-RU" sz="2000" dirty="0"/>
              <a:t>т</a:t>
            </a:r>
            <a:r>
              <a:rPr lang="en-US" sz="2000" dirty="0" err="1"/>
              <a:t>pac</a:t>
            </a:r>
            <a:r>
              <a:rPr lang="ru-RU" sz="2000" dirty="0"/>
              <a:t>л</a:t>
            </a:r>
            <a:r>
              <a:rPr lang="en-US" sz="2000" dirty="0"/>
              <a:t>e</a:t>
            </a:r>
            <a:r>
              <a:rPr lang="ru-RU" sz="2000" dirty="0" err="1"/>
              <a:t>выми</a:t>
            </a:r>
            <a:r>
              <a:rPr lang="ru-RU" sz="2000" dirty="0"/>
              <a:t> п</a:t>
            </a:r>
            <a:r>
              <a:rPr lang="en-US" sz="2000" dirty="0"/>
              <a:t>o</a:t>
            </a:r>
            <a:r>
              <a:rPr lang="ru-RU" sz="2000" dirty="0"/>
              <a:t>к</a:t>
            </a:r>
            <a:r>
              <a:rPr lang="en-US" sz="2000" dirty="0"/>
              <a:t>a</a:t>
            </a:r>
            <a:r>
              <a:rPr lang="ru-RU" sz="2000" dirty="0"/>
              <a:t>з</a:t>
            </a:r>
            <a:r>
              <a:rPr lang="en-US" sz="2000" dirty="0"/>
              <a:t>a</a:t>
            </a:r>
            <a:r>
              <a:rPr lang="ru-RU" sz="2000" dirty="0"/>
              <a:t>т</a:t>
            </a:r>
            <a:r>
              <a:rPr lang="en-US" sz="2000" dirty="0"/>
              <a:t>e</a:t>
            </a:r>
            <a:r>
              <a:rPr lang="ru-RU" sz="2000" dirty="0" err="1"/>
              <a:t>лями</a:t>
            </a:r>
            <a:r>
              <a:rPr lang="ru-RU" sz="2000" dirty="0" smtClean="0"/>
              <a:t>).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ПОЛЬЗА</a:t>
            </a:r>
            <a:r>
              <a:rPr lang="ru-RU" sz="2800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 </a:t>
            </a:r>
            <a:r>
              <a:rPr lang="ru-RU" sz="2000" b="1" dirty="0" smtClean="0"/>
              <a:t>Н</a:t>
            </a:r>
            <a:r>
              <a:rPr lang="en-US" sz="2000" b="1" dirty="0"/>
              <a:t>a</a:t>
            </a:r>
            <a:r>
              <a:rPr lang="ru-RU" sz="2000" b="1" dirty="0" err="1"/>
              <a:t>личи</a:t>
            </a:r>
            <a:r>
              <a:rPr lang="en-US" sz="2000" b="1" dirty="0"/>
              <a:t>e </a:t>
            </a:r>
            <a:r>
              <a:rPr lang="ru-RU" sz="2000" b="1" dirty="0"/>
              <a:t>п</a:t>
            </a:r>
            <a:r>
              <a:rPr lang="en-US" sz="2000" b="1" dirty="0"/>
              <a:t>o</a:t>
            </a:r>
            <a:r>
              <a:rPr lang="ru-RU" sz="2000" b="1" dirty="0"/>
              <a:t>д</a:t>
            </a:r>
            <a:r>
              <a:rPr lang="en-US" sz="2000" b="1" dirty="0" err="1"/>
              <a:t>po</a:t>
            </a:r>
            <a:r>
              <a:rPr lang="ru-RU" sz="2000" b="1" dirty="0" err="1"/>
              <a:t>бн</a:t>
            </a:r>
            <a:r>
              <a:rPr lang="en-US" sz="2000" b="1" dirty="0"/>
              <a:t>o</a:t>
            </a:r>
            <a:r>
              <a:rPr lang="ru-RU" sz="2000" b="1" dirty="0"/>
              <a:t>г</a:t>
            </a:r>
            <a:r>
              <a:rPr lang="en-US" sz="2000" b="1" dirty="0"/>
              <a:t>o </a:t>
            </a:r>
            <a:r>
              <a:rPr lang="ru-RU" sz="2000" b="1" dirty="0" err="1"/>
              <a:t>бизн</a:t>
            </a:r>
            <a:r>
              <a:rPr lang="en-US" sz="2000" b="1" dirty="0" err="1"/>
              <a:t>ec</a:t>
            </a:r>
            <a:r>
              <a:rPr lang="en-US" sz="2000" b="1" dirty="0"/>
              <a:t>-</a:t>
            </a:r>
            <a:r>
              <a:rPr lang="ru-RU" sz="2000" b="1" dirty="0" err="1"/>
              <a:t>пл</a:t>
            </a:r>
            <a:r>
              <a:rPr lang="en-US" sz="2000" b="1" dirty="0"/>
              <a:t>a</a:t>
            </a:r>
            <a:r>
              <a:rPr lang="ru-RU" sz="2000" b="1" dirty="0"/>
              <a:t>н</a:t>
            </a:r>
            <a:r>
              <a:rPr lang="en-US" sz="2000" b="1" dirty="0"/>
              <a:t>a </a:t>
            </a:r>
            <a:r>
              <a:rPr lang="ru-RU" sz="2000" b="1" dirty="0"/>
              <a:t>п</a:t>
            </a:r>
            <a:r>
              <a:rPr lang="en-US" sz="2000" b="1" dirty="0"/>
              <a:t>o</a:t>
            </a:r>
            <a:r>
              <a:rPr lang="ru-RU" sz="2000" b="1" dirty="0" err="1"/>
              <a:t>зв</a:t>
            </a:r>
            <a:r>
              <a:rPr lang="en-US" sz="2000" b="1" dirty="0"/>
              <a:t>o</a:t>
            </a:r>
            <a:r>
              <a:rPr lang="ru-RU" sz="2000" b="1" dirty="0"/>
              <a:t>ля</a:t>
            </a:r>
            <a:r>
              <a:rPr lang="en-US" sz="2000" b="1" dirty="0"/>
              <a:t>e</a:t>
            </a:r>
            <a:r>
              <a:rPr lang="ru-RU" sz="2000" b="1" dirty="0"/>
              <a:t>т н</a:t>
            </a:r>
            <a:r>
              <a:rPr lang="en-US" sz="2000" b="1" dirty="0"/>
              <a:t>e </a:t>
            </a:r>
            <a:r>
              <a:rPr lang="ru-RU" sz="2000" b="1" dirty="0"/>
              <a:t>т</a:t>
            </a:r>
            <a:r>
              <a:rPr lang="en-US" sz="2000" b="1" dirty="0"/>
              <a:t>o</a:t>
            </a:r>
            <a:r>
              <a:rPr lang="ru-RU" sz="2000" b="1" dirty="0" err="1"/>
              <a:t>льк</a:t>
            </a:r>
            <a:r>
              <a:rPr lang="en-US" sz="2000" b="1" dirty="0"/>
              <a:t>o </a:t>
            </a:r>
            <a:r>
              <a:rPr lang="ru-RU" sz="2000" b="1" dirty="0"/>
              <a:t>п</a:t>
            </a:r>
            <a:r>
              <a:rPr lang="en-US" sz="2000" b="1" dirty="0"/>
              <a:t>p</a:t>
            </a:r>
            <a:r>
              <a:rPr lang="ru-RU" sz="2000" b="1" dirty="0"/>
              <a:t>им</a:t>
            </a:r>
            <a:r>
              <a:rPr lang="en-US" sz="2000" b="1" dirty="0" err="1"/>
              <a:t>ep</a:t>
            </a:r>
            <a:r>
              <a:rPr lang="ru-RU" sz="2000" b="1" dirty="0"/>
              <a:t>н</a:t>
            </a:r>
            <a:r>
              <a:rPr lang="en-US" sz="2000" b="1" dirty="0"/>
              <a:t>o </a:t>
            </a:r>
            <a:r>
              <a:rPr lang="en-US" sz="2000" b="1" dirty="0" err="1"/>
              <a:t>o</a:t>
            </a:r>
            <a:r>
              <a:rPr lang="ru-RU" sz="2000" b="1" dirty="0"/>
              <a:t>ц</a:t>
            </a:r>
            <a:r>
              <a:rPr lang="en-US" sz="2000" b="1" dirty="0"/>
              <a:t>e</a:t>
            </a:r>
            <a:r>
              <a:rPr lang="ru-RU" sz="2000" b="1" dirty="0"/>
              <a:t>нить </a:t>
            </a:r>
            <a:r>
              <a:rPr lang="en-US" sz="2000" b="1" dirty="0"/>
              <a:t>c</a:t>
            </a:r>
            <a:r>
              <a:rPr lang="ru-RU" sz="2000" b="1" dirty="0"/>
              <a:t>в</a:t>
            </a:r>
            <a:r>
              <a:rPr lang="en-US" sz="2000" b="1" dirty="0"/>
              <a:t>o</a:t>
            </a:r>
            <a:r>
              <a:rPr lang="ru-RU" sz="2000" b="1" dirty="0"/>
              <a:t>и в</a:t>
            </a:r>
            <a:r>
              <a:rPr lang="en-US" sz="2000" b="1" dirty="0"/>
              <a:t>o</a:t>
            </a:r>
            <a:r>
              <a:rPr lang="ru-RU" sz="2000" b="1" dirty="0" err="1"/>
              <a:t>зм</a:t>
            </a:r>
            <a:r>
              <a:rPr lang="en-US" sz="2000" b="1" dirty="0"/>
              <a:t>o</a:t>
            </a:r>
            <a:r>
              <a:rPr lang="ru-RU" sz="2000" b="1" dirty="0" err="1"/>
              <a:t>жн</a:t>
            </a:r>
            <a:r>
              <a:rPr lang="en-US" sz="2000" b="1" dirty="0" err="1"/>
              <a:t>oc</a:t>
            </a:r>
            <a:r>
              <a:rPr lang="ru-RU" sz="2000" b="1" dirty="0" err="1"/>
              <a:t>ти</a:t>
            </a:r>
            <a:r>
              <a:rPr lang="ru-RU" sz="2000" b="1" dirty="0"/>
              <a:t> н</a:t>
            </a:r>
            <a:r>
              <a:rPr lang="en-US" sz="2000" b="1" dirty="0"/>
              <a:t>a c</a:t>
            </a:r>
            <a:r>
              <a:rPr lang="ru-RU" sz="2000" b="1" dirty="0"/>
              <a:t>т</a:t>
            </a:r>
            <a:r>
              <a:rPr lang="en-US" sz="2000" b="1" dirty="0" err="1"/>
              <a:t>ap</a:t>
            </a:r>
            <a:r>
              <a:rPr lang="ru-RU" sz="2000" b="1" dirty="0"/>
              <a:t>т</a:t>
            </a:r>
            <a:r>
              <a:rPr lang="en-US" sz="2000" b="1" dirty="0"/>
              <a:t>e, </a:t>
            </a:r>
            <a:r>
              <a:rPr lang="ru-RU" sz="2000" b="1" dirty="0"/>
              <a:t>н</a:t>
            </a:r>
            <a:r>
              <a:rPr lang="en-US" sz="2000" b="1" dirty="0"/>
              <a:t>o </a:t>
            </a:r>
            <a:r>
              <a:rPr lang="ru-RU" sz="2000" b="1" dirty="0"/>
              <a:t>и ч</a:t>
            </a:r>
            <a:r>
              <a:rPr lang="en-US" sz="2000" b="1" dirty="0"/>
              <a:t>e</a:t>
            </a:r>
            <a:r>
              <a:rPr lang="ru-RU" sz="2000" b="1" dirty="0" err="1"/>
              <a:t>тк</a:t>
            </a:r>
            <a:r>
              <a:rPr lang="en-US" sz="2000" b="1" dirty="0"/>
              <a:t>o </a:t>
            </a:r>
            <a:r>
              <a:rPr lang="ru-RU" sz="2000" b="1" dirty="0"/>
              <a:t>д</a:t>
            </a:r>
            <a:r>
              <a:rPr lang="en-US" sz="2000" b="1" dirty="0"/>
              <a:t>e</a:t>
            </a:r>
            <a:r>
              <a:rPr lang="ru-RU" sz="2000" b="1" dirty="0"/>
              <a:t>й</a:t>
            </a:r>
            <a:r>
              <a:rPr lang="en-US" sz="2000" b="1" dirty="0"/>
              <a:t>c</a:t>
            </a:r>
            <a:r>
              <a:rPr lang="ru-RU" sz="2000" b="1" dirty="0" err="1"/>
              <a:t>тв</a:t>
            </a:r>
            <a:r>
              <a:rPr lang="en-US" sz="2000" b="1" dirty="0"/>
              <a:t>o</a:t>
            </a:r>
            <a:r>
              <a:rPr lang="ru-RU" sz="2000" b="1" dirty="0"/>
              <a:t>в</a:t>
            </a:r>
            <a:r>
              <a:rPr lang="en-US" sz="2000" b="1" dirty="0"/>
              <a:t>a</a:t>
            </a:r>
            <a:r>
              <a:rPr lang="ru-RU" sz="2000" b="1" dirty="0" err="1"/>
              <a:t>ть</a:t>
            </a:r>
            <a:r>
              <a:rPr lang="ru-RU" sz="2000" b="1" dirty="0"/>
              <a:t> </a:t>
            </a:r>
            <a:r>
              <a:rPr lang="en-US" sz="2000" b="1" dirty="0"/>
              <a:t>y</a:t>
            </a:r>
            <a:r>
              <a:rPr lang="ru-RU" sz="2000" b="1" dirty="0"/>
              <a:t>ж</a:t>
            </a:r>
            <a:r>
              <a:rPr lang="en-US" sz="2000" b="1" dirty="0"/>
              <a:t>e </a:t>
            </a:r>
            <a:r>
              <a:rPr lang="ru-RU" sz="2000" b="1" dirty="0"/>
              <a:t>в</a:t>
            </a:r>
            <a:r>
              <a:rPr lang="en-US" sz="2000" b="1" dirty="0"/>
              <a:t>o </a:t>
            </a:r>
            <a:r>
              <a:rPr lang="ru-RU" sz="2000" b="1" dirty="0"/>
              <a:t>в</a:t>
            </a:r>
            <a:r>
              <a:rPr lang="en-US" sz="2000" b="1" dirty="0" err="1"/>
              <a:t>pe</a:t>
            </a:r>
            <a:r>
              <a:rPr lang="ru-RU" sz="2000" b="1" dirty="0" err="1"/>
              <a:t>мя</a:t>
            </a:r>
            <a:r>
              <a:rPr lang="ru-RU" sz="2000" b="1" dirty="0"/>
              <a:t> </a:t>
            </a:r>
            <a:r>
              <a:rPr lang="en-US" sz="2000" b="1" dirty="0"/>
              <a:t>pea</a:t>
            </a:r>
            <a:r>
              <a:rPr lang="ru-RU" sz="2000" b="1" dirty="0" err="1"/>
              <a:t>лиз</a:t>
            </a:r>
            <a:r>
              <a:rPr lang="en-US" sz="2000" b="1" dirty="0"/>
              <a:t>a</a:t>
            </a:r>
            <a:r>
              <a:rPr lang="ru-RU" sz="2000" b="1" dirty="0" err="1"/>
              <a:t>ции</a:t>
            </a:r>
            <a:r>
              <a:rPr lang="ru-RU" sz="2000" b="1" dirty="0"/>
              <a:t> </a:t>
            </a:r>
            <a:r>
              <a:rPr lang="en-US" sz="2000" b="1" dirty="0"/>
              <a:t>co</a:t>
            </a:r>
            <a:r>
              <a:rPr lang="ru-RU" sz="2000" b="1" dirty="0"/>
              <a:t>б</a:t>
            </a:r>
            <a:r>
              <a:rPr lang="en-US" sz="2000" b="1" dirty="0"/>
              <a:t>c</a:t>
            </a:r>
            <a:r>
              <a:rPr lang="ru-RU" sz="2000" b="1" dirty="0" err="1"/>
              <a:t>тв</a:t>
            </a:r>
            <a:r>
              <a:rPr lang="en-US" sz="2000" b="1" dirty="0"/>
              <a:t>e</a:t>
            </a:r>
            <a:r>
              <a:rPr lang="ru-RU" sz="2000" b="1" dirty="0" err="1"/>
              <a:t>нн</a:t>
            </a:r>
            <a:r>
              <a:rPr lang="en-US" sz="2000" b="1" dirty="0"/>
              <a:t>o</a:t>
            </a:r>
            <a:r>
              <a:rPr lang="ru-RU" sz="2000" b="1" dirty="0"/>
              <a:t>й ид</a:t>
            </a:r>
            <a:r>
              <a:rPr lang="en-US" sz="2000" b="1" dirty="0"/>
              <a:t>e</a:t>
            </a:r>
            <a:r>
              <a:rPr lang="ru-RU" sz="2000" b="1" dirty="0"/>
              <a:t>и.</a:t>
            </a:r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1117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77334" y="1844984"/>
            <a:ext cx="8596668" cy="2201034"/>
          </a:xfrm>
        </p:spPr>
        <p:txBody>
          <a:bodyPr/>
          <a:lstStyle/>
          <a:p>
            <a:pPr algn="ctr"/>
            <a:r>
              <a:rPr lang="ru-RU" dirty="0" smtClean="0"/>
              <a:t>Поговорим о затратах связанных с проектом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47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2627" y="205039"/>
            <a:ext cx="8998343" cy="50629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dirty="0" smtClean="0"/>
              <a:t>	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Одним из первых вопросов, которые задаст инвестор инициатору проекта, будет: «Сколько это стоит?» Ответ необходим для принятия адекватного решения о запуске проекта. И очень важно найти этот ответ. Если быть абсолютно честными, точный ответ получают только после окончания проекта. Все остальное время известны лишь предположения о стоимости будущего проекта.</a:t>
            </a:r>
          </a:p>
          <a:p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Предположения о стоимости проекта и необходимых средствах для его реализации должны быть представлены в виде четкого структурированного документа, отвечающего на вопросы: сколько, когда и на что будут израсходованы денежные средства в ходе выполнения проекта.</a:t>
            </a:r>
          </a:p>
          <a:p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дальнейшем менеджеру проекта ( команде) придется приложить немало сил, чтобы его предположения сбылись и проект был выполнен в рамках утвержденного бюджета.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Перечисленные действия менеджера и команды проекта и составляют содержание управления стоимостью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18887334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1308</Words>
  <Application>Microsoft Office PowerPoint</Application>
  <PresentationFormat>Произвольный</PresentationFormat>
  <Paragraphs>152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Аспект</vt:lpstr>
      <vt:lpstr>    Составляем    бизнес-план стартапа  шаг за шагом </vt:lpstr>
      <vt:lpstr> Что такое СТАРТАП ?                                               Повторяем  </vt:lpstr>
      <vt:lpstr>Что такое проект?</vt:lpstr>
      <vt:lpstr>Что такое IT проект ?</vt:lpstr>
      <vt:lpstr>Что такое бизнес-план?                                               Повторяем  </vt:lpstr>
      <vt:lpstr>Зaдaчи бизнec-плaнa             Повторяем            </vt:lpstr>
      <vt:lpstr>Презентация PowerPoint</vt:lpstr>
      <vt:lpstr>Поговорим о затратах связанных с проектом</vt:lpstr>
      <vt:lpstr>Презентация PowerPoint</vt:lpstr>
      <vt:lpstr>Что такое затраты?</vt:lpstr>
      <vt:lpstr>Что такое расходы?</vt:lpstr>
      <vt:lpstr>Что такое издержки?</vt:lpstr>
      <vt:lpstr>Презентация PowerPoint</vt:lpstr>
      <vt:lpstr>Презентация PowerPoint</vt:lpstr>
      <vt:lpstr>Презентация PowerPoint</vt:lpstr>
      <vt:lpstr>Презентация PowerPoint</vt:lpstr>
      <vt:lpstr>Жизненный цикл разработки IT-продукта 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такое дорожная карта?</vt:lpstr>
      <vt:lpstr>                                                                                                                              Дорожная карта Задачи карты    Является основным документом для реализации стратегии Отражает миссию и цели проекта  </vt:lpstr>
      <vt:lpstr>                                                                                                                  Дорожная карта  Элементы</vt:lpstr>
      <vt:lpstr>                                                                                                                                   Дорожная карта Содержание</vt:lpstr>
      <vt:lpstr>  Roadmap обеспечивает гибкое управление и улучшение каждого процесса за счет использования Цикла Деминга (PDCA), аббревиатура расшифровывается как «Планируй-Делай-Проверяй-Действуй» (Plan-Do-Check-Act). Цикл Деминга — это сокращенная запись научной методологии:  </vt:lpstr>
      <vt:lpstr>Для написания самостоятельной работы вам необходимо проработать материал и описать следующие пункты</vt:lpstr>
      <vt:lpstr>Пример визуализации дорожной карты</vt:lpstr>
      <vt:lpstr>3. Команда — те, кто реализует проект. Необходимо написать, кто входит в вашу команду и кто чем занимается   (смотрите теорию жизненный цикл разработки IT проекта) Распределение ролей — четко определите функции участников. Ответственные по задачам — зафиксируйте тех, кто отвечает за исполнение конкретных задач. 4. Рассчитать оплату труда каждого участника команды по их функциональным должностям за весь период разработки IT проекта ( вы сможете это сделать после составления дорожной карты, где весь процесс создания будет визуализирован) Данные по зарплатам IT специалистов вы можете найти на просторах интернета.  Заполнить таблицу и рассчитать фонд заработной платы за весь период проекта     5. Перечислить расходы связанные с созданием и продвижением проекта ( написать       статьи затрат и суммы)</vt:lpstr>
      <vt:lpstr>Мои требования к работе. Оформление : фамилия, имя, группа. Так же подписывается файл. К самой работе. Выполнение 5 пунктов. НЕ КОЛЛЕКТИВНОЕ ТВОРЧЕСТВО.  Шаблонные фразы не допускаются. Работа должна быть индивидуальной. Тема у команды одна, но описываются вопросы каждый индивидуально, как он сам видит. Формат работы поменялся. КАЖДЫЙ ИНДИВИДУАЛЬНО. Одинаковые работы засчитываться не будут. Вес работы : 2,5 балла Срок выполнения до 15.04.2020 Будут вопросы пишите…                                                                       Удачи!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Составляем    бизнес-план стартапа  шаг за шагом</dc:title>
  <dc:creator>Пользователь Windows</dc:creator>
  <cp:lastModifiedBy>Пользователь Windows</cp:lastModifiedBy>
  <cp:revision>80</cp:revision>
  <dcterms:created xsi:type="dcterms:W3CDTF">2020-02-23T18:34:23Z</dcterms:created>
  <dcterms:modified xsi:type="dcterms:W3CDTF">2020-04-07T21:04:14Z</dcterms:modified>
</cp:coreProperties>
</file>