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306" r:id="rId4"/>
    <p:sldId id="304" r:id="rId5"/>
    <p:sldId id="281" r:id="rId6"/>
    <p:sldId id="280" r:id="rId7"/>
    <p:sldId id="273" r:id="rId8"/>
    <p:sldId id="257" r:id="rId9"/>
    <p:sldId id="274" r:id="rId10"/>
    <p:sldId id="282" r:id="rId11"/>
    <p:sldId id="286" r:id="rId12"/>
    <p:sldId id="284" r:id="rId13"/>
    <p:sldId id="283" r:id="rId14"/>
    <p:sldId id="285" r:id="rId15"/>
    <p:sldId id="308" r:id="rId16"/>
    <p:sldId id="307" r:id="rId17"/>
    <p:sldId id="275" r:id="rId18"/>
    <p:sldId id="276" r:id="rId19"/>
    <p:sldId id="287" r:id="rId20"/>
    <p:sldId id="303" r:id="rId21"/>
    <p:sldId id="288" r:id="rId22"/>
    <p:sldId id="289" r:id="rId23"/>
    <p:sldId id="291" r:id="rId24"/>
    <p:sldId id="305" r:id="rId25"/>
    <p:sldId id="293" r:id="rId26"/>
    <p:sldId id="295" r:id="rId27"/>
    <p:sldId id="296" r:id="rId28"/>
    <p:sldId id="292" r:id="rId29"/>
    <p:sldId id="297" r:id="rId30"/>
    <p:sldId id="298" r:id="rId31"/>
    <p:sldId id="299" r:id="rId32"/>
    <p:sldId id="300" r:id="rId33"/>
    <p:sldId id="301" r:id="rId34"/>
    <p:sldId id="302" r:id="rId35"/>
    <p:sldId id="309"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autoAdjust="0"/>
  </p:normalViewPr>
  <p:slideViewPr>
    <p:cSldViewPr snapToGrid="0">
      <p:cViewPr varScale="1">
        <p:scale>
          <a:sx n="118" d="100"/>
          <a:sy n="118" d="100"/>
        </p:scale>
        <p:origin x="-312" y="-108"/>
      </p:cViewPr>
      <p:guideLst>
        <p:guide orient="horz" pos="2160"/>
        <p:guide pos="3840"/>
      </p:guideLst>
    </p:cSldViewPr>
  </p:slideViewPr>
  <p:outlineViewPr>
    <p:cViewPr>
      <p:scale>
        <a:sx n="33" d="100"/>
        <a:sy n="33" d="100"/>
      </p:scale>
      <p:origin x="0" y="1719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vtknowledgeworks.com/sites/all/themes/vtknowledgeworks/files/Valuation_Models_for_Pre-Revenue_Companies.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spark.ru/startup/bright-mobile/blog/34965/uspeshnij-kejs-poiska-investora-dlya-it-startapa"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https://en.wikipedia.org/wiki/Private_equity" TargetMode="External"/><Relationship Id="rId7" Type="http://schemas.openxmlformats.org/officeDocument/2006/relationships/hyperlink" Target="https://en.wikipedia.org/wiki/Finance" TargetMode="External"/><Relationship Id="rId2" Type="http://schemas.openxmlformats.org/officeDocument/2006/relationships/hyperlink" Target="http://en.wikipedia.org/wiki/Pre-money_valuation" TargetMode="External"/><Relationship Id="rId1" Type="http://schemas.openxmlformats.org/officeDocument/2006/relationships/slideLayout" Target="../slideLayouts/slideLayout2.xml"/><Relationship Id="rId6" Type="http://schemas.openxmlformats.org/officeDocument/2006/relationships/hyperlink" Target="https://en.wikipedia.org/wiki/Investment" TargetMode="External"/><Relationship Id="rId5" Type="http://schemas.openxmlformats.org/officeDocument/2006/relationships/hyperlink" Target="https://en.wikipedia.org/wiki/Valuation_(finance)" TargetMode="External"/><Relationship Id="rId4" Type="http://schemas.openxmlformats.org/officeDocument/2006/relationships/hyperlink" Target="https://en.wikipedia.org/wiki/Venture_capit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15534" y="939802"/>
            <a:ext cx="7766936" cy="4233332"/>
          </a:xfrm>
        </p:spPr>
        <p:txBody>
          <a:bodyPr numCol="1"/>
          <a:lstStyle/>
          <a:p>
            <a:pPr algn="ct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Составляем   </a:t>
            </a:r>
            <a:br>
              <a:rPr lang="ru-RU" dirty="0" smtClean="0"/>
            </a:br>
            <a:r>
              <a:rPr lang="ru-RU" dirty="0" smtClean="0"/>
              <a:t>бизнес-план </a:t>
            </a:r>
            <a:r>
              <a:rPr lang="ru-RU" dirty="0" err="1"/>
              <a:t>стартапа</a:t>
            </a:r>
            <a:r>
              <a:rPr lang="ru-RU" dirty="0"/>
              <a:t> </a:t>
            </a:r>
            <a:r>
              <a:rPr lang="ru-RU" dirty="0" smtClean="0"/>
              <a:t/>
            </a:r>
            <a:br>
              <a:rPr lang="ru-RU" dirty="0" smtClean="0"/>
            </a:br>
            <a:r>
              <a:rPr lang="ru-RU" dirty="0" smtClean="0"/>
              <a:t>шаг </a:t>
            </a:r>
            <a:r>
              <a:rPr lang="ru-RU" dirty="0"/>
              <a:t>за шагом</a:t>
            </a:r>
            <a:br>
              <a:rPr lang="ru-RU" dirty="0"/>
            </a:br>
            <a:endParaRPr lang="ru-RU" dirty="0"/>
          </a:p>
        </p:txBody>
      </p:sp>
      <p:sp>
        <p:nvSpPr>
          <p:cNvPr id="3" name="Подзаголовок 2"/>
          <p:cNvSpPr>
            <a:spLocks noGrp="1"/>
          </p:cNvSpPr>
          <p:nvPr>
            <p:ph type="subTitle" idx="1"/>
          </p:nvPr>
        </p:nvSpPr>
        <p:spPr>
          <a:xfrm>
            <a:off x="-1116701" y="4453467"/>
            <a:ext cx="10956616" cy="694265"/>
          </a:xfrm>
        </p:spPr>
        <p:txBody>
          <a:bodyPr>
            <a:normAutofit/>
          </a:bodyPr>
          <a:lstStyle/>
          <a:p>
            <a:r>
              <a:rPr lang="ru-RU" sz="3600" dirty="0" smtClean="0">
                <a:solidFill>
                  <a:srgbClr val="00B050"/>
                </a:solidFill>
              </a:rPr>
              <a:t>20-27.04.2020</a:t>
            </a:r>
            <a:endParaRPr lang="ru-RU" sz="3600" dirty="0">
              <a:solidFill>
                <a:srgbClr val="00B050"/>
              </a:solidFill>
            </a:endParaRPr>
          </a:p>
        </p:txBody>
      </p:sp>
    </p:spTree>
    <p:extLst>
      <p:ext uri="{BB962C8B-B14F-4D97-AF65-F5344CB8AC3E}">
        <p14:creationId xmlns:p14="http://schemas.microsoft.com/office/powerpoint/2010/main" val="162294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77334" y="671639"/>
            <a:ext cx="8596668" cy="5421664"/>
          </a:xfrm>
        </p:spPr>
        <p:txBody>
          <a:bodyPr>
            <a:normAutofit fontScale="90000"/>
          </a:bodyPr>
          <a:lstStyle/>
          <a:p>
            <a:pPr fontAlgn="base"/>
            <a:r>
              <a:rPr lang="ru-RU" dirty="0"/>
              <a:t>1. Метод </a:t>
            </a:r>
            <a:r>
              <a:rPr lang="ru-RU" dirty="0" err="1" smtClean="0"/>
              <a:t>Беркуса</a:t>
            </a:r>
            <a:r>
              <a:rPr lang="ru-RU" dirty="0"/>
              <a:t/>
            </a:r>
            <a:br>
              <a:rPr lang="ru-RU" dirty="0"/>
            </a:br>
            <a:r>
              <a:rPr lang="ru-RU" dirty="0" smtClean="0"/>
              <a:t>	</a:t>
            </a:r>
            <a:r>
              <a:rPr lang="ru-RU" sz="2000" dirty="0" smtClean="0">
                <a:solidFill>
                  <a:schemeClr val="tx1"/>
                </a:solidFill>
              </a:rPr>
              <a:t>Метод </a:t>
            </a:r>
            <a:r>
              <a:rPr lang="ru-RU" sz="2000" dirty="0" err="1">
                <a:solidFill>
                  <a:schemeClr val="tx1"/>
                </a:solidFill>
              </a:rPr>
              <a:t>Беркуса</a:t>
            </a:r>
            <a:r>
              <a:rPr lang="ru-RU" sz="2000" dirty="0">
                <a:solidFill>
                  <a:schemeClr val="tx1"/>
                </a:solidFill>
              </a:rPr>
              <a:t> – это простой и удобный практический метод оценки стоимости </a:t>
            </a:r>
            <a:r>
              <a:rPr lang="ru-RU" sz="2000" dirty="0" smtClean="0">
                <a:solidFill>
                  <a:schemeClr val="tx1"/>
                </a:solidFill>
              </a:rPr>
              <a:t>ваше</a:t>
            </a:r>
            <a:r>
              <a:rPr lang="ru-UA" sz="2000" dirty="0" smtClean="0">
                <a:solidFill>
                  <a:schemeClr val="tx1"/>
                </a:solidFill>
              </a:rPr>
              <a:t>го</a:t>
            </a:r>
            <a:r>
              <a:rPr lang="ru-RU" sz="2000" dirty="0" smtClean="0">
                <a:solidFill>
                  <a:schemeClr val="tx1"/>
                </a:solidFill>
              </a:rPr>
              <a:t> </a:t>
            </a:r>
            <a:r>
              <a:rPr lang="ru-RU" sz="2000" dirty="0">
                <a:solidFill>
                  <a:schemeClr val="tx1"/>
                </a:solidFill>
              </a:rPr>
              <a:t>СТАРТАПА. Он был разработан Дэйвом </a:t>
            </a:r>
            <a:r>
              <a:rPr lang="ru-RU" sz="2000" dirty="0" err="1">
                <a:solidFill>
                  <a:schemeClr val="tx1"/>
                </a:solidFill>
              </a:rPr>
              <a:t>Беркусом</a:t>
            </a:r>
            <a:r>
              <a:rPr lang="ru-RU" sz="2000" dirty="0">
                <a:solidFill>
                  <a:schemeClr val="tx1"/>
                </a:solidFill>
              </a:rPr>
              <a:t>, известным автором и ангелом-инвестором. Отправной точкой служит вопрос: Считаете ли вы, что на пятый год </a:t>
            </a:r>
            <a:r>
              <a:rPr lang="ru-RU" sz="2000" dirty="0" smtClean="0">
                <a:solidFill>
                  <a:schemeClr val="tx1"/>
                </a:solidFill>
              </a:rPr>
              <a:t>СТАРТАП </a:t>
            </a:r>
            <a:r>
              <a:rPr lang="ru-RU" sz="2000" dirty="0">
                <a:solidFill>
                  <a:schemeClr val="tx1"/>
                </a:solidFill>
              </a:rPr>
              <a:t>достигнет уровня дохода в 20 млн </a:t>
            </a:r>
            <a:r>
              <a:rPr lang="ru-RU" sz="2000" dirty="0" err="1">
                <a:solidFill>
                  <a:schemeClr val="tx1"/>
                </a:solidFill>
              </a:rPr>
              <a:t>долл</a:t>
            </a:r>
            <a:r>
              <a:rPr lang="ru-RU" sz="2000" dirty="0">
                <a:solidFill>
                  <a:schemeClr val="tx1"/>
                </a:solidFill>
              </a:rPr>
              <a:t>? Если да, то можете оценить </a:t>
            </a:r>
            <a:r>
              <a:rPr lang="ru-RU" sz="2000" dirty="0" smtClean="0">
                <a:solidFill>
                  <a:schemeClr val="tx1"/>
                </a:solidFill>
              </a:rPr>
              <a:t>свой СТАРТАП по </a:t>
            </a:r>
            <a:r>
              <a:rPr lang="ru-RU" sz="2000" dirty="0">
                <a:solidFill>
                  <a:schemeClr val="tx1"/>
                </a:solidFill>
              </a:rPr>
              <a:t>пяти ключевым критериям строительства СТАРТАПА</a:t>
            </a:r>
            <a:r>
              <a:rPr lang="ru-RU" sz="2000" dirty="0" smtClean="0">
                <a:solidFill>
                  <a:schemeClr val="tx1"/>
                </a:solidFill>
              </a:rPr>
              <a:t>.</a:t>
            </a:r>
            <a:r>
              <a:rPr lang="ru-UA" sz="2000" dirty="0" smtClean="0">
                <a:solidFill>
                  <a:schemeClr val="tx1"/>
                </a:solidFill>
              </a:rPr>
              <a:t/>
            </a:r>
            <a:br>
              <a:rPr lang="ru-UA" sz="2000" dirty="0" smtClean="0">
                <a:solidFill>
                  <a:schemeClr val="tx1"/>
                </a:solidFill>
              </a:rPr>
            </a:br>
            <a:r>
              <a:rPr lang="ru-UA" sz="2000" dirty="0" smtClean="0">
                <a:solidFill>
                  <a:schemeClr val="tx1"/>
                </a:solidFill>
              </a:rPr>
              <a:t>	</a:t>
            </a:r>
            <a:r>
              <a:rPr lang="ru-RU" sz="2000" dirty="0" smtClean="0">
                <a:solidFill>
                  <a:schemeClr val="tx1"/>
                </a:solidFill>
              </a:rPr>
              <a:t>Это </a:t>
            </a:r>
            <a:r>
              <a:rPr lang="ru-RU" sz="2000" dirty="0">
                <a:solidFill>
                  <a:schemeClr val="tx1"/>
                </a:solidFill>
              </a:rPr>
              <a:t>когда сравнивают с </a:t>
            </a:r>
            <a:r>
              <a:rPr lang="ru-RU" sz="2000" b="1" dirty="0">
                <a:solidFill>
                  <a:schemeClr val="tx1"/>
                </a:solidFill>
              </a:rPr>
              <a:t>аналогичными бизнесами</a:t>
            </a:r>
            <a:r>
              <a:rPr lang="ru-RU" sz="2000" dirty="0">
                <a:solidFill>
                  <a:schemeClr val="tx1"/>
                </a:solidFill>
              </a:rPr>
              <a:t> на основании 5 главных показателей</a:t>
            </a:r>
            <a:r>
              <a:rPr lang="ru-RU" sz="2000" dirty="0" smtClean="0">
                <a:solidFill>
                  <a:schemeClr val="tx1"/>
                </a:solidFill>
              </a:rPr>
              <a:t>:</a:t>
            </a:r>
            <a:r>
              <a:rPr lang="ru-RU" sz="2000" dirty="0">
                <a:solidFill>
                  <a:schemeClr val="tx1"/>
                </a:solidFill>
              </a:rPr>
              <a:t/>
            </a:r>
            <a:br>
              <a:rPr lang="ru-RU" sz="2000" dirty="0">
                <a:solidFill>
                  <a:schemeClr val="tx1"/>
                </a:solidFill>
              </a:rPr>
            </a:br>
            <a:r>
              <a:rPr lang="ru-RU" sz="2000" dirty="0">
                <a:solidFill>
                  <a:schemeClr val="tx1"/>
                </a:solidFill>
              </a:rPr>
              <a:t>1) наличие основной бизнес-идеи;</a:t>
            </a:r>
            <a:br>
              <a:rPr lang="ru-RU" sz="2000" dirty="0">
                <a:solidFill>
                  <a:schemeClr val="tx1"/>
                </a:solidFill>
              </a:rPr>
            </a:br>
            <a:r>
              <a:rPr lang="ru-RU" sz="2000" dirty="0">
                <a:solidFill>
                  <a:schemeClr val="tx1"/>
                </a:solidFill>
              </a:rPr>
              <a:t>2) наличие прототипа (снижение технологических рисков);</a:t>
            </a:r>
            <a:br>
              <a:rPr lang="ru-RU" sz="2000" dirty="0">
                <a:solidFill>
                  <a:schemeClr val="tx1"/>
                </a:solidFill>
              </a:rPr>
            </a:br>
            <a:r>
              <a:rPr lang="ru-RU" sz="2000" dirty="0">
                <a:solidFill>
                  <a:schemeClr val="tx1"/>
                </a:solidFill>
              </a:rPr>
              <a:t>3) наличие системы (команды) управления качеством (снижение риска исполнения);</a:t>
            </a:r>
            <a:br>
              <a:rPr lang="ru-RU" sz="2000" dirty="0">
                <a:solidFill>
                  <a:schemeClr val="tx1"/>
                </a:solidFill>
              </a:rPr>
            </a:br>
            <a:r>
              <a:rPr lang="ru-RU" sz="2000" dirty="0">
                <a:solidFill>
                  <a:schemeClr val="tx1"/>
                </a:solidFill>
              </a:rPr>
              <a:t>4) наличие клиентской базы (снижение</a:t>
            </a:r>
            <a:br>
              <a:rPr lang="ru-RU" sz="2000" dirty="0">
                <a:solidFill>
                  <a:schemeClr val="tx1"/>
                </a:solidFill>
              </a:rPr>
            </a:br>
            <a:r>
              <a:rPr lang="ru-RU" sz="2000" dirty="0">
                <a:solidFill>
                  <a:schemeClr val="tx1"/>
                </a:solidFill>
              </a:rPr>
              <a:t>рыночного и конкурентного рисков);</a:t>
            </a:r>
            <a:br>
              <a:rPr lang="ru-RU" sz="2000" dirty="0">
                <a:solidFill>
                  <a:schemeClr val="tx1"/>
                </a:solidFill>
              </a:rPr>
            </a:br>
            <a:r>
              <a:rPr lang="ru-RU" sz="2000" dirty="0">
                <a:solidFill>
                  <a:schemeClr val="tx1"/>
                </a:solidFill>
              </a:rPr>
              <a:t>5) достижение этапа внедрения продукта</a:t>
            </a:r>
            <a:br>
              <a:rPr lang="ru-RU" sz="2000" dirty="0">
                <a:solidFill>
                  <a:schemeClr val="tx1"/>
                </a:solidFill>
              </a:rPr>
            </a:br>
            <a:r>
              <a:rPr lang="ru-RU" sz="2000" dirty="0">
                <a:solidFill>
                  <a:schemeClr val="tx1"/>
                </a:solidFill>
              </a:rPr>
              <a:t>или начала продаж (сокращение финансовых или производственных рисков. </a:t>
            </a:r>
            <a:br>
              <a:rPr lang="ru-RU" sz="2000" dirty="0">
                <a:solidFill>
                  <a:schemeClr val="tx1"/>
                </a:solidFill>
              </a:rPr>
            </a:br>
            <a:r>
              <a:rPr lang="ru-RU" sz="2000" dirty="0">
                <a:solidFill>
                  <a:schemeClr val="tx1"/>
                </a:solidFill>
              </a:rPr>
              <a:t/>
            </a:r>
            <a:br>
              <a:rPr lang="ru-RU" sz="2000" dirty="0">
                <a:solidFill>
                  <a:schemeClr val="tx1"/>
                </a:solidFill>
              </a:rPr>
            </a:br>
            <a:endParaRPr lang="ru-RU" sz="2000" dirty="0">
              <a:solidFill>
                <a:schemeClr val="tx1"/>
              </a:solidFill>
            </a:endParaRPr>
          </a:p>
        </p:txBody>
      </p:sp>
    </p:spTree>
    <p:extLst>
      <p:ext uri="{BB962C8B-B14F-4D97-AF65-F5344CB8AC3E}">
        <p14:creationId xmlns:p14="http://schemas.microsoft.com/office/powerpoint/2010/main" val="2524476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82627" y="2551835"/>
            <a:ext cx="8998343" cy="369332"/>
          </a:xfrm>
          <a:prstGeom prst="rect">
            <a:avLst/>
          </a:prstGeom>
        </p:spPr>
        <p:txBody>
          <a:bodyPr wrap="square" anchor="ctr">
            <a:spAutoFit/>
          </a:bodyPr>
          <a:lstStyle/>
          <a:p>
            <a:r>
              <a:rPr lang="ru-RU" dirty="0" smtClean="0"/>
              <a:t>	</a:t>
            </a:r>
            <a:endParaRPr lang="ru-RU" sz="1900" dirty="0">
              <a:solidFill>
                <a:schemeClr val="tx1">
                  <a:lumMod val="75000"/>
                  <a:lumOff val="25000"/>
                </a:schemeClr>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474721312"/>
              </p:ext>
            </p:extLst>
          </p:nvPr>
        </p:nvGraphicFramePr>
        <p:xfrm>
          <a:off x="1103869" y="2318226"/>
          <a:ext cx="8170306" cy="2194560"/>
        </p:xfrm>
        <a:graphic>
          <a:graphicData uri="http://schemas.openxmlformats.org/drawingml/2006/table">
            <a:tbl>
              <a:tblPr/>
              <a:tblGrid>
                <a:gridCol w="4085153">
                  <a:extLst>
                    <a:ext uri="{9D8B030D-6E8A-4147-A177-3AD203B41FA5}">
                      <a16:colId xmlns:a16="http://schemas.microsoft.com/office/drawing/2014/main" xmlns="" val="20000"/>
                    </a:ext>
                  </a:extLst>
                </a:gridCol>
                <a:gridCol w="4085153">
                  <a:extLst>
                    <a:ext uri="{9D8B030D-6E8A-4147-A177-3AD203B41FA5}">
                      <a16:colId xmlns:a16="http://schemas.microsoft.com/office/drawing/2014/main" xmlns="" val="20001"/>
                    </a:ext>
                  </a:extLst>
                </a:gridCol>
              </a:tblGrid>
              <a:tr h="208215">
                <a:tc>
                  <a:txBody>
                    <a:bodyPr/>
                    <a:lstStyle/>
                    <a:p>
                      <a:endParaRPr lang="ru-RU"/>
                    </a:p>
                  </a:txBody>
                  <a:tcPr anchor="ctr">
                    <a:lnL>
                      <a:noFill/>
                    </a:lnL>
                    <a:lnR>
                      <a:noFill/>
                    </a:lnR>
                    <a:lnT>
                      <a:noFill/>
                    </a:lnT>
                    <a:lnB>
                      <a:noFill/>
                    </a:lnB>
                  </a:tcPr>
                </a:tc>
                <a:tc>
                  <a:txBody>
                    <a:bodyPr/>
                    <a:lstStyle/>
                    <a:p>
                      <a:endParaRPr lang="ru-RU"/>
                    </a:p>
                  </a:txBody>
                  <a:tcPr anchor="ctr">
                    <a:lnL>
                      <a:noFill/>
                    </a:lnL>
                    <a:lnR>
                      <a:noFill/>
                    </a:lnR>
                    <a:lnT>
                      <a:noFill/>
                    </a:lnT>
                    <a:lnB>
                      <a:noFill/>
                    </a:lnB>
                  </a:tcPr>
                </a:tc>
                <a:extLst>
                  <a:ext uri="{0D108BD9-81ED-4DB2-BD59-A6C34878D82A}">
                    <a16:rowId xmlns:a16="http://schemas.microsoft.com/office/drawing/2014/main" xmlns="" val="10000"/>
                  </a:ext>
                </a:extLst>
              </a:tr>
              <a:tr h="208215">
                <a:tc>
                  <a:txBody>
                    <a:bodyPr/>
                    <a:lstStyle/>
                    <a:p>
                      <a:endParaRPr lang="ru-RU"/>
                    </a:p>
                  </a:txBody>
                  <a:tcPr anchor="ctr">
                    <a:lnL>
                      <a:noFill/>
                    </a:lnL>
                    <a:lnR>
                      <a:noFill/>
                    </a:lnR>
                    <a:lnT>
                      <a:noFill/>
                    </a:lnT>
                    <a:lnB>
                      <a:noFill/>
                    </a:lnB>
                  </a:tcPr>
                </a:tc>
                <a:tc>
                  <a:txBody>
                    <a:bodyPr/>
                    <a:lstStyle/>
                    <a:p>
                      <a:endParaRPr lang="ru-RU"/>
                    </a:p>
                  </a:txBody>
                  <a:tcPr anchor="ctr">
                    <a:lnL>
                      <a:noFill/>
                    </a:lnL>
                    <a:lnR>
                      <a:noFill/>
                    </a:lnR>
                    <a:lnT>
                      <a:noFill/>
                    </a:lnT>
                    <a:lnB>
                      <a:noFill/>
                    </a:lnB>
                  </a:tcPr>
                </a:tc>
                <a:extLst>
                  <a:ext uri="{0D108BD9-81ED-4DB2-BD59-A6C34878D82A}">
                    <a16:rowId xmlns:a16="http://schemas.microsoft.com/office/drawing/2014/main" xmlns="" val="10001"/>
                  </a:ext>
                </a:extLst>
              </a:tr>
              <a:tr h="208215">
                <a:tc>
                  <a:txBody>
                    <a:bodyPr/>
                    <a:lstStyle/>
                    <a:p>
                      <a:endParaRPr lang="ru-RU"/>
                    </a:p>
                  </a:txBody>
                  <a:tcPr anchor="ctr">
                    <a:lnL>
                      <a:noFill/>
                    </a:lnL>
                    <a:lnR>
                      <a:noFill/>
                    </a:lnR>
                    <a:lnT>
                      <a:noFill/>
                    </a:lnT>
                    <a:lnB>
                      <a:noFill/>
                    </a:lnB>
                  </a:tcPr>
                </a:tc>
                <a:tc>
                  <a:txBody>
                    <a:bodyPr/>
                    <a:lstStyle/>
                    <a:p>
                      <a:endParaRPr lang="ru-RU" dirty="0"/>
                    </a:p>
                  </a:txBody>
                  <a:tcPr anchor="ctr">
                    <a:lnL>
                      <a:noFill/>
                    </a:lnL>
                    <a:lnR>
                      <a:noFill/>
                    </a:lnR>
                    <a:lnT>
                      <a:noFill/>
                    </a:lnT>
                    <a:lnB>
                      <a:noFill/>
                    </a:lnB>
                  </a:tcPr>
                </a:tc>
                <a:extLst>
                  <a:ext uri="{0D108BD9-81ED-4DB2-BD59-A6C34878D82A}">
                    <a16:rowId xmlns:a16="http://schemas.microsoft.com/office/drawing/2014/main" xmlns="" val="10002"/>
                  </a:ext>
                </a:extLst>
              </a:tr>
              <a:tr h="208215">
                <a:tc>
                  <a:txBody>
                    <a:bodyPr/>
                    <a:lstStyle/>
                    <a:p>
                      <a:endParaRPr lang="ru-RU"/>
                    </a:p>
                  </a:txBody>
                  <a:tcPr anchor="ctr">
                    <a:lnL>
                      <a:noFill/>
                    </a:lnL>
                    <a:lnR>
                      <a:noFill/>
                    </a:lnR>
                    <a:lnT>
                      <a:noFill/>
                    </a:lnT>
                    <a:lnB>
                      <a:noFill/>
                    </a:lnB>
                  </a:tcPr>
                </a:tc>
                <a:tc>
                  <a:txBody>
                    <a:bodyPr/>
                    <a:lstStyle/>
                    <a:p>
                      <a:endParaRPr lang="ru-RU"/>
                    </a:p>
                  </a:txBody>
                  <a:tcPr anchor="ctr">
                    <a:lnL>
                      <a:noFill/>
                    </a:lnL>
                    <a:lnR>
                      <a:noFill/>
                    </a:lnR>
                    <a:lnT>
                      <a:noFill/>
                    </a:lnT>
                    <a:lnB>
                      <a:noFill/>
                    </a:lnB>
                  </a:tcPr>
                </a:tc>
                <a:extLst>
                  <a:ext uri="{0D108BD9-81ED-4DB2-BD59-A6C34878D82A}">
                    <a16:rowId xmlns:a16="http://schemas.microsoft.com/office/drawing/2014/main" xmlns="" val="10003"/>
                  </a:ext>
                </a:extLst>
              </a:tr>
              <a:tr h="208215">
                <a:tc>
                  <a:txBody>
                    <a:bodyPr/>
                    <a:lstStyle/>
                    <a:p>
                      <a:endParaRPr lang="ru-RU"/>
                    </a:p>
                  </a:txBody>
                  <a:tcPr anchor="ctr">
                    <a:lnL>
                      <a:noFill/>
                    </a:lnL>
                    <a:lnR>
                      <a:noFill/>
                    </a:lnR>
                    <a:lnT>
                      <a:noFill/>
                    </a:lnT>
                    <a:lnB>
                      <a:noFill/>
                    </a:lnB>
                  </a:tcPr>
                </a:tc>
                <a:tc>
                  <a:txBody>
                    <a:bodyPr/>
                    <a:lstStyle/>
                    <a:p>
                      <a:endParaRPr lang="ru-RU"/>
                    </a:p>
                  </a:txBody>
                  <a:tcPr anchor="ctr">
                    <a:lnL>
                      <a:noFill/>
                    </a:lnL>
                    <a:lnR>
                      <a:noFill/>
                    </a:lnR>
                    <a:lnT>
                      <a:noFill/>
                    </a:lnT>
                    <a:lnB>
                      <a:noFill/>
                    </a:lnB>
                  </a:tcPr>
                </a:tc>
                <a:extLst>
                  <a:ext uri="{0D108BD9-81ED-4DB2-BD59-A6C34878D82A}">
                    <a16:rowId xmlns:a16="http://schemas.microsoft.com/office/drawing/2014/main" xmlns="" val="10004"/>
                  </a:ext>
                </a:extLst>
              </a:tr>
              <a:tr h="208215">
                <a:tc>
                  <a:txBody>
                    <a:bodyPr/>
                    <a:lstStyle/>
                    <a:p>
                      <a:endParaRPr lang="ru-RU" dirty="0"/>
                    </a:p>
                  </a:txBody>
                  <a:tcPr anchor="ctr">
                    <a:lnL>
                      <a:noFill/>
                    </a:lnL>
                    <a:lnR>
                      <a:noFill/>
                    </a:lnR>
                    <a:lnT>
                      <a:noFill/>
                    </a:lnT>
                    <a:lnB>
                      <a:noFill/>
                    </a:lnB>
                  </a:tcPr>
                </a:tc>
                <a:tc>
                  <a:txBody>
                    <a:bodyPr/>
                    <a:lstStyle/>
                    <a:p>
                      <a:endParaRPr lang="ru-RU" dirty="0"/>
                    </a:p>
                  </a:txBody>
                  <a:tcPr anchor="ctr">
                    <a:lnL>
                      <a:noFill/>
                    </a:lnL>
                    <a:lnR>
                      <a:noFill/>
                    </a:lnR>
                    <a:lnT>
                      <a:noFill/>
                    </a:lnT>
                    <a:lnB>
                      <a:noFill/>
                    </a:lnB>
                  </a:tcPr>
                </a:tc>
                <a:extLst>
                  <a:ext uri="{0D108BD9-81ED-4DB2-BD59-A6C34878D82A}">
                    <a16:rowId xmlns:a16="http://schemas.microsoft.com/office/drawing/2014/main" xmlns="" val="10005"/>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519548262"/>
              </p:ext>
            </p:extLst>
          </p:nvPr>
        </p:nvGraphicFramePr>
        <p:xfrm>
          <a:off x="659027" y="1136821"/>
          <a:ext cx="8615148" cy="3964252"/>
        </p:xfrm>
        <a:graphic>
          <a:graphicData uri="http://schemas.openxmlformats.org/drawingml/2006/table">
            <a:tbl>
              <a:tblPr firstRow="1" bandRow="1">
                <a:tableStyleId>{5C22544A-7EE6-4342-B048-85BDC9FD1C3A}</a:tableStyleId>
              </a:tblPr>
              <a:tblGrid>
                <a:gridCol w="4291914">
                  <a:extLst>
                    <a:ext uri="{9D8B030D-6E8A-4147-A177-3AD203B41FA5}">
                      <a16:colId xmlns:a16="http://schemas.microsoft.com/office/drawing/2014/main" xmlns="" val="20000"/>
                    </a:ext>
                  </a:extLst>
                </a:gridCol>
                <a:gridCol w="4323234">
                  <a:extLst>
                    <a:ext uri="{9D8B030D-6E8A-4147-A177-3AD203B41FA5}">
                      <a16:colId xmlns:a16="http://schemas.microsoft.com/office/drawing/2014/main" xmlns="" val="20001"/>
                    </a:ext>
                  </a:extLst>
                </a:gridCol>
              </a:tblGrid>
              <a:tr h="591244">
                <a:tc>
                  <a:txBody>
                    <a:bodyPr/>
                    <a:lstStyle/>
                    <a:p>
                      <a:pPr algn="l"/>
                      <a:r>
                        <a:rPr lang="ru-RU" dirty="0">
                          <a:effectLst/>
                        </a:rPr>
                        <a:t>1. Продуманная идея (базовая стоимость) </a:t>
                      </a:r>
                    </a:p>
                  </a:txBody>
                  <a:tcPr anchor="ctr"/>
                </a:tc>
                <a:tc>
                  <a:txBody>
                    <a:bodyPr/>
                    <a:lstStyle/>
                    <a:p>
                      <a:pPr algn="ctr"/>
                      <a:r>
                        <a:rPr lang="ru-RU" dirty="0">
                          <a:effectLst/>
                        </a:rPr>
                        <a:t>300 000 </a:t>
                      </a:r>
                      <a:r>
                        <a:rPr lang="ru-RU" dirty="0" err="1">
                          <a:effectLst/>
                        </a:rPr>
                        <a:t>долл</a:t>
                      </a:r>
                      <a:r>
                        <a:rPr lang="ru-RU" dirty="0">
                          <a:effectLst/>
                        </a:rPr>
                        <a:t> </a:t>
                      </a:r>
                    </a:p>
                  </a:txBody>
                  <a:tcPr anchor="ctr"/>
                </a:tc>
                <a:extLst>
                  <a:ext uri="{0D108BD9-81ED-4DB2-BD59-A6C34878D82A}">
                    <a16:rowId xmlns:a16="http://schemas.microsoft.com/office/drawing/2014/main" xmlns="" val="10000"/>
                  </a:ext>
                </a:extLst>
              </a:tr>
              <a:tr h="337853">
                <a:tc>
                  <a:txBody>
                    <a:bodyPr/>
                    <a:lstStyle/>
                    <a:p>
                      <a:pPr algn="l"/>
                      <a:r>
                        <a:rPr lang="ru-RU" dirty="0">
                          <a:effectLst/>
                        </a:rPr>
                        <a:t>2. Прототип (технология) </a:t>
                      </a:r>
                    </a:p>
                  </a:txBody>
                  <a:tcPr anchor="ctr"/>
                </a:tc>
                <a:tc>
                  <a:txBody>
                    <a:bodyPr/>
                    <a:lstStyle/>
                    <a:p>
                      <a:pPr algn="ctr"/>
                      <a:r>
                        <a:rPr lang="ru-RU" dirty="0">
                          <a:effectLst/>
                        </a:rPr>
                        <a:t>500 000 </a:t>
                      </a:r>
                      <a:r>
                        <a:rPr lang="ru-RU" dirty="0" err="1">
                          <a:effectLst/>
                        </a:rPr>
                        <a:t>долл</a:t>
                      </a:r>
                      <a:r>
                        <a:rPr lang="ru-RU" dirty="0">
                          <a:effectLst/>
                        </a:rPr>
                        <a:t> </a:t>
                      </a:r>
                    </a:p>
                  </a:txBody>
                  <a:tcPr anchor="ctr"/>
                </a:tc>
                <a:extLst>
                  <a:ext uri="{0D108BD9-81ED-4DB2-BD59-A6C34878D82A}">
                    <a16:rowId xmlns:a16="http://schemas.microsoft.com/office/drawing/2014/main" xmlns="" val="10001"/>
                  </a:ext>
                </a:extLst>
              </a:tr>
              <a:tr h="591244">
                <a:tc>
                  <a:txBody>
                    <a:bodyPr/>
                    <a:lstStyle/>
                    <a:p>
                      <a:pPr algn="l"/>
                      <a:r>
                        <a:rPr lang="ru-RU" dirty="0">
                          <a:effectLst/>
                        </a:rPr>
                        <a:t>3. Команда управления качеством (исполнение) </a:t>
                      </a:r>
                    </a:p>
                  </a:txBody>
                  <a:tcPr anchor="ctr"/>
                </a:tc>
                <a:tc>
                  <a:txBody>
                    <a:bodyPr/>
                    <a:lstStyle/>
                    <a:p>
                      <a:pPr algn="ctr"/>
                      <a:r>
                        <a:rPr lang="ru-RU" dirty="0">
                          <a:effectLst/>
                        </a:rPr>
                        <a:t>300 000 </a:t>
                      </a:r>
                      <a:r>
                        <a:rPr lang="ru-RU" dirty="0" err="1">
                          <a:effectLst/>
                        </a:rPr>
                        <a:t>долл</a:t>
                      </a:r>
                      <a:r>
                        <a:rPr lang="ru-RU" dirty="0">
                          <a:effectLst/>
                        </a:rPr>
                        <a:t> </a:t>
                      </a:r>
                    </a:p>
                  </a:txBody>
                  <a:tcPr anchor="ctr"/>
                </a:tc>
                <a:extLst>
                  <a:ext uri="{0D108BD9-81ED-4DB2-BD59-A6C34878D82A}">
                    <a16:rowId xmlns:a16="http://schemas.microsoft.com/office/drawing/2014/main" xmlns="" val="10002"/>
                  </a:ext>
                </a:extLst>
              </a:tr>
              <a:tr h="839126">
                <a:tc>
                  <a:txBody>
                    <a:bodyPr/>
                    <a:lstStyle/>
                    <a:p>
                      <a:pPr algn="l"/>
                      <a:r>
                        <a:rPr lang="ru-RU" dirty="0">
                          <a:effectLst/>
                        </a:rPr>
                        <a:t>4. Стратегические взаимоотношения (выход на рынок) </a:t>
                      </a:r>
                    </a:p>
                  </a:txBody>
                  <a:tcPr anchor="ctr"/>
                </a:tc>
                <a:tc>
                  <a:txBody>
                    <a:bodyPr/>
                    <a:lstStyle/>
                    <a:p>
                      <a:pPr algn="ctr"/>
                      <a:r>
                        <a:rPr lang="ru-RU" dirty="0">
                          <a:effectLst/>
                        </a:rPr>
                        <a:t>200 000 </a:t>
                      </a:r>
                      <a:r>
                        <a:rPr lang="ru-RU" dirty="0" err="1">
                          <a:effectLst/>
                        </a:rPr>
                        <a:t>долл</a:t>
                      </a:r>
                      <a:r>
                        <a:rPr lang="ru-RU" dirty="0">
                          <a:effectLst/>
                        </a:rPr>
                        <a:t> </a:t>
                      </a:r>
                    </a:p>
                  </a:txBody>
                  <a:tcPr anchor="ctr"/>
                </a:tc>
                <a:extLst>
                  <a:ext uri="{0D108BD9-81ED-4DB2-BD59-A6C34878D82A}">
                    <a16:rowId xmlns:a16="http://schemas.microsoft.com/office/drawing/2014/main" xmlns="" val="10003"/>
                  </a:ext>
                </a:extLst>
              </a:tr>
              <a:tr h="591244">
                <a:tc>
                  <a:txBody>
                    <a:bodyPr/>
                    <a:lstStyle/>
                    <a:p>
                      <a:pPr algn="l"/>
                      <a:r>
                        <a:rPr lang="ru-RU" dirty="0">
                          <a:effectLst/>
                        </a:rPr>
                        <a:t>5. Внедрение продукции или начало </a:t>
                      </a:r>
                      <a:r>
                        <a:rPr lang="ru-RU" dirty="0" smtClean="0">
                          <a:effectLst/>
                        </a:rPr>
                        <a:t>продаж</a:t>
                      </a:r>
                      <a:r>
                        <a:rPr lang="ru-UA" dirty="0" smtClean="0">
                          <a:effectLst/>
                        </a:rPr>
                        <a:t> *</a:t>
                      </a:r>
                      <a:endParaRPr lang="ru-RU" dirty="0">
                        <a:effectLst/>
                      </a:endParaRPr>
                    </a:p>
                  </a:txBody>
                  <a:tcPr anchor="ctr"/>
                </a:tc>
                <a:tc>
                  <a:txBody>
                    <a:bodyPr/>
                    <a:lstStyle/>
                    <a:p>
                      <a:pPr algn="ctr"/>
                      <a:r>
                        <a:rPr lang="ru-RU" dirty="0">
                          <a:effectLst/>
                        </a:rPr>
                        <a:t>100 000 </a:t>
                      </a:r>
                      <a:r>
                        <a:rPr lang="ru-RU" dirty="0" err="1">
                          <a:effectLst/>
                        </a:rPr>
                        <a:t>долл</a:t>
                      </a:r>
                      <a:endParaRPr lang="ru-RU" dirty="0">
                        <a:effectLst/>
                      </a:endParaRPr>
                    </a:p>
                  </a:txBody>
                  <a:tcPr anchor="ctr"/>
                </a:tc>
                <a:extLst>
                  <a:ext uri="{0D108BD9-81ED-4DB2-BD59-A6C34878D82A}">
                    <a16:rowId xmlns:a16="http://schemas.microsoft.com/office/drawing/2014/main" xmlns="" val="10004"/>
                  </a:ext>
                </a:extLst>
              </a:tr>
              <a:tr h="839126">
                <a:tc>
                  <a:txBody>
                    <a:bodyPr/>
                    <a:lstStyle/>
                    <a:p>
                      <a:pPr algn="l"/>
                      <a:r>
                        <a:rPr lang="ru-RU" dirty="0">
                          <a:effectLst/>
                        </a:rPr>
                        <a:t>6. ДОИНВЕСТИЦИОННАЯ СТОИМОСТЬ КОРОБКИ (макс. 2 млн </a:t>
                      </a:r>
                      <a:r>
                        <a:rPr lang="ru-RU" dirty="0" err="1">
                          <a:effectLst/>
                        </a:rPr>
                        <a:t>долл</a:t>
                      </a:r>
                      <a:r>
                        <a:rPr lang="ru-RU" dirty="0">
                          <a:effectLst/>
                        </a:rPr>
                        <a:t>)</a:t>
                      </a:r>
                    </a:p>
                  </a:txBody>
                  <a:tcPr anchor="ctr"/>
                </a:tc>
                <a:tc>
                  <a:txBody>
                    <a:bodyPr/>
                    <a:lstStyle/>
                    <a:p>
                      <a:pPr algn="ctr"/>
                      <a:r>
                        <a:rPr lang="ru-RU" dirty="0">
                          <a:effectLst/>
                        </a:rPr>
                        <a:t>1 400 000 </a:t>
                      </a:r>
                      <a:r>
                        <a:rPr lang="ru-RU" dirty="0" err="1">
                          <a:effectLst/>
                        </a:rPr>
                        <a:t>долл</a:t>
                      </a:r>
                      <a:endParaRPr lang="ru-RU" dirty="0">
                        <a:effectLst/>
                      </a:endParaRPr>
                    </a:p>
                  </a:txBody>
                  <a:tcPr anchor="ctr"/>
                </a:tc>
                <a:extLst>
                  <a:ext uri="{0D108BD9-81ED-4DB2-BD59-A6C34878D82A}">
                    <a16:rowId xmlns:a16="http://schemas.microsoft.com/office/drawing/2014/main" xmlns="" val="10005"/>
                  </a:ext>
                </a:extLst>
              </a:tr>
            </a:tbl>
          </a:graphicData>
        </a:graphic>
      </p:graphicFrame>
      <p:sp>
        <p:nvSpPr>
          <p:cNvPr id="2" name="Прямоугольник 1"/>
          <p:cNvSpPr/>
          <p:nvPr/>
        </p:nvSpPr>
        <p:spPr>
          <a:xfrm>
            <a:off x="659027" y="229001"/>
            <a:ext cx="8588262" cy="1077218"/>
          </a:xfrm>
          <a:prstGeom prst="rect">
            <a:avLst/>
          </a:prstGeom>
        </p:spPr>
        <p:txBody>
          <a:bodyPr wrap="square">
            <a:spAutoFit/>
          </a:bodyPr>
          <a:lstStyle/>
          <a:p>
            <a:r>
              <a:rPr lang="ru-RU" sz="1600" dirty="0"/>
              <a:t>Метод </a:t>
            </a:r>
            <a:r>
              <a:rPr lang="ru-RU" sz="1600" dirty="0" err="1"/>
              <a:t>Беркуса</a:t>
            </a:r>
            <a:r>
              <a:rPr lang="ru-UA" sz="1600" dirty="0"/>
              <a:t> д</a:t>
            </a:r>
            <a:r>
              <a:rPr lang="ru-RU" sz="1600" dirty="0"/>
              <a:t>ля СТАРТАПА, </a:t>
            </a:r>
            <a:r>
              <a:rPr lang="ru-RU" sz="1600" dirty="0" err="1"/>
              <a:t>котор</a:t>
            </a:r>
            <a:r>
              <a:rPr lang="ru-UA" sz="1600" dirty="0"/>
              <a:t>ый</a:t>
            </a:r>
            <a:r>
              <a:rPr lang="ru-RU" sz="1600" dirty="0"/>
              <a:t> к пятому году, согласно ожиданиям, достигнет уровня дохода как минимум в 20 млн долл</a:t>
            </a:r>
            <a:r>
              <a:rPr lang="ru-RU" sz="1600" dirty="0" smtClean="0"/>
              <a:t>.</a:t>
            </a:r>
            <a:endParaRPr lang="ru-UA" sz="1600" dirty="0" smtClean="0"/>
          </a:p>
          <a:p>
            <a:r>
              <a:rPr lang="ru-RU" sz="1600" dirty="0"/>
              <a:t/>
            </a:r>
            <a:br>
              <a:rPr lang="ru-RU" sz="1600" dirty="0"/>
            </a:br>
            <a:endParaRPr lang="ru-RU" sz="1600" dirty="0"/>
          </a:p>
        </p:txBody>
      </p:sp>
      <p:sp>
        <p:nvSpPr>
          <p:cNvPr id="9" name="Текст 8"/>
          <p:cNvSpPr>
            <a:spLocks noGrp="1"/>
          </p:cNvSpPr>
          <p:nvPr>
            <p:ph type="body" sz="quarter" idx="13"/>
          </p:nvPr>
        </p:nvSpPr>
        <p:spPr>
          <a:xfrm>
            <a:off x="555739" y="4983891"/>
            <a:ext cx="9025231" cy="1874109"/>
          </a:xfrm>
        </p:spPr>
        <p:txBody>
          <a:bodyPr/>
          <a:lstStyle/>
          <a:p>
            <a:endParaRPr lang="ru-UA" sz="1600" dirty="0" smtClean="0">
              <a:solidFill>
                <a:schemeClr val="tx1"/>
              </a:solidFill>
            </a:endParaRPr>
          </a:p>
          <a:p>
            <a:r>
              <a:rPr lang="ru-UA" sz="1400" dirty="0" smtClean="0">
                <a:solidFill>
                  <a:schemeClr val="tx1"/>
                </a:solidFill>
              </a:rPr>
              <a:t>  * </a:t>
            </a:r>
            <a:r>
              <a:rPr lang="ru-RU" sz="1400" dirty="0" smtClean="0"/>
              <a:t>Если </a:t>
            </a:r>
            <a:r>
              <a:rPr lang="ru-RU" sz="1400" dirty="0" err="1"/>
              <a:t>стартап</a:t>
            </a:r>
            <a:r>
              <a:rPr lang="ru-RU" sz="1400" dirty="0"/>
              <a:t> еще не имеет дохода, то пятый пункт не применяется</a:t>
            </a:r>
            <a:r>
              <a:rPr lang="ru-RU" sz="1400" dirty="0" smtClean="0"/>
              <a:t>.</a:t>
            </a:r>
            <a:endParaRPr lang="ru-UA" sz="1400" dirty="0" smtClean="0"/>
          </a:p>
          <a:p>
            <a:r>
              <a:rPr lang="ru-RU" sz="1600" dirty="0" smtClean="0">
                <a:solidFill>
                  <a:schemeClr val="tx1"/>
                </a:solidFill>
              </a:rPr>
              <a:t>Таким </a:t>
            </a:r>
            <a:r>
              <a:rPr lang="ru-RU" sz="1600" dirty="0">
                <a:solidFill>
                  <a:schemeClr val="tx1"/>
                </a:solidFill>
              </a:rPr>
              <a:t>образом можно примерно понять, сколько стоит ваш СТАРТАП (т. е. получить оценку </a:t>
            </a:r>
            <a:r>
              <a:rPr lang="ru-RU" sz="1600" dirty="0" err="1">
                <a:solidFill>
                  <a:schemeClr val="tx1"/>
                </a:solidFill>
              </a:rPr>
              <a:t>доинвестиционной</a:t>
            </a:r>
            <a:r>
              <a:rPr lang="ru-RU" sz="1600" dirty="0">
                <a:solidFill>
                  <a:schemeClr val="tx1"/>
                </a:solidFill>
              </a:rPr>
              <a:t> стоимости) и, что еще важнее, увидеть, что нужно улучшить. Обратите внимание, согласно методу </a:t>
            </a:r>
            <a:r>
              <a:rPr lang="ru-RU" sz="1600" dirty="0" err="1">
                <a:solidFill>
                  <a:schemeClr val="tx1"/>
                </a:solidFill>
              </a:rPr>
              <a:t>Беркуса</a:t>
            </a:r>
            <a:r>
              <a:rPr lang="ru-RU" sz="1600" dirty="0">
                <a:solidFill>
                  <a:schemeClr val="tx1"/>
                </a:solidFill>
              </a:rPr>
              <a:t>, </a:t>
            </a:r>
            <a:r>
              <a:rPr lang="ru-RU" sz="1600" dirty="0" err="1">
                <a:solidFill>
                  <a:schemeClr val="tx1"/>
                </a:solidFill>
              </a:rPr>
              <a:t>доинвестиционная</a:t>
            </a:r>
            <a:r>
              <a:rPr lang="ru-RU" sz="1600" dirty="0">
                <a:solidFill>
                  <a:schemeClr val="tx1"/>
                </a:solidFill>
              </a:rPr>
              <a:t> стоимость не должна превышать 2 млн долл. Метод </a:t>
            </a:r>
            <a:r>
              <a:rPr lang="ru-RU" sz="1600" dirty="0" err="1">
                <a:solidFill>
                  <a:schemeClr val="tx1"/>
                </a:solidFill>
              </a:rPr>
              <a:t>Беркуса</a:t>
            </a:r>
            <a:r>
              <a:rPr lang="ru-RU" sz="1600" dirty="0">
                <a:solidFill>
                  <a:schemeClr val="tx1"/>
                </a:solidFill>
              </a:rPr>
              <a:t> применяется для </a:t>
            </a:r>
            <a:r>
              <a:rPr lang="ru-RU" sz="1600" dirty="0" err="1">
                <a:solidFill>
                  <a:schemeClr val="tx1"/>
                </a:solidFill>
              </a:rPr>
              <a:t>стартапов</a:t>
            </a:r>
            <a:r>
              <a:rPr lang="ru-RU" sz="1600" dirty="0">
                <a:solidFill>
                  <a:schemeClr val="tx1"/>
                </a:solidFill>
              </a:rPr>
              <a:t>, еще не получающих прибыли. </a:t>
            </a:r>
            <a:br>
              <a:rPr lang="ru-RU" sz="1600" dirty="0">
                <a:solidFill>
                  <a:schemeClr val="tx1"/>
                </a:solidFill>
              </a:rPr>
            </a:br>
            <a:endParaRPr lang="ru-RU" sz="1600" dirty="0">
              <a:solidFill>
                <a:schemeClr val="tx1"/>
              </a:solidFill>
            </a:endParaRPr>
          </a:p>
        </p:txBody>
      </p:sp>
    </p:spTree>
    <p:extLst>
      <p:ext uri="{BB962C8B-B14F-4D97-AF65-F5344CB8AC3E}">
        <p14:creationId xmlns:p14="http://schemas.microsoft.com/office/powerpoint/2010/main" val="2188873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2. Метод суммирования факторов риска</a:t>
            </a:r>
            <a:br>
              <a:rPr lang="ru-RU" sz="3200" dirty="0"/>
            </a:br>
            <a:endParaRPr lang="ru-RU" sz="3200" dirty="0"/>
          </a:p>
        </p:txBody>
      </p:sp>
      <p:sp>
        <p:nvSpPr>
          <p:cNvPr id="3" name="Объект 2"/>
          <p:cNvSpPr>
            <a:spLocks noGrp="1"/>
          </p:cNvSpPr>
          <p:nvPr>
            <p:ph idx="1"/>
          </p:nvPr>
        </p:nvSpPr>
        <p:spPr>
          <a:xfrm>
            <a:off x="677334" y="1650775"/>
            <a:ext cx="8596668" cy="4390587"/>
          </a:xfrm>
        </p:spPr>
        <p:txBody>
          <a:bodyPr>
            <a:normAutofit/>
          </a:bodyPr>
          <a:lstStyle/>
          <a:p>
            <a:pPr marL="0" indent="0">
              <a:buNone/>
            </a:pPr>
            <a:r>
              <a:rPr lang="ru-RU" b="1" dirty="0" smtClean="0"/>
              <a:t>	</a:t>
            </a:r>
            <a:r>
              <a:rPr lang="ru-RU" sz="2000" dirty="0"/>
              <a:t> Метод суммирования факторов риска или метод СФР – это несколько более развернутая версия метода </a:t>
            </a:r>
            <a:r>
              <a:rPr lang="ru-RU" sz="2000" dirty="0" err="1"/>
              <a:t>Беркуса</a:t>
            </a:r>
            <a:r>
              <a:rPr lang="ru-RU" sz="2000" dirty="0"/>
              <a:t>. Сперва нужно определить начальную стоимость </a:t>
            </a:r>
            <a:r>
              <a:rPr lang="ru-RU" sz="2000" dirty="0" smtClean="0"/>
              <a:t>СТАРТАПА. </a:t>
            </a:r>
            <a:r>
              <a:rPr lang="ru-RU" sz="2000" dirty="0"/>
              <a:t>Затем вы корректируете </a:t>
            </a:r>
            <a:r>
              <a:rPr lang="ru-RU" sz="2000" dirty="0" smtClean="0"/>
              <a:t>его </a:t>
            </a:r>
            <a:r>
              <a:rPr lang="ru-RU" sz="2000" dirty="0"/>
              <a:t>в соответствии с 12 факторами риска, которые важно учитывать при построении СТАРТАПА.</a:t>
            </a:r>
            <a:endParaRPr lang="ru-RU" sz="2000" dirty="0" smtClean="0"/>
          </a:p>
          <a:p>
            <a:pPr marL="0" indent="0">
              <a:buNone/>
            </a:pPr>
            <a:r>
              <a:rPr lang="ru-RU" sz="2000" dirty="0" smtClean="0"/>
              <a:t>       Начальная </a:t>
            </a:r>
            <a:r>
              <a:rPr lang="ru-RU" sz="2000" dirty="0"/>
              <a:t>стоимость определяется как средневзвешенное значение для аналогичных </a:t>
            </a:r>
            <a:r>
              <a:rPr lang="ru-RU" sz="2000" dirty="0" smtClean="0"/>
              <a:t>СТАРТАПОВ </a:t>
            </a:r>
            <a:r>
              <a:rPr lang="ru-RU" sz="2000" dirty="0"/>
              <a:t>в вашей сфере деятельности, а факторы риска оцениваются кратно 250 000 долларов, выше 500 000 долларов для очень низкого риска и ниже 500 000 для очень высокого риска. Здесь самое сложное, как и в большинстве методов оценки, найти актуальные данные о подобных </a:t>
            </a:r>
            <a:r>
              <a:rPr lang="ru-RU" sz="2000" dirty="0" smtClean="0"/>
              <a:t>СТАРТАПАХ.</a:t>
            </a:r>
            <a:endParaRPr lang="ru-RU" sz="2000" dirty="0"/>
          </a:p>
          <a:p>
            <a:pPr marL="0" indent="0">
              <a:buNone/>
            </a:pPr>
            <a:r>
              <a:rPr lang="ru-RU" sz="2000" dirty="0" smtClean="0"/>
              <a:t>      Метод </a:t>
            </a:r>
            <a:r>
              <a:rPr lang="ru-RU" sz="2000" dirty="0"/>
              <a:t>СФР применяется для </a:t>
            </a:r>
            <a:r>
              <a:rPr lang="ru-RU" sz="2000" dirty="0" err="1"/>
              <a:t>стартапов</a:t>
            </a:r>
            <a:r>
              <a:rPr lang="ru-RU" sz="2000" dirty="0"/>
              <a:t>, которые еще не генерируют прибыль.</a:t>
            </a:r>
          </a:p>
          <a:p>
            <a:pPr marL="0" indent="0">
              <a:buNone/>
            </a:pPr>
            <a:endParaRPr lang="ru-RU" sz="2000" dirty="0"/>
          </a:p>
        </p:txBody>
      </p:sp>
    </p:spTree>
    <p:extLst>
      <p:ext uri="{BB962C8B-B14F-4D97-AF65-F5344CB8AC3E}">
        <p14:creationId xmlns:p14="http://schemas.microsoft.com/office/powerpoint/2010/main" val="4259627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4294967295"/>
          </p:nvPr>
        </p:nvSpPr>
        <p:spPr>
          <a:xfrm>
            <a:off x="712099" y="485522"/>
            <a:ext cx="8820319" cy="5556503"/>
          </a:xfrm>
        </p:spPr>
        <p:txBody>
          <a:bodyPr>
            <a:normAutofit/>
          </a:bodyPr>
          <a:lstStyle/>
          <a:p>
            <a:pPr marL="0" indent="0">
              <a:buNone/>
            </a:pPr>
            <a:r>
              <a:rPr lang="ru-RU" b="1" dirty="0" smtClean="0"/>
              <a:t>	</a:t>
            </a:r>
            <a:endParaRPr lang="ru-RU" dirty="0"/>
          </a:p>
        </p:txBody>
      </p:sp>
      <p:graphicFrame>
        <p:nvGraphicFramePr>
          <p:cNvPr id="2" name="Таблица 1"/>
          <p:cNvGraphicFramePr>
            <a:graphicFrameLocks noGrp="1"/>
          </p:cNvGraphicFramePr>
          <p:nvPr>
            <p:extLst>
              <p:ext uri="{D42A27DB-BD31-4B8C-83A1-F6EECF244321}">
                <p14:modId xmlns:p14="http://schemas.microsoft.com/office/powerpoint/2010/main" val="3418435992"/>
              </p:ext>
            </p:extLst>
          </p:nvPr>
        </p:nvGraphicFramePr>
        <p:xfrm>
          <a:off x="792436" y="460814"/>
          <a:ext cx="8254314" cy="5623036"/>
        </p:xfrm>
        <a:graphic>
          <a:graphicData uri="http://schemas.openxmlformats.org/drawingml/2006/table">
            <a:tbl>
              <a:tblPr firstRow="1" bandRow="1">
                <a:tableStyleId>{5C22544A-7EE6-4342-B048-85BDC9FD1C3A}</a:tableStyleId>
              </a:tblPr>
              <a:tblGrid>
                <a:gridCol w="4386466">
                  <a:extLst>
                    <a:ext uri="{9D8B030D-6E8A-4147-A177-3AD203B41FA5}">
                      <a16:colId xmlns:a16="http://schemas.microsoft.com/office/drawing/2014/main" xmlns="" val="20000"/>
                    </a:ext>
                  </a:extLst>
                </a:gridCol>
                <a:gridCol w="1345010">
                  <a:extLst>
                    <a:ext uri="{9D8B030D-6E8A-4147-A177-3AD203B41FA5}">
                      <a16:colId xmlns:a16="http://schemas.microsoft.com/office/drawing/2014/main" xmlns="" val="20001"/>
                    </a:ext>
                  </a:extLst>
                </a:gridCol>
                <a:gridCol w="1277089">
                  <a:extLst>
                    <a:ext uri="{9D8B030D-6E8A-4147-A177-3AD203B41FA5}">
                      <a16:colId xmlns:a16="http://schemas.microsoft.com/office/drawing/2014/main" xmlns="" val="20002"/>
                    </a:ext>
                  </a:extLst>
                </a:gridCol>
                <a:gridCol w="1245749">
                  <a:extLst>
                    <a:ext uri="{9D8B030D-6E8A-4147-A177-3AD203B41FA5}">
                      <a16:colId xmlns:a16="http://schemas.microsoft.com/office/drawing/2014/main" xmlns="" val="20003"/>
                    </a:ext>
                  </a:extLst>
                </a:gridCol>
              </a:tblGrid>
              <a:tr h="685883">
                <a:tc>
                  <a:txBody>
                    <a:bodyPr/>
                    <a:lstStyle/>
                    <a:p>
                      <a:pPr algn="ctr"/>
                      <a:r>
                        <a:rPr lang="ru-RU" sz="1200" b="0" dirty="0">
                          <a:effectLst/>
                          <a:latin typeface="open_sansbold"/>
                        </a:rPr>
                        <a:t>НАЧАЛЬНАЯ СТОИМОСТЬ</a:t>
                      </a:r>
                      <a:endParaRPr lang="ru-RU" sz="1200" dirty="0">
                        <a:effectLst/>
                      </a:endParaRPr>
                    </a:p>
                  </a:txBody>
                  <a:tcPr marL="0" marR="0" marT="0" marB="0" anchor="ctr"/>
                </a:tc>
                <a:tc>
                  <a:txBody>
                    <a:bodyPr/>
                    <a:lstStyle/>
                    <a:p>
                      <a:endParaRPr lang="ru-RU" sz="1200"/>
                    </a:p>
                  </a:txBody>
                  <a:tcPr marL="0" marR="0" marT="0" marB="0" anchor="ctr"/>
                </a:tc>
                <a:tc>
                  <a:txBody>
                    <a:bodyPr/>
                    <a:lstStyle/>
                    <a:p>
                      <a:endParaRPr lang="ru-RU" sz="1200" dirty="0"/>
                    </a:p>
                  </a:txBody>
                  <a:tcPr marL="0" marR="0" marT="0" marB="0" anchor="ctr"/>
                </a:tc>
                <a:tc>
                  <a:txBody>
                    <a:bodyPr/>
                    <a:lstStyle/>
                    <a:p>
                      <a:pPr algn="ctr"/>
                      <a:r>
                        <a:rPr lang="ru-RU" sz="1200" b="0">
                          <a:effectLst/>
                          <a:latin typeface="open_sansbold"/>
                        </a:rPr>
                        <a:t>1 500 000 долл</a:t>
                      </a:r>
                      <a:endParaRPr lang="ru-RU" sz="1200">
                        <a:effectLst/>
                      </a:endParaRPr>
                    </a:p>
                  </a:txBody>
                  <a:tcPr marL="0" marR="0" marT="0" marB="0" anchor="ctr"/>
                </a:tc>
                <a:extLst>
                  <a:ext uri="{0D108BD9-81ED-4DB2-BD59-A6C34878D82A}">
                    <a16:rowId xmlns:a16="http://schemas.microsoft.com/office/drawing/2014/main" xmlns="" val="10000"/>
                  </a:ext>
                </a:extLst>
              </a:tr>
              <a:tr h="366339">
                <a:tc>
                  <a:txBody>
                    <a:bodyPr/>
                    <a:lstStyle/>
                    <a:p>
                      <a:pPr algn="l"/>
                      <a:r>
                        <a:rPr lang="ru-RU" sz="1200" dirty="0">
                          <a:effectLst/>
                        </a:rPr>
                        <a:t>1. Риски неэффективного управления</a:t>
                      </a:r>
                    </a:p>
                  </a:txBody>
                  <a:tcPr marL="0" marR="0" marT="0" marB="0" anchor="ctr"/>
                </a:tc>
                <a:tc>
                  <a:txBody>
                    <a:bodyPr/>
                    <a:lstStyle/>
                    <a:p>
                      <a:pPr algn="ctr"/>
                      <a:r>
                        <a:rPr lang="ru-RU" sz="1200">
                          <a:effectLst/>
                        </a:rPr>
                        <a:t>Очень низкие</a:t>
                      </a:r>
                    </a:p>
                  </a:txBody>
                  <a:tcPr marL="0" marR="0" marT="0" marB="0" anchor="ctr"/>
                </a:tc>
                <a:tc>
                  <a:txBody>
                    <a:bodyPr/>
                    <a:lstStyle/>
                    <a:p>
                      <a:pPr algn="ctr"/>
                      <a:r>
                        <a:rPr lang="ru-RU" sz="1200">
                          <a:effectLst/>
                        </a:rPr>
                        <a:t>+500 000 долл</a:t>
                      </a:r>
                    </a:p>
                  </a:txBody>
                  <a:tcPr marL="0" marR="0" marT="0" marB="0" anchor="ctr"/>
                </a:tc>
                <a:tc>
                  <a:txBody>
                    <a:bodyPr/>
                    <a:lstStyle/>
                    <a:p>
                      <a:endParaRPr lang="ru-RU" sz="1200"/>
                    </a:p>
                  </a:txBody>
                  <a:tcPr marL="0" marR="0" marT="0" marB="0" anchor="ctr"/>
                </a:tc>
                <a:extLst>
                  <a:ext uri="{0D108BD9-81ED-4DB2-BD59-A6C34878D82A}">
                    <a16:rowId xmlns:a16="http://schemas.microsoft.com/office/drawing/2014/main" xmlns="" val="10001"/>
                  </a:ext>
                </a:extLst>
              </a:tr>
              <a:tr h="549509">
                <a:tc>
                  <a:txBody>
                    <a:bodyPr/>
                    <a:lstStyle/>
                    <a:p>
                      <a:pPr algn="l"/>
                      <a:r>
                        <a:rPr lang="ru-RU" sz="1200" dirty="0">
                          <a:effectLst/>
                        </a:rPr>
                        <a:t>2. Риски на разных стадиях развития бизнеса</a:t>
                      </a:r>
                    </a:p>
                  </a:txBody>
                  <a:tcPr marL="0" marR="0" marT="0" marB="0" anchor="ctr"/>
                </a:tc>
                <a:tc>
                  <a:txBody>
                    <a:bodyPr/>
                    <a:lstStyle/>
                    <a:p>
                      <a:pPr algn="ctr"/>
                      <a:r>
                        <a:rPr lang="ru-RU" sz="1200">
                          <a:effectLst/>
                        </a:rPr>
                        <a:t>Средние</a:t>
                      </a:r>
                    </a:p>
                  </a:txBody>
                  <a:tcPr marL="0" marR="0" marT="0" marB="0" anchor="ctr"/>
                </a:tc>
                <a:tc>
                  <a:txBody>
                    <a:bodyPr/>
                    <a:lstStyle/>
                    <a:p>
                      <a:endParaRPr lang="ru-RU" sz="1200"/>
                    </a:p>
                  </a:txBody>
                  <a:tcPr marL="0" marR="0" marT="0" marB="0" anchor="ctr"/>
                </a:tc>
                <a:tc>
                  <a:txBody>
                    <a:bodyPr/>
                    <a:lstStyle/>
                    <a:p>
                      <a:pPr algn="ctr"/>
                      <a:r>
                        <a:rPr lang="ru-RU" sz="1200" dirty="0">
                          <a:effectLst/>
                        </a:rPr>
                        <a:t>2 000 </a:t>
                      </a:r>
                      <a:r>
                        <a:rPr lang="ru-RU" sz="1200" dirty="0" smtClean="0">
                          <a:effectLst/>
                        </a:rPr>
                        <a:t>000 </a:t>
                      </a:r>
                      <a:r>
                        <a:rPr lang="ru-RU" sz="1200" dirty="0" err="1" smtClean="0">
                          <a:effectLst/>
                        </a:rPr>
                        <a:t>долл</a:t>
                      </a:r>
                      <a:r>
                        <a:rPr lang="ru-RU" sz="1200" dirty="0" smtClean="0">
                          <a:effectLst/>
                        </a:rPr>
                        <a:t> </a:t>
                      </a:r>
                    </a:p>
                    <a:p>
                      <a:pPr algn="ctr"/>
                      <a:r>
                        <a:rPr lang="ru-RU" sz="1200" dirty="0">
                          <a:effectLst/>
                        </a:rPr>
                        <a:t> </a:t>
                      </a:r>
                    </a:p>
                  </a:txBody>
                  <a:tcPr marL="0" marR="0" marT="0" marB="0" anchor="ctr"/>
                </a:tc>
                <a:extLst>
                  <a:ext uri="{0D108BD9-81ED-4DB2-BD59-A6C34878D82A}">
                    <a16:rowId xmlns:a16="http://schemas.microsoft.com/office/drawing/2014/main" xmlns="" val="10002"/>
                  </a:ext>
                </a:extLst>
              </a:tr>
              <a:tr h="366339">
                <a:tc>
                  <a:txBody>
                    <a:bodyPr/>
                    <a:lstStyle/>
                    <a:p>
                      <a:pPr algn="l"/>
                      <a:r>
                        <a:rPr lang="ru-RU" sz="1200" dirty="0">
                          <a:effectLst/>
                        </a:rPr>
                        <a:t>3. Риски, связанные с политикой и законодательством</a:t>
                      </a:r>
                    </a:p>
                  </a:txBody>
                  <a:tcPr marL="0" marR="0" marT="0" marB="0" anchor="ctr"/>
                </a:tc>
                <a:tc>
                  <a:txBody>
                    <a:bodyPr/>
                    <a:lstStyle/>
                    <a:p>
                      <a:pPr algn="ctr"/>
                      <a:r>
                        <a:rPr lang="ru-RU" sz="1200">
                          <a:effectLst/>
                        </a:rPr>
                        <a:t>Средние</a:t>
                      </a:r>
                    </a:p>
                  </a:txBody>
                  <a:tcPr marL="0" marR="0" marT="0" marB="0" anchor="ctr"/>
                </a:tc>
                <a:tc>
                  <a:txBody>
                    <a:bodyPr/>
                    <a:lstStyle/>
                    <a:p>
                      <a:endParaRPr lang="ru-RU" sz="1200" dirty="0"/>
                    </a:p>
                  </a:txBody>
                  <a:tcPr marL="0" marR="0" marT="0" marB="0" anchor="ctr"/>
                </a:tc>
                <a:tc>
                  <a:txBody>
                    <a:bodyPr/>
                    <a:lstStyle/>
                    <a:p>
                      <a:endParaRPr lang="ru-RU" sz="1200"/>
                    </a:p>
                  </a:txBody>
                  <a:tcPr marL="0" marR="0" marT="0" marB="0" anchor="ctr"/>
                </a:tc>
                <a:extLst>
                  <a:ext uri="{0D108BD9-81ED-4DB2-BD59-A6C34878D82A}">
                    <a16:rowId xmlns:a16="http://schemas.microsoft.com/office/drawing/2014/main" xmlns="" val="10003"/>
                  </a:ext>
                </a:extLst>
              </a:tr>
              <a:tr h="362127">
                <a:tc>
                  <a:txBody>
                    <a:bodyPr/>
                    <a:lstStyle/>
                    <a:p>
                      <a:pPr algn="l"/>
                      <a:r>
                        <a:rPr lang="ru-RU" sz="1200" dirty="0">
                          <a:effectLst/>
                        </a:rPr>
                        <a:t>4. Производственные риски</a:t>
                      </a:r>
                    </a:p>
                  </a:txBody>
                  <a:tcPr marL="0" marR="0" marT="0" marB="0" anchor="ctr"/>
                </a:tc>
                <a:tc>
                  <a:txBody>
                    <a:bodyPr/>
                    <a:lstStyle/>
                    <a:p>
                      <a:pPr algn="ctr"/>
                      <a:r>
                        <a:rPr lang="ru-RU" sz="1200">
                          <a:effectLst/>
                        </a:rPr>
                        <a:t>Средние</a:t>
                      </a:r>
                    </a:p>
                  </a:txBody>
                  <a:tcPr marL="0" marR="0" marT="0" marB="0" anchor="ctr"/>
                </a:tc>
                <a:tc>
                  <a:txBody>
                    <a:bodyPr/>
                    <a:lstStyle/>
                    <a:p>
                      <a:endParaRPr lang="ru-RU" sz="1200"/>
                    </a:p>
                  </a:txBody>
                  <a:tcPr marL="0" marR="0" marT="0" marB="0" anchor="ctr"/>
                </a:tc>
                <a:tc>
                  <a:txBody>
                    <a:bodyPr/>
                    <a:lstStyle/>
                    <a:p>
                      <a:endParaRPr lang="ru-RU" sz="1200"/>
                    </a:p>
                  </a:txBody>
                  <a:tcPr marL="0" marR="0" marT="0" marB="0" anchor="ctr"/>
                </a:tc>
                <a:extLst>
                  <a:ext uri="{0D108BD9-81ED-4DB2-BD59-A6C34878D82A}">
                    <a16:rowId xmlns:a16="http://schemas.microsoft.com/office/drawing/2014/main" xmlns="" val="10004"/>
                  </a:ext>
                </a:extLst>
              </a:tr>
              <a:tr h="366339">
                <a:tc>
                  <a:txBody>
                    <a:bodyPr/>
                    <a:lstStyle/>
                    <a:p>
                      <a:pPr algn="l"/>
                      <a:r>
                        <a:rPr lang="ru-RU" sz="1200" dirty="0">
                          <a:effectLst/>
                        </a:rPr>
                        <a:t>5. Риски, связанные с производством и продажами</a:t>
                      </a:r>
                    </a:p>
                  </a:txBody>
                  <a:tcPr marL="0" marR="0" marT="0" marB="0" anchor="ctr"/>
                </a:tc>
                <a:tc>
                  <a:txBody>
                    <a:bodyPr/>
                    <a:lstStyle/>
                    <a:p>
                      <a:pPr algn="ctr"/>
                      <a:r>
                        <a:rPr lang="ru-RU" sz="1200" dirty="0">
                          <a:effectLst/>
                        </a:rPr>
                        <a:t>Средние</a:t>
                      </a:r>
                    </a:p>
                  </a:txBody>
                  <a:tcPr marL="0" marR="0" marT="0" marB="0" anchor="ctr"/>
                </a:tc>
                <a:tc>
                  <a:txBody>
                    <a:bodyPr/>
                    <a:lstStyle/>
                    <a:p>
                      <a:endParaRPr lang="ru-RU" sz="1200"/>
                    </a:p>
                  </a:txBody>
                  <a:tcPr marL="0" marR="0" marT="0" marB="0" anchor="ctr"/>
                </a:tc>
                <a:tc>
                  <a:txBody>
                    <a:bodyPr/>
                    <a:lstStyle/>
                    <a:p>
                      <a:endParaRPr lang="ru-RU" sz="1200"/>
                    </a:p>
                  </a:txBody>
                  <a:tcPr marL="0" marR="0" marT="0" marB="0" anchor="ctr"/>
                </a:tc>
                <a:extLst>
                  <a:ext uri="{0D108BD9-81ED-4DB2-BD59-A6C34878D82A}">
                    <a16:rowId xmlns:a16="http://schemas.microsoft.com/office/drawing/2014/main" xmlns="" val="10005"/>
                  </a:ext>
                </a:extLst>
              </a:tr>
              <a:tr h="366339">
                <a:tc>
                  <a:txBody>
                    <a:bodyPr/>
                    <a:lstStyle/>
                    <a:p>
                      <a:pPr algn="l"/>
                      <a:r>
                        <a:rPr lang="ru-RU" sz="1200" dirty="0">
                          <a:effectLst/>
                        </a:rPr>
                        <a:t>6. Риски, связанные с финансированием и привлечением капитала </a:t>
                      </a:r>
                    </a:p>
                  </a:txBody>
                  <a:tcPr marL="0" marR="0" marT="0" marB="0" anchor="ctr"/>
                </a:tc>
                <a:tc>
                  <a:txBody>
                    <a:bodyPr/>
                    <a:lstStyle/>
                    <a:p>
                      <a:pPr algn="ctr"/>
                      <a:r>
                        <a:rPr lang="ru-RU" sz="1200">
                          <a:effectLst/>
                        </a:rPr>
                        <a:t>Средние</a:t>
                      </a:r>
                    </a:p>
                  </a:txBody>
                  <a:tcPr marL="0" marR="0" marT="0" marB="0" anchor="ctr"/>
                </a:tc>
                <a:tc>
                  <a:txBody>
                    <a:bodyPr/>
                    <a:lstStyle/>
                    <a:p>
                      <a:endParaRPr lang="ru-RU" sz="1200"/>
                    </a:p>
                  </a:txBody>
                  <a:tcPr marL="0" marR="0" marT="0" marB="0" anchor="ctr"/>
                </a:tc>
                <a:tc>
                  <a:txBody>
                    <a:bodyPr/>
                    <a:lstStyle/>
                    <a:p>
                      <a:endParaRPr lang="ru-RU" sz="1200"/>
                    </a:p>
                  </a:txBody>
                  <a:tcPr marL="0" marR="0" marT="0" marB="0" anchor="ctr"/>
                </a:tc>
                <a:extLst>
                  <a:ext uri="{0D108BD9-81ED-4DB2-BD59-A6C34878D82A}">
                    <a16:rowId xmlns:a16="http://schemas.microsoft.com/office/drawing/2014/main" xmlns="" val="10006"/>
                  </a:ext>
                </a:extLst>
              </a:tr>
              <a:tr h="366339">
                <a:tc>
                  <a:txBody>
                    <a:bodyPr/>
                    <a:lstStyle/>
                    <a:p>
                      <a:pPr algn="l"/>
                      <a:r>
                        <a:rPr lang="ru-RU" sz="1200" dirty="0">
                          <a:effectLst/>
                        </a:rPr>
                        <a:t>7. конкурентные риски</a:t>
                      </a:r>
                    </a:p>
                  </a:txBody>
                  <a:tcPr marL="0" marR="0" marT="0" marB="0" anchor="ctr"/>
                </a:tc>
                <a:tc>
                  <a:txBody>
                    <a:bodyPr/>
                    <a:lstStyle/>
                    <a:p>
                      <a:pPr algn="ctr"/>
                      <a:r>
                        <a:rPr lang="ru-RU" sz="1200">
                          <a:effectLst/>
                        </a:rPr>
                        <a:t>Очень высокие</a:t>
                      </a:r>
                    </a:p>
                  </a:txBody>
                  <a:tcPr marL="0" marR="0" marT="0" marB="0" anchor="ctr"/>
                </a:tc>
                <a:tc>
                  <a:txBody>
                    <a:bodyPr/>
                    <a:lstStyle/>
                    <a:p>
                      <a:pPr algn="ctr"/>
                      <a:r>
                        <a:rPr lang="ru-RU" sz="1200">
                          <a:effectLst/>
                        </a:rPr>
                        <a:t>-500 000 долл</a:t>
                      </a:r>
                    </a:p>
                  </a:txBody>
                  <a:tcPr marL="0" marR="0" marT="0" marB="0" anchor="ctr"/>
                </a:tc>
                <a:tc>
                  <a:txBody>
                    <a:bodyPr/>
                    <a:lstStyle/>
                    <a:p>
                      <a:pPr algn="ctr"/>
                      <a:r>
                        <a:rPr lang="ru-RU" sz="1200" dirty="0">
                          <a:effectLst/>
                        </a:rPr>
                        <a:t>1 500 000 </a:t>
                      </a:r>
                      <a:r>
                        <a:rPr lang="ru-RU" sz="1200" dirty="0" err="1">
                          <a:effectLst/>
                        </a:rPr>
                        <a:t>долл</a:t>
                      </a:r>
                      <a:r>
                        <a:rPr lang="ru-RU" sz="1200" dirty="0">
                          <a:effectLst/>
                        </a:rPr>
                        <a:t> </a:t>
                      </a:r>
                    </a:p>
                  </a:txBody>
                  <a:tcPr marL="0" marR="0" marT="0" marB="0" anchor="ctr"/>
                </a:tc>
                <a:extLst>
                  <a:ext uri="{0D108BD9-81ED-4DB2-BD59-A6C34878D82A}">
                    <a16:rowId xmlns:a16="http://schemas.microsoft.com/office/drawing/2014/main" xmlns="" val="10007"/>
                  </a:ext>
                </a:extLst>
              </a:tr>
              <a:tr h="366339">
                <a:tc>
                  <a:txBody>
                    <a:bodyPr/>
                    <a:lstStyle/>
                    <a:p>
                      <a:pPr algn="l"/>
                      <a:r>
                        <a:rPr lang="ru-RU" sz="1200" dirty="0">
                          <a:effectLst/>
                        </a:rPr>
                        <a:t>8. Технологические риски </a:t>
                      </a:r>
                    </a:p>
                  </a:txBody>
                  <a:tcPr marL="0" marR="0" marT="0" marB="0" anchor="ctr"/>
                </a:tc>
                <a:tc>
                  <a:txBody>
                    <a:bodyPr/>
                    <a:lstStyle/>
                    <a:p>
                      <a:pPr algn="ctr"/>
                      <a:r>
                        <a:rPr lang="ru-RU" sz="1200">
                          <a:effectLst/>
                        </a:rPr>
                        <a:t>Низкие</a:t>
                      </a:r>
                    </a:p>
                  </a:txBody>
                  <a:tcPr marL="0" marR="0" marT="0" marB="0" anchor="ctr"/>
                </a:tc>
                <a:tc>
                  <a:txBody>
                    <a:bodyPr/>
                    <a:lstStyle/>
                    <a:p>
                      <a:pPr algn="ctr"/>
                      <a:r>
                        <a:rPr lang="ru-RU" sz="1200">
                          <a:effectLst/>
                        </a:rPr>
                        <a:t>+250 000 долл</a:t>
                      </a:r>
                    </a:p>
                  </a:txBody>
                  <a:tcPr marL="0" marR="0" marT="0" marB="0" anchor="ctr"/>
                </a:tc>
                <a:tc>
                  <a:txBody>
                    <a:bodyPr/>
                    <a:lstStyle/>
                    <a:p>
                      <a:pPr algn="ctr"/>
                      <a:r>
                        <a:rPr lang="ru-RU" sz="1200">
                          <a:effectLst/>
                        </a:rPr>
                        <a:t>1 750 000 долл </a:t>
                      </a:r>
                    </a:p>
                  </a:txBody>
                  <a:tcPr marL="0" marR="0" marT="0" marB="0" anchor="ctr"/>
                </a:tc>
                <a:extLst>
                  <a:ext uri="{0D108BD9-81ED-4DB2-BD59-A6C34878D82A}">
                    <a16:rowId xmlns:a16="http://schemas.microsoft.com/office/drawing/2014/main" xmlns="" val="10008"/>
                  </a:ext>
                </a:extLst>
              </a:tr>
              <a:tr h="366339">
                <a:tc>
                  <a:txBody>
                    <a:bodyPr/>
                    <a:lstStyle/>
                    <a:p>
                      <a:pPr algn="l"/>
                      <a:r>
                        <a:rPr lang="ru-RU" sz="1200" dirty="0">
                          <a:effectLst/>
                        </a:rPr>
                        <a:t>9. Судебные риски </a:t>
                      </a:r>
                    </a:p>
                  </a:txBody>
                  <a:tcPr marL="0" marR="0" marT="0" marB="0" anchor="ctr"/>
                </a:tc>
                <a:tc>
                  <a:txBody>
                    <a:bodyPr/>
                    <a:lstStyle/>
                    <a:p>
                      <a:pPr algn="ctr"/>
                      <a:r>
                        <a:rPr lang="ru-RU" sz="1200">
                          <a:effectLst/>
                        </a:rPr>
                        <a:t>Очень низкие</a:t>
                      </a:r>
                    </a:p>
                  </a:txBody>
                  <a:tcPr marL="0" marR="0" marT="0" marB="0" anchor="ctr"/>
                </a:tc>
                <a:tc>
                  <a:txBody>
                    <a:bodyPr/>
                    <a:lstStyle/>
                    <a:p>
                      <a:pPr algn="ctr"/>
                      <a:r>
                        <a:rPr lang="ru-RU" sz="1200">
                          <a:effectLst/>
                        </a:rPr>
                        <a:t>+500 000 долл</a:t>
                      </a:r>
                    </a:p>
                  </a:txBody>
                  <a:tcPr marL="0" marR="0" marT="0" marB="0" anchor="ctr"/>
                </a:tc>
                <a:tc>
                  <a:txBody>
                    <a:bodyPr/>
                    <a:lstStyle/>
                    <a:p>
                      <a:pPr algn="ctr"/>
                      <a:r>
                        <a:rPr lang="ru-RU" sz="1200">
                          <a:effectLst/>
                        </a:rPr>
                        <a:t>2 250 000 долл</a:t>
                      </a:r>
                    </a:p>
                  </a:txBody>
                  <a:tcPr marL="0" marR="0" marT="0" marB="0" anchor="ctr"/>
                </a:tc>
                <a:extLst>
                  <a:ext uri="{0D108BD9-81ED-4DB2-BD59-A6C34878D82A}">
                    <a16:rowId xmlns:a16="http://schemas.microsoft.com/office/drawing/2014/main" xmlns="" val="10009"/>
                  </a:ext>
                </a:extLst>
              </a:tr>
              <a:tr h="362127">
                <a:tc>
                  <a:txBody>
                    <a:bodyPr/>
                    <a:lstStyle/>
                    <a:p>
                      <a:pPr algn="l"/>
                      <a:r>
                        <a:rPr lang="ru-RU" sz="1200" dirty="0">
                          <a:effectLst/>
                        </a:rPr>
                        <a:t>10. Международные риски </a:t>
                      </a:r>
                    </a:p>
                  </a:txBody>
                  <a:tcPr marL="0" marR="0" marT="0" marB="0" anchor="ctr"/>
                </a:tc>
                <a:tc>
                  <a:txBody>
                    <a:bodyPr/>
                    <a:lstStyle/>
                    <a:p>
                      <a:pPr algn="ctr"/>
                      <a:r>
                        <a:rPr lang="ru-RU" sz="1200">
                          <a:effectLst/>
                        </a:rPr>
                        <a:t>Средние</a:t>
                      </a:r>
                    </a:p>
                  </a:txBody>
                  <a:tcPr marL="0" marR="0" marT="0" marB="0" anchor="ctr"/>
                </a:tc>
                <a:tc>
                  <a:txBody>
                    <a:bodyPr/>
                    <a:lstStyle/>
                    <a:p>
                      <a:endParaRPr lang="ru-RU" sz="1200"/>
                    </a:p>
                  </a:txBody>
                  <a:tcPr marL="0" marR="0" marT="0" marB="0" anchor="ctr"/>
                </a:tc>
                <a:tc>
                  <a:txBody>
                    <a:bodyPr/>
                    <a:lstStyle/>
                    <a:p>
                      <a:endParaRPr lang="ru-RU" sz="1200"/>
                    </a:p>
                  </a:txBody>
                  <a:tcPr marL="0" marR="0" marT="0" marB="0" anchor="ctr"/>
                </a:tc>
                <a:extLst>
                  <a:ext uri="{0D108BD9-81ED-4DB2-BD59-A6C34878D82A}">
                    <a16:rowId xmlns:a16="http://schemas.microsoft.com/office/drawing/2014/main" xmlns="" val="10010"/>
                  </a:ext>
                </a:extLst>
              </a:tr>
              <a:tr h="366339">
                <a:tc>
                  <a:txBody>
                    <a:bodyPr/>
                    <a:lstStyle/>
                    <a:p>
                      <a:pPr algn="l"/>
                      <a:r>
                        <a:rPr lang="ru-RU" sz="1200" dirty="0">
                          <a:effectLst/>
                        </a:rPr>
                        <a:t>11. </a:t>
                      </a:r>
                      <a:r>
                        <a:rPr lang="ru-RU" sz="1200" dirty="0" err="1">
                          <a:effectLst/>
                        </a:rPr>
                        <a:t>Репутационные</a:t>
                      </a:r>
                      <a:r>
                        <a:rPr lang="ru-RU" sz="1200" dirty="0">
                          <a:effectLst/>
                        </a:rPr>
                        <a:t> риски </a:t>
                      </a:r>
                    </a:p>
                  </a:txBody>
                  <a:tcPr marL="0" marR="0" marT="0" marB="0" anchor="ctr"/>
                </a:tc>
                <a:tc>
                  <a:txBody>
                    <a:bodyPr/>
                    <a:lstStyle/>
                    <a:p>
                      <a:pPr algn="ctr"/>
                      <a:r>
                        <a:rPr lang="ru-RU" sz="1200">
                          <a:effectLst/>
                        </a:rPr>
                        <a:t>Очень низкие</a:t>
                      </a:r>
                    </a:p>
                  </a:txBody>
                  <a:tcPr marL="0" marR="0" marT="0" marB="0" anchor="ctr"/>
                </a:tc>
                <a:tc>
                  <a:txBody>
                    <a:bodyPr/>
                    <a:lstStyle/>
                    <a:p>
                      <a:pPr algn="ctr"/>
                      <a:r>
                        <a:rPr lang="ru-RU" sz="1200">
                          <a:effectLst/>
                        </a:rPr>
                        <a:t>+500 000 долл</a:t>
                      </a:r>
                    </a:p>
                  </a:txBody>
                  <a:tcPr marL="0" marR="0" marT="0" marB="0" anchor="ctr"/>
                </a:tc>
                <a:tc>
                  <a:txBody>
                    <a:bodyPr/>
                    <a:lstStyle/>
                    <a:p>
                      <a:pPr algn="ctr"/>
                      <a:r>
                        <a:rPr lang="ru-RU" sz="1200">
                          <a:effectLst/>
                        </a:rPr>
                        <a:t>2 750 000 долл</a:t>
                      </a:r>
                    </a:p>
                  </a:txBody>
                  <a:tcPr marL="0" marR="0" marT="0" marB="0" anchor="ctr"/>
                </a:tc>
                <a:extLst>
                  <a:ext uri="{0D108BD9-81ED-4DB2-BD59-A6C34878D82A}">
                    <a16:rowId xmlns:a16="http://schemas.microsoft.com/office/drawing/2014/main" xmlns="" val="10011"/>
                  </a:ext>
                </a:extLst>
              </a:tr>
              <a:tr h="366339">
                <a:tc>
                  <a:txBody>
                    <a:bodyPr/>
                    <a:lstStyle/>
                    <a:p>
                      <a:pPr algn="l"/>
                      <a:r>
                        <a:rPr lang="ru-RU" sz="1200" dirty="0">
                          <a:effectLst/>
                        </a:rPr>
                        <a:t>12. Риски, связанные с потенциально прибыльным выходом из инвестиций</a:t>
                      </a:r>
                    </a:p>
                  </a:txBody>
                  <a:tcPr marL="0" marR="0" marT="0" marB="0" anchor="ctr"/>
                </a:tc>
                <a:tc>
                  <a:txBody>
                    <a:bodyPr/>
                    <a:lstStyle/>
                    <a:p>
                      <a:pPr algn="ctr"/>
                      <a:r>
                        <a:rPr lang="ru-RU" sz="1200">
                          <a:effectLst/>
                        </a:rPr>
                        <a:t>Средние</a:t>
                      </a:r>
                    </a:p>
                  </a:txBody>
                  <a:tcPr marL="0" marR="0" marT="0" marB="0" anchor="ctr"/>
                </a:tc>
                <a:tc>
                  <a:txBody>
                    <a:bodyPr/>
                    <a:lstStyle/>
                    <a:p>
                      <a:endParaRPr lang="ru-RU" sz="1200"/>
                    </a:p>
                  </a:txBody>
                  <a:tcPr marL="0" marR="0" marT="0" marB="0" anchor="ctr"/>
                </a:tc>
                <a:tc>
                  <a:txBody>
                    <a:bodyPr/>
                    <a:lstStyle/>
                    <a:p>
                      <a:endParaRPr lang="ru-RU" sz="1200"/>
                    </a:p>
                  </a:txBody>
                  <a:tcPr marL="0" marR="0" marT="0" marB="0" anchor="ctr"/>
                </a:tc>
                <a:extLst>
                  <a:ext uri="{0D108BD9-81ED-4DB2-BD59-A6C34878D82A}">
                    <a16:rowId xmlns:a16="http://schemas.microsoft.com/office/drawing/2014/main" xmlns="" val="10012"/>
                  </a:ext>
                </a:extLst>
              </a:tr>
              <a:tr h="366339">
                <a:tc>
                  <a:txBody>
                    <a:bodyPr/>
                    <a:lstStyle/>
                    <a:p>
                      <a:pPr algn="l"/>
                      <a:r>
                        <a:rPr lang="ru-RU" sz="1200" b="0" dirty="0">
                          <a:effectLst/>
                          <a:latin typeface="open_sansbold"/>
                        </a:rPr>
                        <a:t>Стоимость коробки</a:t>
                      </a:r>
                      <a:endParaRPr lang="ru-RU" sz="1200" dirty="0">
                        <a:effectLst/>
                      </a:endParaRPr>
                    </a:p>
                  </a:txBody>
                  <a:tcPr marL="0" marR="0" marT="0" marB="0" anchor="ctr"/>
                </a:tc>
                <a:tc>
                  <a:txBody>
                    <a:bodyPr/>
                    <a:lstStyle/>
                    <a:p>
                      <a:endParaRPr lang="ru-RU" sz="1200"/>
                    </a:p>
                  </a:txBody>
                  <a:tcPr marL="0" marR="0" marT="0" marB="0" anchor="ctr"/>
                </a:tc>
                <a:tc>
                  <a:txBody>
                    <a:bodyPr/>
                    <a:lstStyle/>
                    <a:p>
                      <a:endParaRPr lang="ru-RU" sz="1200"/>
                    </a:p>
                  </a:txBody>
                  <a:tcPr marL="0" marR="0" marT="0" marB="0" anchor="ctr"/>
                </a:tc>
                <a:tc>
                  <a:txBody>
                    <a:bodyPr/>
                    <a:lstStyle/>
                    <a:p>
                      <a:pPr algn="ctr"/>
                      <a:r>
                        <a:rPr lang="ru-RU" sz="1200" b="0" dirty="0">
                          <a:effectLst/>
                          <a:latin typeface="open_sansbold"/>
                        </a:rPr>
                        <a:t>2 750 000 </a:t>
                      </a:r>
                      <a:r>
                        <a:rPr lang="ru-RU" sz="1200" b="0" dirty="0" err="1">
                          <a:effectLst/>
                          <a:latin typeface="open_sansbold"/>
                        </a:rPr>
                        <a:t>долл</a:t>
                      </a:r>
                      <a:endParaRPr lang="ru-RU" sz="1200" dirty="0">
                        <a:effectLst/>
                      </a:endParaRPr>
                    </a:p>
                  </a:txBody>
                  <a:tcPr marL="0" marR="0" marT="0"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2719903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3. Метод </a:t>
            </a:r>
            <a:r>
              <a:rPr lang="ru-RU" sz="3200" dirty="0" err="1"/>
              <a:t>скоринга</a:t>
            </a:r>
            <a:endParaRPr lang="ru-RU" sz="3200" dirty="0"/>
          </a:p>
        </p:txBody>
      </p:sp>
      <p:sp>
        <p:nvSpPr>
          <p:cNvPr id="3" name="Объект 2"/>
          <p:cNvSpPr>
            <a:spLocks noGrp="1"/>
          </p:cNvSpPr>
          <p:nvPr>
            <p:ph idx="1"/>
          </p:nvPr>
        </p:nvSpPr>
        <p:spPr>
          <a:xfrm>
            <a:off x="677334" y="1326293"/>
            <a:ext cx="8596668" cy="5379308"/>
          </a:xfrm>
        </p:spPr>
        <p:txBody>
          <a:bodyPr>
            <a:normAutofit/>
          </a:bodyPr>
          <a:lstStyle/>
          <a:p>
            <a:pPr marL="0" indent="0">
              <a:buNone/>
            </a:pPr>
            <a:r>
              <a:rPr lang="ru-RU" b="1" dirty="0" smtClean="0"/>
              <a:t>	</a:t>
            </a:r>
            <a:r>
              <a:rPr lang="ru-RU" dirty="0"/>
              <a:t>Метод </a:t>
            </a:r>
            <a:r>
              <a:rPr lang="ru-RU" dirty="0" err="1"/>
              <a:t>скоринга</a:t>
            </a:r>
            <a:r>
              <a:rPr lang="ru-RU" dirty="0"/>
              <a:t> – это более развернутый подход к проблеме оценки </a:t>
            </a:r>
            <a:r>
              <a:rPr lang="ru-RU" dirty="0" smtClean="0"/>
              <a:t>СТАРТАПА. </a:t>
            </a:r>
            <a:r>
              <a:rPr lang="ru-RU" dirty="0"/>
              <a:t>Отправной точкой, так же, как и в методе СФР, служит определение базовой стоимости СТАРТАПА. Затем вы корректируете эту стоимость в соответствии с определенным набором критериев. Ничего нового, за исключением того, что </a:t>
            </a:r>
            <a:r>
              <a:rPr lang="ru-RU" dirty="0" smtClean="0"/>
              <a:t>вес </a:t>
            </a:r>
            <a:r>
              <a:rPr lang="ru-RU" dirty="0"/>
              <a:t>этих критериев определяются в зависимости от их влияния на общий успех проекта</a:t>
            </a:r>
            <a:r>
              <a:rPr lang="ru-RU" dirty="0" smtClean="0"/>
              <a:t>.</a:t>
            </a:r>
          </a:p>
          <a:p>
            <a:pPr marL="0" indent="0">
              <a:buNone/>
            </a:pPr>
            <a:r>
              <a:rPr lang="ru-RU" dirty="0" smtClean="0"/>
              <a:t>	Этот </a:t>
            </a:r>
            <a:r>
              <a:rPr lang="ru-RU" dirty="0"/>
              <a:t>метод также известен как </a:t>
            </a:r>
            <a:r>
              <a:rPr lang="ru-RU" dirty="0">
                <a:hlinkClick r:id="rId2"/>
              </a:rPr>
              <a:t>«Метод Билла </a:t>
            </a:r>
            <a:r>
              <a:rPr lang="ru-RU" dirty="0" err="1">
                <a:hlinkClick r:id="rId2"/>
              </a:rPr>
              <a:t>Пейна</a:t>
            </a:r>
            <a:r>
              <a:rPr lang="ru-RU" dirty="0">
                <a:hlinkClick r:id="rId2"/>
              </a:rPr>
              <a:t>»</a:t>
            </a:r>
            <a:r>
              <a:rPr lang="ru-RU" dirty="0"/>
              <a:t>, в котором учитывается шесть критериев: управляющая команда (30%), потенциальный размер рынка (25%), новизна продукта или услуги (10%), каналы продаж (10%), стадия бизнеса (10%) и другие факторы (15%).</a:t>
            </a:r>
          </a:p>
          <a:p>
            <a:pPr marL="0" indent="0">
              <a:buNone/>
            </a:pPr>
            <a:r>
              <a:rPr lang="ru-RU" dirty="0" smtClean="0"/>
              <a:t>	Метод </a:t>
            </a:r>
            <a:r>
              <a:rPr lang="ru-RU" dirty="0" err="1"/>
              <a:t>скоринга</a:t>
            </a:r>
            <a:r>
              <a:rPr lang="ru-RU" dirty="0"/>
              <a:t> применяется для </a:t>
            </a:r>
            <a:r>
              <a:rPr lang="ru-RU" dirty="0" err="1"/>
              <a:t>стартапов</a:t>
            </a:r>
            <a:r>
              <a:rPr lang="ru-RU" dirty="0"/>
              <a:t>, еще не генерирующих </a:t>
            </a:r>
            <a:r>
              <a:rPr lang="ru-RU" dirty="0" smtClean="0"/>
              <a:t>прибыль</a:t>
            </a:r>
            <a:r>
              <a:rPr lang="ru-UA" dirty="0" smtClean="0"/>
              <a:t>.</a:t>
            </a:r>
            <a:endParaRPr lang="ru-RU" dirty="0"/>
          </a:p>
          <a:p>
            <a:pPr marL="0" indent="0">
              <a:buNone/>
            </a:pPr>
            <a:r>
              <a:rPr lang="ru-RU" dirty="0"/>
              <a:t>Первый этап. Сначала определяется средняя оценка компании (в этой нише и в этом регионе</a:t>
            </a:r>
            <a:r>
              <a:rPr lang="ru-RU" dirty="0" smtClean="0"/>
              <a:t>).</a:t>
            </a:r>
            <a:endParaRPr lang="ru-UA" dirty="0" smtClean="0"/>
          </a:p>
          <a:p>
            <a:pPr marL="0" indent="0">
              <a:buNone/>
            </a:pPr>
            <a:r>
              <a:rPr lang="ru-RU" dirty="0"/>
              <a:t>Второй этап. Применение метода </a:t>
            </a:r>
            <a:r>
              <a:rPr lang="ru-RU" dirty="0" err="1"/>
              <a:t>скоринга</a:t>
            </a:r>
            <a:r>
              <a:rPr lang="ru-RU" dirty="0"/>
              <a:t>, то есть сравнение приобретаемой компании с усредненными данными и с учетом коэффициентов, которые также влияют на стоимость оценки:</a:t>
            </a:r>
          </a:p>
        </p:txBody>
      </p:sp>
    </p:spTree>
    <p:extLst>
      <p:ext uri="{BB962C8B-B14F-4D97-AF65-F5344CB8AC3E}">
        <p14:creationId xmlns:p14="http://schemas.microsoft.com/office/powerpoint/2010/main" val="343254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8984" y="691978"/>
            <a:ext cx="9028670" cy="4483279"/>
          </a:xfrm>
          <a:prstGeom prst="rect">
            <a:avLst/>
          </a:prstGeom>
        </p:spPr>
        <p:txBody>
          <a:bodyPr wrap="square">
            <a:spAutoFit/>
          </a:bodyPr>
          <a:lstStyle/>
          <a:p>
            <a:pPr>
              <a:spcBef>
                <a:spcPts val="1000"/>
              </a:spcBef>
              <a:buClr>
                <a:schemeClr val="accent1"/>
              </a:buClr>
              <a:buSzPct val="80000"/>
            </a:pPr>
            <a:endParaRPr lang="ru-UA" b="1" dirty="0" smtClean="0">
              <a:solidFill>
                <a:schemeClr val="tx1">
                  <a:lumMod val="75000"/>
                  <a:lumOff val="25000"/>
                </a:schemeClr>
              </a:solidFill>
            </a:endParaRPr>
          </a:p>
          <a:p>
            <a:pPr>
              <a:spcBef>
                <a:spcPts val="1000"/>
              </a:spcBef>
              <a:buClr>
                <a:schemeClr val="accent1"/>
              </a:buClr>
              <a:buSzPct val="80000"/>
            </a:pPr>
            <a:endParaRPr lang="ru-UA" b="1" dirty="0">
              <a:solidFill>
                <a:schemeClr val="tx1">
                  <a:lumMod val="75000"/>
                  <a:lumOff val="25000"/>
                </a:schemeClr>
              </a:solidFill>
            </a:endParaRPr>
          </a:p>
          <a:p>
            <a:pPr>
              <a:spcBef>
                <a:spcPts val="1000"/>
              </a:spcBef>
              <a:buClr>
                <a:schemeClr val="accent1"/>
              </a:buClr>
              <a:buSzPct val="80000"/>
            </a:pPr>
            <a:endParaRPr lang="ru-UA" b="1" dirty="0" smtClean="0">
              <a:solidFill>
                <a:schemeClr val="tx1">
                  <a:lumMod val="75000"/>
                  <a:lumOff val="25000"/>
                </a:schemeClr>
              </a:solidFill>
            </a:endParaRPr>
          </a:p>
          <a:p>
            <a:pPr>
              <a:spcBef>
                <a:spcPts val="1000"/>
              </a:spcBef>
              <a:buClr>
                <a:schemeClr val="accent1"/>
              </a:buClr>
              <a:buSzPct val="80000"/>
            </a:pPr>
            <a:endParaRPr lang="ru-UA" b="1" dirty="0">
              <a:solidFill>
                <a:schemeClr val="tx1">
                  <a:lumMod val="75000"/>
                  <a:lumOff val="25000"/>
                </a:schemeClr>
              </a:solidFill>
            </a:endParaRPr>
          </a:p>
          <a:p>
            <a:pPr>
              <a:spcBef>
                <a:spcPts val="1000"/>
              </a:spcBef>
              <a:buClr>
                <a:schemeClr val="accent1"/>
              </a:buClr>
              <a:buSzPct val="80000"/>
            </a:pPr>
            <a:r>
              <a:rPr lang="ru-RU" b="1" dirty="0" smtClean="0">
                <a:solidFill>
                  <a:schemeClr val="tx1">
                    <a:lumMod val="75000"/>
                    <a:lumOff val="25000"/>
                  </a:schemeClr>
                </a:solidFill>
              </a:rPr>
              <a:t>Пример</a:t>
            </a:r>
            <a:r>
              <a:rPr lang="ru-RU" b="1" dirty="0">
                <a:solidFill>
                  <a:schemeClr val="tx1">
                    <a:lumMod val="75000"/>
                    <a:lumOff val="25000"/>
                  </a:schemeClr>
                </a:solidFill>
              </a:rPr>
              <a:t>: </a:t>
            </a:r>
            <a:r>
              <a:rPr lang="ru-RU" dirty="0">
                <a:solidFill>
                  <a:schemeClr val="tx1">
                    <a:lumMod val="75000"/>
                    <a:lumOff val="25000"/>
                  </a:schemeClr>
                </a:solidFill>
              </a:rPr>
              <a:t>Для иллюстрации расчета возьмем компанию со средним продуктом и технологией (100 % нормы), сильной командой (125 % нормы) и большим размером рынка (150 % нормы). Компания сможет добиться положительного потока денежных средств с единственным ангельским раундом инвестиций (100 % нормы). Учитывая силу конкуренции на рынке, компания более слаба (75 % нормы), но первоначальные отзывы потребителей о продукте очень хорошие (Другие факторы = 100 %). Компания нуждается в некоторой дополнительной работе при налаживании каналов сбыта и партнерств (80 % нормы). Используя эти данные, мы можем сделать следующую оценку:</a:t>
            </a:r>
            <a:br>
              <a:rPr lang="ru-RU" dirty="0">
                <a:solidFill>
                  <a:schemeClr val="tx1">
                    <a:lumMod val="75000"/>
                    <a:lumOff val="25000"/>
                  </a:schemeClr>
                </a:solidFill>
              </a:rPr>
            </a:br>
            <a:endParaRPr lang="ru-RU" dirty="0">
              <a:solidFill>
                <a:schemeClr val="tx1">
                  <a:lumMod val="75000"/>
                  <a:lumOff val="25000"/>
                </a:schemeClr>
              </a:solidFill>
            </a:endParaRPr>
          </a:p>
        </p:txBody>
      </p:sp>
    </p:spTree>
    <p:extLst>
      <p:ext uri="{BB962C8B-B14F-4D97-AF65-F5344CB8AC3E}">
        <p14:creationId xmlns:p14="http://schemas.microsoft.com/office/powerpoint/2010/main" val="297446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235553999"/>
              </p:ext>
            </p:extLst>
          </p:nvPr>
        </p:nvGraphicFramePr>
        <p:xfrm>
          <a:off x="535460" y="158669"/>
          <a:ext cx="8789772" cy="5142611"/>
        </p:xfrm>
        <a:graphic>
          <a:graphicData uri="http://schemas.openxmlformats.org/drawingml/2006/table">
            <a:tbl>
              <a:tblPr firstRow="1" bandRow="1">
                <a:tableStyleId>{5C22544A-7EE6-4342-B048-85BDC9FD1C3A}</a:tableStyleId>
              </a:tblPr>
              <a:tblGrid>
                <a:gridCol w="4289997">
                  <a:extLst>
                    <a:ext uri="{9D8B030D-6E8A-4147-A177-3AD203B41FA5}">
                      <a16:colId xmlns:a16="http://schemas.microsoft.com/office/drawing/2014/main" xmlns="" val="2317951436"/>
                    </a:ext>
                  </a:extLst>
                </a:gridCol>
                <a:gridCol w="1361159">
                  <a:extLst>
                    <a:ext uri="{9D8B030D-6E8A-4147-A177-3AD203B41FA5}">
                      <a16:colId xmlns:a16="http://schemas.microsoft.com/office/drawing/2014/main" xmlns="" val="2692109375"/>
                    </a:ext>
                  </a:extLst>
                </a:gridCol>
                <a:gridCol w="1326292">
                  <a:extLst>
                    <a:ext uri="{9D8B030D-6E8A-4147-A177-3AD203B41FA5}">
                      <a16:colId xmlns:a16="http://schemas.microsoft.com/office/drawing/2014/main" xmlns="" val="2655115657"/>
                    </a:ext>
                  </a:extLst>
                </a:gridCol>
                <a:gridCol w="1812324">
                  <a:extLst>
                    <a:ext uri="{9D8B030D-6E8A-4147-A177-3AD203B41FA5}">
                      <a16:colId xmlns:a16="http://schemas.microsoft.com/office/drawing/2014/main" xmlns="" val="1066918406"/>
                    </a:ext>
                  </a:extLst>
                </a:gridCol>
              </a:tblGrid>
              <a:tr h="516877">
                <a:tc>
                  <a:txBody>
                    <a:bodyPr/>
                    <a:lstStyle/>
                    <a:p>
                      <a:pPr fontAlgn="t"/>
                      <a:r>
                        <a:rPr lang="ru-RU">
                          <a:effectLst/>
                        </a:rPr>
                        <a:t>Факторы для сравнения</a:t>
                      </a:r>
                    </a:p>
                  </a:txBody>
                  <a:tcPr marL="114300" marR="114300" marT="57150" marB="85725"/>
                </a:tc>
                <a:tc>
                  <a:txBody>
                    <a:bodyPr/>
                    <a:lstStyle/>
                    <a:p>
                      <a:pPr fontAlgn="t"/>
                      <a:r>
                        <a:rPr lang="ru-RU">
                          <a:effectLst/>
                        </a:rPr>
                        <a:t>Диапазон</a:t>
                      </a:r>
                    </a:p>
                  </a:txBody>
                  <a:tcPr marL="114300" marR="114300" marT="57150" marB="85725"/>
                </a:tc>
                <a:tc>
                  <a:txBody>
                    <a:bodyPr/>
                    <a:lstStyle/>
                    <a:p>
                      <a:pPr fontAlgn="t"/>
                      <a:r>
                        <a:rPr lang="ru-RU">
                          <a:effectLst/>
                        </a:rPr>
                        <a:t>Стартап</a:t>
                      </a:r>
                    </a:p>
                  </a:txBody>
                  <a:tcPr marL="114300" marR="114300" marT="57150" marB="85725"/>
                </a:tc>
                <a:tc>
                  <a:txBody>
                    <a:bodyPr/>
                    <a:lstStyle/>
                    <a:p>
                      <a:pPr fontAlgn="t"/>
                      <a:r>
                        <a:rPr lang="ru-RU" dirty="0">
                          <a:effectLst/>
                        </a:rPr>
                        <a:t>Фактор</a:t>
                      </a:r>
                    </a:p>
                  </a:txBody>
                  <a:tcPr marL="114300" marR="114300" marT="57150" marB="85725"/>
                </a:tc>
                <a:extLst>
                  <a:ext uri="{0D108BD9-81ED-4DB2-BD59-A6C34878D82A}">
                    <a16:rowId xmlns:a16="http://schemas.microsoft.com/office/drawing/2014/main" xmlns="" val="519982906"/>
                  </a:ext>
                </a:extLst>
              </a:tr>
              <a:tr h="721919">
                <a:tc>
                  <a:txBody>
                    <a:bodyPr/>
                    <a:lstStyle/>
                    <a:p>
                      <a:pPr fontAlgn="t"/>
                      <a:r>
                        <a:rPr lang="ru-RU">
                          <a:effectLst/>
                        </a:rPr>
                        <a:t>Наличие сильной управляющей команды</a:t>
                      </a:r>
                    </a:p>
                  </a:txBody>
                  <a:tcPr marL="114300" marR="114300" marT="57150" marB="85725"/>
                </a:tc>
                <a:tc>
                  <a:txBody>
                    <a:bodyPr/>
                    <a:lstStyle/>
                    <a:p>
                      <a:pPr fontAlgn="t"/>
                      <a:r>
                        <a:rPr lang="en-US">
                          <a:effectLst/>
                        </a:rPr>
                        <a:t>30% max</a:t>
                      </a:r>
                    </a:p>
                  </a:txBody>
                  <a:tcPr marL="114300" marR="114300" marT="57150" marB="85725"/>
                </a:tc>
                <a:tc>
                  <a:txBody>
                    <a:bodyPr/>
                    <a:lstStyle/>
                    <a:p>
                      <a:pPr fontAlgn="t"/>
                      <a:r>
                        <a:rPr lang="ru-RU">
                          <a:effectLst/>
                        </a:rPr>
                        <a:t>125%</a:t>
                      </a:r>
                    </a:p>
                  </a:txBody>
                  <a:tcPr marL="114300" marR="114300" marT="57150" marB="85725"/>
                </a:tc>
                <a:tc>
                  <a:txBody>
                    <a:bodyPr/>
                    <a:lstStyle/>
                    <a:p>
                      <a:pPr fontAlgn="t"/>
                      <a:r>
                        <a:rPr lang="ru-RU">
                          <a:effectLst/>
                        </a:rPr>
                        <a:t>0.3750</a:t>
                      </a:r>
                    </a:p>
                  </a:txBody>
                  <a:tcPr marL="114300" marR="114300" marT="57150" marB="85725"/>
                </a:tc>
                <a:extLst>
                  <a:ext uri="{0D108BD9-81ED-4DB2-BD59-A6C34878D82A}">
                    <a16:rowId xmlns:a16="http://schemas.microsoft.com/office/drawing/2014/main" xmlns="" val="2134971589"/>
                  </a:ext>
                </a:extLst>
              </a:tr>
              <a:tr h="311835">
                <a:tc>
                  <a:txBody>
                    <a:bodyPr/>
                    <a:lstStyle/>
                    <a:p>
                      <a:pPr fontAlgn="t"/>
                      <a:r>
                        <a:rPr lang="ru-RU">
                          <a:effectLst/>
                        </a:rPr>
                        <a:t>Размер рынка</a:t>
                      </a:r>
                    </a:p>
                  </a:txBody>
                  <a:tcPr marL="114300" marR="114300" marT="57150" marB="85725"/>
                </a:tc>
                <a:tc>
                  <a:txBody>
                    <a:bodyPr/>
                    <a:lstStyle/>
                    <a:p>
                      <a:pPr fontAlgn="t"/>
                      <a:r>
                        <a:rPr lang="en-US">
                          <a:effectLst/>
                        </a:rPr>
                        <a:t>25% max</a:t>
                      </a:r>
                    </a:p>
                  </a:txBody>
                  <a:tcPr marL="114300" marR="114300" marT="57150" marB="85725"/>
                </a:tc>
                <a:tc>
                  <a:txBody>
                    <a:bodyPr/>
                    <a:lstStyle/>
                    <a:p>
                      <a:pPr fontAlgn="t"/>
                      <a:r>
                        <a:rPr lang="ru-RU">
                          <a:effectLst/>
                        </a:rPr>
                        <a:t>150%</a:t>
                      </a:r>
                    </a:p>
                  </a:txBody>
                  <a:tcPr marL="114300" marR="114300" marT="57150" marB="85725"/>
                </a:tc>
                <a:tc>
                  <a:txBody>
                    <a:bodyPr/>
                    <a:lstStyle/>
                    <a:p>
                      <a:pPr fontAlgn="t"/>
                      <a:r>
                        <a:rPr lang="ru-RU">
                          <a:effectLst/>
                        </a:rPr>
                        <a:t>0.3750</a:t>
                      </a:r>
                    </a:p>
                  </a:txBody>
                  <a:tcPr marL="114300" marR="114300" marT="57150" marB="85725"/>
                </a:tc>
                <a:extLst>
                  <a:ext uri="{0D108BD9-81ED-4DB2-BD59-A6C34878D82A}">
                    <a16:rowId xmlns:a16="http://schemas.microsoft.com/office/drawing/2014/main" xmlns="" val="854139545"/>
                  </a:ext>
                </a:extLst>
              </a:tr>
              <a:tr h="328644">
                <a:tc>
                  <a:txBody>
                    <a:bodyPr/>
                    <a:lstStyle/>
                    <a:p>
                      <a:pPr fontAlgn="t"/>
                      <a:r>
                        <a:rPr lang="ru-RU">
                          <a:effectLst/>
                        </a:rPr>
                        <a:t>Продукт и технология</a:t>
                      </a:r>
                    </a:p>
                  </a:txBody>
                  <a:tcPr marL="114300" marR="114300" marT="57150" marB="85725"/>
                </a:tc>
                <a:tc>
                  <a:txBody>
                    <a:bodyPr/>
                    <a:lstStyle/>
                    <a:p>
                      <a:pPr fontAlgn="t"/>
                      <a:r>
                        <a:rPr lang="en-US">
                          <a:effectLst/>
                        </a:rPr>
                        <a:t>15% max</a:t>
                      </a:r>
                    </a:p>
                  </a:txBody>
                  <a:tcPr marL="114300" marR="114300" marT="57150" marB="85725"/>
                </a:tc>
                <a:tc>
                  <a:txBody>
                    <a:bodyPr/>
                    <a:lstStyle/>
                    <a:p>
                      <a:pPr fontAlgn="t"/>
                      <a:r>
                        <a:rPr lang="ru-RU" dirty="0">
                          <a:effectLst/>
                        </a:rPr>
                        <a:t>100%</a:t>
                      </a:r>
                    </a:p>
                  </a:txBody>
                  <a:tcPr marL="114300" marR="114300" marT="57150" marB="85725"/>
                </a:tc>
                <a:tc>
                  <a:txBody>
                    <a:bodyPr/>
                    <a:lstStyle/>
                    <a:p>
                      <a:pPr fontAlgn="t"/>
                      <a:r>
                        <a:rPr lang="ru-RU">
                          <a:effectLst/>
                        </a:rPr>
                        <a:t>0.1500</a:t>
                      </a:r>
                    </a:p>
                  </a:txBody>
                  <a:tcPr marL="114300" marR="114300" marT="57150" marB="85725"/>
                </a:tc>
                <a:extLst>
                  <a:ext uri="{0D108BD9-81ED-4DB2-BD59-A6C34878D82A}">
                    <a16:rowId xmlns:a16="http://schemas.microsoft.com/office/drawing/2014/main" xmlns="" val="39396991"/>
                  </a:ext>
                </a:extLst>
              </a:tr>
              <a:tr h="516877">
                <a:tc>
                  <a:txBody>
                    <a:bodyPr/>
                    <a:lstStyle/>
                    <a:p>
                      <a:pPr fontAlgn="t"/>
                      <a:r>
                        <a:rPr lang="ru-RU">
                          <a:effectLst/>
                        </a:rPr>
                        <a:t>Конкурентное окружение</a:t>
                      </a:r>
                    </a:p>
                  </a:txBody>
                  <a:tcPr marL="114300" marR="114300" marT="57150" marB="85725"/>
                </a:tc>
                <a:tc>
                  <a:txBody>
                    <a:bodyPr/>
                    <a:lstStyle/>
                    <a:p>
                      <a:pPr fontAlgn="t"/>
                      <a:r>
                        <a:rPr lang="en-US">
                          <a:effectLst/>
                        </a:rPr>
                        <a:t>10% max</a:t>
                      </a:r>
                    </a:p>
                  </a:txBody>
                  <a:tcPr marL="114300" marR="114300" marT="57150" marB="85725"/>
                </a:tc>
                <a:tc>
                  <a:txBody>
                    <a:bodyPr/>
                    <a:lstStyle/>
                    <a:p>
                      <a:pPr fontAlgn="t"/>
                      <a:r>
                        <a:rPr lang="ru-RU">
                          <a:effectLst/>
                        </a:rPr>
                        <a:t>75%</a:t>
                      </a:r>
                    </a:p>
                  </a:txBody>
                  <a:tcPr marL="114300" marR="114300" marT="57150" marB="85725"/>
                </a:tc>
                <a:tc>
                  <a:txBody>
                    <a:bodyPr/>
                    <a:lstStyle/>
                    <a:p>
                      <a:pPr fontAlgn="t"/>
                      <a:r>
                        <a:rPr lang="ru-RU">
                          <a:effectLst/>
                        </a:rPr>
                        <a:t>0.0750</a:t>
                      </a:r>
                    </a:p>
                  </a:txBody>
                  <a:tcPr marL="114300" marR="114300" marT="57150" marB="85725"/>
                </a:tc>
                <a:extLst>
                  <a:ext uri="{0D108BD9-81ED-4DB2-BD59-A6C34878D82A}">
                    <a16:rowId xmlns:a16="http://schemas.microsoft.com/office/drawing/2014/main" xmlns="" val="2148293364"/>
                  </a:ext>
                </a:extLst>
              </a:tr>
              <a:tr h="516877">
                <a:tc>
                  <a:txBody>
                    <a:bodyPr/>
                    <a:lstStyle/>
                    <a:p>
                      <a:pPr fontAlgn="t"/>
                      <a:r>
                        <a:rPr lang="ru-RU">
                          <a:effectLst/>
                        </a:rPr>
                        <a:t>Маркетинг, каналы продаж, партнерство</a:t>
                      </a:r>
                    </a:p>
                  </a:txBody>
                  <a:tcPr marL="114300" marR="114300" marT="57150" marB="85725"/>
                </a:tc>
                <a:tc>
                  <a:txBody>
                    <a:bodyPr/>
                    <a:lstStyle/>
                    <a:p>
                      <a:pPr fontAlgn="t"/>
                      <a:r>
                        <a:rPr lang="en-US">
                          <a:effectLst/>
                        </a:rPr>
                        <a:t>10% max</a:t>
                      </a:r>
                    </a:p>
                  </a:txBody>
                  <a:tcPr marL="114300" marR="114300" marT="57150" marB="85725"/>
                </a:tc>
                <a:tc>
                  <a:txBody>
                    <a:bodyPr/>
                    <a:lstStyle/>
                    <a:p>
                      <a:pPr fontAlgn="t"/>
                      <a:r>
                        <a:rPr lang="ru-RU">
                          <a:effectLst/>
                        </a:rPr>
                        <a:t>80%</a:t>
                      </a:r>
                    </a:p>
                  </a:txBody>
                  <a:tcPr marL="114300" marR="114300" marT="57150" marB="85725"/>
                </a:tc>
                <a:tc>
                  <a:txBody>
                    <a:bodyPr/>
                    <a:lstStyle/>
                    <a:p>
                      <a:pPr fontAlgn="t"/>
                      <a:r>
                        <a:rPr lang="ru-RU">
                          <a:effectLst/>
                        </a:rPr>
                        <a:t>0.0800</a:t>
                      </a:r>
                    </a:p>
                  </a:txBody>
                  <a:tcPr marL="114300" marR="114300" marT="57150" marB="85725"/>
                </a:tc>
                <a:extLst>
                  <a:ext uri="{0D108BD9-81ED-4DB2-BD59-A6C34878D82A}">
                    <a16:rowId xmlns:a16="http://schemas.microsoft.com/office/drawing/2014/main" xmlns="" val="4110994470"/>
                  </a:ext>
                </a:extLst>
              </a:tr>
              <a:tr h="721919">
                <a:tc>
                  <a:txBody>
                    <a:bodyPr/>
                    <a:lstStyle/>
                    <a:p>
                      <a:pPr fontAlgn="t"/>
                      <a:r>
                        <a:rPr lang="ru-RU">
                          <a:effectLst/>
                        </a:rPr>
                        <a:t>Потребность в дополнительных инвестициях</a:t>
                      </a:r>
                    </a:p>
                  </a:txBody>
                  <a:tcPr marL="114300" marR="114300" marT="57150" marB="85725"/>
                </a:tc>
                <a:tc>
                  <a:txBody>
                    <a:bodyPr/>
                    <a:lstStyle/>
                    <a:p>
                      <a:pPr fontAlgn="t"/>
                      <a:r>
                        <a:rPr lang="en-US">
                          <a:effectLst/>
                        </a:rPr>
                        <a:t>5% max</a:t>
                      </a:r>
                    </a:p>
                  </a:txBody>
                  <a:tcPr marL="114300" marR="114300" marT="57150" marB="85725"/>
                </a:tc>
                <a:tc>
                  <a:txBody>
                    <a:bodyPr/>
                    <a:lstStyle/>
                    <a:p>
                      <a:pPr fontAlgn="t"/>
                      <a:r>
                        <a:rPr lang="ru-RU">
                          <a:effectLst/>
                        </a:rPr>
                        <a:t>100%</a:t>
                      </a:r>
                    </a:p>
                  </a:txBody>
                  <a:tcPr marL="114300" marR="114300" marT="57150" marB="85725"/>
                </a:tc>
                <a:tc>
                  <a:txBody>
                    <a:bodyPr/>
                    <a:lstStyle/>
                    <a:p>
                      <a:pPr fontAlgn="t"/>
                      <a:r>
                        <a:rPr lang="ru-RU">
                          <a:effectLst/>
                        </a:rPr>
                        <a:t>0.0500</a:t>
                      </a:r>
                    </a:p>
                  </a:txBody>
                  <a:tcPr marL="114300" marR="114300" marT="57150" marB="85725"/>
                </a:tc>
                <a:extLst>
                  <a:ext uri="{0D108BD9-81ED-4DB2-BD59-A6C34878D82A}">
                    <a16:rowId xmlns:a16="http://schemas.microsoft.com/office/drawing/2014/main" xmlns="" val="2304961796"/>
                  </a:ext>
                </a:extLst>
              </a:tr>
              <a:tr h="721919">
                <a:tc>
                  <a:txBody>
                    <a:bodyPr/>
                    <a:lstStyle/>
                    <a:p>
                      <a:pPr fontAlgn="t"/>
                      <a:r>
                        <a:rPr lang="ru-RU">
                          <a:effectLst/>
                        </a:rPr>
                        <a:t>Другие факторы (хорошие отзывы потребителей)</a:t>
                      </a:r>
                    </a:p>
                  </a:txBody>
                  <a:tcPr marL="114300" marR="114300" marT="57150" marB="85725"/>
                </a:tc>
                <a:tc>
                  <a:txBody>
                    <a:bodyPr/>
                    <a:lstStyle/>
                    <a:p>
                      <a:pPr fontAlgn="t"/>
                      <a:r>
                        <a:rPr lang="en-US">
                          <a:effectLst/>
                        </a:rPr>
                        <a:t>5% max</a:t>
                      </a:r>
                    </a:p>
                  </a:txBody>
                  <a:tcPr marL="114300" marR="114300" marT="57150" marB="85725"/>
                </a:tc>
                <a:tc>
                  <a:txBody>
                    <a:bodyPr/>
                    <a:lstStyle/>
                    <a:p>
                      <a:pPr fontAlgn="t"/>
                      <a:r>
                        <a:rPr lang="ru-RU">
                          <a:effectLst/>
                        </a:rPr>
                        <a:t>100%</a:t>
                      </a:r>
                    </a:p>
                  </a:txBody>
                  <a:tcPr marL="114300" marR="114300" marT="57150" marB="85725"/>
                </a:tc>
                <a:tc>
                  <a:txBody>
                    <a:bodyPr/>
                    <a:lstStyle/>
                    <a:p>
                      <a:pPr fontAlgn="t"/>
                      <a:r>
                        <a:rPr lang="ru-RU">
                          <a:effectLst/>
                        </a:rPr>
                        <a:t>0.0500</a:t>
                      </a:r>
                    </a:p>
                  </a:txBody>
                  <a:tcPr marL="114300" marR="114300" marT="57150" marB="85725"/>
                </a:tc>
                <a:extLst>
                  <a:ext uri="{0D108BD9-81ED-4DB2-BD59-A6C34878D82A}">
                    <a16:rowId xmlns:a16="http://schemas.microsoft.com/office/drawing/2014/main" xmlns="" val="4018526812"/>
                  </a:ext>
                </a:extLst>
              </a:tr>
              <a:tr h="311835">
                <a:tc>
                  <a:txBody>
                    <a:bodyPr/>
                    <a:lstStyle/>
                    <a:p>
                      <a:pPr fontAlgn="t"/>
                      <a:r>
                        <a:rPr lang="ru-RU">
                          <a:effectLst/>
                        </a:rPr>
                        <a:t>ИТОГО</a:t>
                      </a:r>
                    </a:p>
                  </a:txBody>
                  <a:tcPr marL="114300" marR="114300" marT="57150" marB="85725"/>
                </a:tc>
                <a:tc>
                  <a:txBody>
                    <a:bodyPr/>
                    <a:lstStyle/>
                    <a:p>
                      <a:pPr fontAlgn="t"/>
                      <a:endParaRPr lang="ru-RU">
                        <a:effectLst/>
                      </a:endParaRPr>
                    </a:p>
                  </a:txBody>
                  <a:tcPr marL="114300" marR="114300" marT="57150" marB="85725"/>
                </a:tc>
                <a:tc>
                  <a:txBody>
                    <a:bodyPr/>
                    <a:lstStyle/>
                    <a:p>
                      <a:pPr fontAlgn="t"/>
                      <a:endParaRPr lang="ru-RU">
                        <a:effectLst/>
                      </a:endParaRPr>
                    </a:p>
                  </a:txBody>
                  <a:tcPr marL="114300" marR="114300" marT="57150" marB="85725"/>
                </a:tc>
                <a:tc>
                  <a:txBody>
                    <a:bodyPr/>
                    <a:lstStyle/>
                    <a:p>
                      <a:pPr fontAlgn="t"/>
                      <a:r>
                        <a:rPr lang="ru-RU" dirty="0">
                          <a:effectLst/>
                        </a:rPr>
                        <a:t>1.0750</a:t>
                      </a:r>
                    </a:p>
                  </a:txBody>
                  <a:tcPr marL="114300" marR="114300" marT="57150" marB="85725"/>
                </a:tc>
                <a:extLst>
                  <a:ext uri="{0D108BD9-81ED-4DB2-BD59-A6C34878D82A}">
                    <a16:rowId xmlns:a16="http://schemas.microsoft.com/office/drawing/2014/main" xmlns="" val="3854257593"/>
                  </a:ext>
                </a:extLst>
              </a:tr>
            </a:tbl>
          </a:graphicData>
        </a:graphic>
      </p:graphicFrame>
      <p:sp>
        <p:nvSpPr>
          <p:cNvPr id="3" name="Прямоугольник 2"/>
          <p:cNvSpPr/>
          <p:nvPr/>
        </p:nvSpPr>
        <p:spPr>
          <a:xfrm>
            <a:off x="535460" y="2967335"/>
            <a:ext cx="8789772" cy="3416320"/>
          </a:xfrm>
          <a:prstGeom prst="rect">
            <a:avLst/>
          </a:prstGeom>
        </p:spPr>
        <p:txBody>
          <a:bodyPr wrap="square">
            <a:spAutoFit/>
          </a:bodyPr>
          <a:lstStyle/>
          <a:p>
            <a:endParaRPr lang="ru-UA" dirty="0" smtClean="0">
              <a:solidFill>
                <a:srgbClr val="222222"/>
              </a:solidFill>
              <a:latin typeface="-apple-system"/>
            </a:endParaRPr>
          </a:p>
          <a:p>
            <a:endParaRPr lang="ru-UA" dirty="0">
              <a:solidFill>
                <a:srgbClr val="222222"/>
              </a:solidFill>
              <a:latin typeface="-apple-system"/>
            </a:endParaRPr>
          </a:p>
          <a:p>
            <a:endParaRPr lang="ru-UA" dirty="0" smtClean="0">
              <a:solidFill>
                <a:srgbClr val="222222"/>
              </a:solidFill>
              <a:latin typeface="-apple-system"/>
            </a:endParaRPr>
          </a:p>
          <a:p>
            <a:endParaRPr lang="ru-UA" dirty="0">
              <a:solidFill>
                <a:srgbClr val="222222"/>
              </a:solidFill>
              <a:latin typeface="-apple-system"/>
            </a:endParaRPr>
          </a:p>
          <a:p>
            <a:endParaRPr lang="ru-UA" dirty="0" smtClean="0">
              <a:solidFill>
                <a:srgbClr val="222222"/>
              </a:solidFill>
              <a:latin typeface="-apple-system"/>
            </a:endParaRPr>
          </a:p>
          <a:p>
            <a:endParaRPr lang="ru-UA" dirty="0">
              <a:solidFill>
                <a:srgbClr val="222222"/>
              </a:solidFill>
              <a:latin typeface="-apple-system"/>
            </a:endParaRPr>
          </a:p>
          <a:p>
            <a:endParaRPr lang="ru-UA" dirty="0" smtClean="0">
              <a:solidFill>
                <a:srgbClr val="222222"/>
              </a:solidFill>
              <a:latin typeface="-apple-system"/>
            </a:endParaRPr>
          </a:p>
          <a:p>
            <a:endParaRPr lang="ru-UA" dirty="0">
              <a:solidFill>
                <a:srgbClr val="222222"/>
              </a:solidFill>
              <a:latin typeface="-apple-system"/>
            </a:endParaRPr>
          </a:p>
          <a:p>
            <a:endParaRPr lang="ru-UA" dirty="0" smtClean="0">
              <a:solidFill>
                <a:srgbClr val="222222"/>
              </a:solidFill>
              <a:latin typeface="-apple-system"/>
            </a:endParaRPr>
          </a:p>
          <a:p>
            <a:endParaRPr lang="ru-UA" dirty="0">
              <a:solidFill>
                <a:srgbClr val="222222"/>
              </a:solidFill>
              <a:latin typeface="-apple-system"/>
            </a:endParaRPr>
          </a:p>
          <a:p>
            <a:r>
              <a:rPr lang="ru-RU" dirty="0" smtClean="0">
                <a:solidFill>
                  <a:srgbClr val="222222"/>
                </a:solidFill>
                <a:latin typeface="-apple-system"/>
              </a:rPr>
              <a:t>Умножив </a:t>
            </a:r>
            <a:r>
              <a:rPr lang="ru-RU" dirty="0">
                <a:solidFill>
                  <a:srgbClr val="222222"/>
                </a:solidFill>
                <a:latin typeface="-apple-system"/>
              </a:rPr>
              <a:t>сумму факторов (1.075) на среднюю оценку 1,5 млн </a:t>
            </a:r>
            <a:r>
              <a:rPr lang="ru-RU" dirty="0" err="1">
                <a:solidFill>
                  <a:srgbClr val="222222"/>
                </a:solidFill>
                <a:latin typeface="-apple-system"/>
              </a:rPr>
              <a:t>долл</a:t>
            </a:r>
            <a:r>
              <a:rPr lang="ru-RU" dirty="0">
                <a:solidFill>
                  <a:srgbClr val="222222"/>
                </a:solidFill>
                <a:latin typeface="-apple-system"/>
              </a:rPr>
              <a:t>, мы получим оценку приобретаемой компании в 1,61 </a:t>
            </a:r>
            <a:r>
              <a:rPr lang="ru-RU" dirty="0" err="1">
                <a:solidFill>
                  <a:srgbClr val="222222"/>
                </a:solidFill>
                <a:latin typeface="-apple-system"/>
              </a:rPr>
              <a:t>млн.долл</a:t>
            </a:r>
            <a:r>
              <a:rPr lang="ru-RU" dirty="0">
                <a:solidFill>
                  <a:srgbClr val="222222"/>
                </a:solidFill>
                <a:latin typeface="-apple-system"/>
              </a:rPr>
              <a:t>.</a:t>
            </a:r>
            <a:endParaRPr lang="ru-RU" dirty="0"/>
          </a:p>
        </p:txBody>
      </p:sp>
    </p:spTree>
    <p:extLst>
      <p:ext uri="{BB962C8B-B14F-4D97-AF65-F5344CB8AC3E}">
        <p14:creationId xmlns:p14="http://schemas.microsoft.com/office/powerpoint/2010/main" val="92451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4294967295"/>
          </p:nvPr>
        </p:nvSpPr>
        <p:spPr>
          <a:xfrm>
            <a:off x="614995" y="428878"/>
            <a:ext cx="9168276" cy="5833586"/>
          </a:xfrm>
        </p:spPr>
        <p:txBody>
          <a:bodyPr>
            <a:normAutofit/>
          </a:bodyPr>
          <a:lstStyle/>
          <a:p>
            <a:pPr marL="0" indent="0">
              <a:buNone/>
            </a:pPr>
            <a:endParaRPr lang="ru-RU" sz="2000" b="1" dirty="0" smtClean="0"/>
          </a:p>
          <a:p>
            <a:pPr marL="0" indent="0">
              <a:buNone/>
            </a:pPr>
            <a:r>
              <a:rPr lang="ru-RU" sz="2000" b="1" dirty="0"/>
              <a:t>	</a:t>
            </a:r>
            <a:r>
              <a:rPr lang="ru-RU" sz="3200" dirty="0"/>
              <a:t> </a:t>
            </a:r>
            <a:r>
              <a:rPr lang="ru-RU" sz="3200" dirty="0">
                <a:solidFill>
                  <a:schemeClr val="accent1"/>
                </a:solidFill>
              </a:rPr>
              <a:t>4. Метод сравнимых операций</a:t>
            </a:r>
          </a:p>
          <a:p>
            <a:pPr marL="0" indent="0">
              <a:buNone/>
            </a:pPr>
            <a:r>
              <a:rPr lang="ru-RU" sz="2000" dirty="0" smtClean="0"/>
              <a:t>	На </a:t>
            </a:r>
            <a:r>
              <a:rPr lang="ru-RU" sz="2000" dirty="0"/>
              <a:t>самом деле, метод сравнимых операций – это всего лишь тройное правило, известное из математики</a:t>
            </a:r>
            <a:r>
              <a:rPr lang="ru-RU" sz="2000" dirty="0" smtClean="0"/>
              <a:t>.</a:t>
            </a:r>
          </a:p>
          <a:p>
            <a:pPr marL="0" indent="0">
              <a:buNone/>
            </a:pPr>
            <a:endParaRPr lang="ru-RU" sz="20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081" y="2538370"/>
            <a:ext cx="7315200" cy="4114800"/>
          </a:xfrm>
          <a:prstGeom prst="rect">
            <a:avLst/>
          </a:prstGeom>
        </p:spPr>
      </p:pic>
    </p:spTree>
    <p:extLst>
      <p:ext uri="{BB962C8B-B14F-4D97-AF65-F5344CB8AC3E}">
        <p14:creationId xmlns:p14="http://schemas.microsoft.com/office/powerpoint/2010/main" val="3505835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17890" y="816723"/>
            <a:ext cx="7944303" cy="400110"/>
          </a:xfrm>
          <a:prstGeom prst="rect">
            <a:avLst/>
          </a:prstGeom>
        </p:spPr>
        <p:txBody>
          <a:bodyPr wrap="square">
            <a:spAutoFit/>
          </a:bodyPr>
          <a:lstStyle/>
          <a:p>
            <a:r>
              <a:rPr lang="ru-RU" sz="2000" b="1" dirty="0" smtClean="0"/>
              <a:t>	</a:t>
            </a:r>
            <a:endParaRPr lang="ru-RU" sz="2000" dirty="0">
              <a:solidFill>
                <a:schemeClr val="tx1">
                  <a:lumMod val="75000"/>
                  <a:lumOff val="25000"/>
                </a:schemeClr>
              </a:solidFill>
            </a:endParaRPr>
          </a:p>
        </p:txBody>
      </p:sp>
      <p:sp>
        <p:nvSpPr>
          <p:cNvPr id="2" name="Прямоугольник 1"/>
          <p:cNvSpPr/>
          <p:nvPr/>
        </p:nvSpPr>
        <p:spPr>
          <a:xfrm>
            <a:off x="590719" y="816723"/>
            <a:ext cx="8982159" cy="4888518"/>
          </a:xfrm>
          <a:prstGeom prst="rect">
            <a:avLst/>
          </a:prstGeom>
        </p:spPr>
        <p:txBody>
          <a:bodyPr wrap="square">
            <a:spAutoFit/>
          </a:bodyPr>
          <a:lstStyle/>
          <a:p>
            <a:pPr>
              <a:spcBef>
                <a:spcPts val="1000"/>
              </a:spcBef>
              <a:buClr>
                <a:schemeClr val="accent1"/>
              </a:buClr>
              <a:buSzPct val="80000"/>
            </a:pPr>
            <a:r>
              <a:rPr lang="ru-RU" dirty="0">
                <a:solidFill>
                  <a:schemeClr val="tx1">
                    <a:lumMod val="75000"/>
                    <a:lumOff val="25000"/>
                  </a:schemeClr>
                </a:solidFill>
              </a:rPr>
              <a:t>В зависимости от типа коробки ( </a:t>
            </a:r>
            <a:r>
              <a:rPr lang="ru-RU" dirty="0" err="1">
                <a:solidFill>
                  <a:schemeClr val="tx1">
                    <a:lumMod val="75000"/>
                    <a:lumOff val="25000"/>
                  </a:schemeClr>
                </a:solidFill>
              </a:rPr>
              <a:t>стартапа</a:t>
            </a:r>
            <a:r>
              <a:rPr lang="ru-RU" dirty="0">
                <a:solidFill>
                  <a:schemeClr val="tx1">
                    <a:lumMod val="75000"/>
                    <a:lumOff val="25000"/>
                  </a:schemeClr>
                </a:solidFill>
              </a:rPr>
              <a:t>) , которую вы хотите построить, вам нужно найти метрику, которая будет удобна для того, чтобы выразить через нее стоимость вашей </a:t>
            </a:r>
            <a:r>
              <a:rPr lang="ru-RU" dirty="0" smtClean="0">
                <a:solidFill>
                  <a:schemeClr val="tx1">
                    <a:lumMod val="75000"/>
                    <a:lumOff val="25000"/>
                  </a:schemeClr>
                </a:solidFill>
              </a:rPr>
              <a:t>коробки</a:t>
            </a:r>
            <a:r>
              <a:rPr lang="ru-UA" dirty="0" smtClean="0">
                <a:solidFill>
                  <a:schemeClr val="tx1">
                    <a:lumMod val="75000"/>
                    <a:lumOff val="25000"/>
                  </a:schemeClr>
                </a:solidFill>
              </a:rPr>
              <a:t> </a:t>
            </a:r>
            <a:r>
              <a:rPr lang="ru-RU" dirty="0" smtClean="0">
                <a:solidFill>
                  <a:schemeClr val="tx1">
                    <a:lumMod val="75000"/>
                    <a:lumOff val="25000"/>
                  </a:schemeClr>
                </a:solidFill>
              </a:rPr>
              <a:t>(</a:t>
            </a:r>
            <a:r>
              <a:rPr lang="ru-RU" dirty="0" err="1" smtClean="0">
                <a:solidFill>
                  <a:schemeClr val="tx1">
                    <a:lumMod val="75000"/>
                    <a:lumOff val="25000"/>
                  </a:schemeClr>
                </a:solidFill>
              </a:rPr>
              <a:t>стартапа</a:t>
            </a:r>
            <a:r>
              <a:rPr lang="ru-RU" dirty="0">
                <a:solidFill>
                  <a:schemeClr val="tx1">
                    <a:lumMod val="75000"/>
                    <a:lumOff val="25000"/>
                  </a:schemeClr>
                </a:solidFill>
              </a:rPr>
              <a:t>). Это может быть метрика, специфическая для вашей отрасли: MRR – регулярный месячный доход (</a:t>
            </a:r>
            <a:r>
              <a:rPr lang="ru-RU" dirty="0" err="1">
                <a:solidFill>
                  <a:schemeClr val="tx1">
                    <a:lumMod val="75000"/>
                    <a:lumOff val="25000"/>
                  </a:schemeClr>
                </a:solidFill>
              </a:rPr>
              <a:t>SaaS</a:t>
            </a:r>
            <a:r>
              <a:rPr lang="ru-RU" dirty="0">
                <a:solidFill>
                  <a:schemeClr val="tx1">
                    <a:lumMod val="75000"/>
                    <a:lumOff val="25000"/>
                  </a:schemeClr>
                </a:solidFill>
              </a:rPr>
              <a:t>), число подобранных сотрудников (кадровые агентства), количество торговых точек (розничная торговля), патентный фонд (</a:t>
            </a:r>
            <a:r>
              <a:rPr lang="ru-RU" dirty="0" err="1">
                <a:solidFill>
                  <a:schemeClr val="tx1">
                    <a:lumMod val="75000"/>
                    <a:lumOff val="25000"/>
                  </a:schemeClr>
                </a:solidFill>
              </a:rPr>
              <a:t>медтехнологии</a:t>
            </a:r>
            <a:r>
              <a:rPr lang="ru-RU" dirty="0">
                <a:solidFill>
                  <a:schemeClr val="tx1">
                    <a:lumMod val="75000"/>
                    <a:lumOff val="25000"/>
                  </a:schemeClr>
                </a:solidFill>
              </a:rPr>
              <a:t>/биотехнологии), </a:t>
            </a:r>
            <a:r>
              <a:rPr lang="ru-RU" b="1" dirty="0">
                <a:solidFill>
                  <a:schemeClr val="tx1">
                    <a:lumMod val="75000"/>
                    <a:lumOff val="25000"/>
                  </a:schemeClr>
                </a:solidFill>
              </a:rPr>
              <a:t>WAU – количество активных пользователей в неделю (</a:t>
            </a:r>
            <a:r>
              <a:rPr lang="ru-RU" b="1" dirty="0" err="1">
                <a:solidFill>
                  <a:schemeClr val="tx1">
                    <a:lumMod val="75000"/>
                    <a:lumOff val="25000"/>
                  </a:schemeClr>
                </a:solidFill>
              </a:rPr>
              <a:t>мессенджеры</a:t>
            </a:r>
            <a:r>
              <a:rPr lang="ru-RU" b="1" dirty="0">
                <a:solidFill>
                  <a:schemeClr val="tx1">
                    <a:lumMod val="75000"/>
                    <a:lumOff val="25000"/>
                  </a:schemeClr>
                </a:solidFill>
              </a:rPr>
              <a:t>) и т. д.</a:t>
            </a:r>
            <a:r>
              <a:rPr lang="ru-RU" dirty="0">
                <a:solidFill>
                  <a:schemeClr val="tx1">
                    <a:lumMod val="75000"/>
                    <a:lumOff val="25000"/>
                  </a:schemeClr>
                </a:solidFill>
              </a:rPr>
              <a:t> В большинстве случаев можно использовать информацию из отчетов о прибылях и убытках: продажи, валовая прибыль, EBITDA и т. п.)</a:t>
            </a:r>
          </a:p>
          <a:p>
            <a:pPr>
              <a:spcBef>
                <a:spcPts val="1000"/>
              </a:spcBef>
              <a:buClr>
                <a:schemeClr val="accent1"/>
              </a:buClr>
              <a:buSzPct val="80000"/>
            </a:pPr>
            <a:endParaRPr lang="ru-RU" dirty="0">
              <a:solidFill>
                <a:schemeClr val="tx1">
                  <a:lumMod val="75000"/>
                  <a:lumOff val="25000"/>
                </a:schemeClr>
              </a:solidFill>
            </a:endParaRPr>
          </a:p>
          <a:p>
            <a:pPr>
              <a:spcBef>
                <a:spcPts val="1000"/>
              </a:spcBef>
              <a:buClr>
                <a:schemeClr val="accent1"/>
              </a:buClr>
              <a:buSzPct val="80000"/>
            </a:pPr>
            <a:r>
              <a:rPr lang="ru-RU" dirty="0">
                <a:solidFill>
                  <a:schemeClr val="tx1">
                    <a:lumMod val="75000"/>
                    <a:lumOff val="25000"/>
                  </a:schemeClr>
                </a:solidFill>
              </a:rPr>
              <a:t>	В зависимости от рассматриваемых аналогов ( см. слайд 16) , коробка может стоить 685 долларов или 6 736 долларов.</a:t>
            </a:r>
          </a:p>
          <a:p>
            <a:pPr>
              <a:spcBef>
                <a:spcPts val="1000"/>
              </a:spcBef>
              <a:buClr>
                <a:schemeClr val="accent1"/>
              </a:buClr>
              <a:buSzPct val="80000"/>
            </a:pPr>
            <a:endParaRPr lang="ru-RU" dirty="0">
              <a:solidFill>
                <a:schemeClr val="tx1">
                  <a:lumMod val="75000"/>
                  <a:lumOff val="25000"/>
                </a:schemeClr>
              </a:solidFill>
            </a:endParaRPr>
          </a:p>
          <a:p>
            <a:pPr>
              <a:spcBef>
                <a:spcPts val="1000"/>
              </a:spcBef>
              <a:buClr>
                <a:schemeClr val="accent1"/>
              </a:buClr>
              <a:buSzPct val="80000"/>
            </a:pPr>
            <a:r>
              <a:rPr lang="ru-RU" dirty="0">
                <a:solidFill>
                  <a:schemeClr val="tx1">
                    <a:lumMod val="75000"/>
                    <a:lumOff val="25000"/>
                  </a:schemeClr>
                </a:solidFill>
              </a:rPr>
              <a:t>	</a:t>
            </a:r>
          </a:p>
          <a:p>
            <a:pPr>
              <a:spcBef>
                <a:spcPts val="1000"/>
              </a:spcBef>
              <a:buClr>
                <a:schemeClr val="accent1"/>
              </a:buClr>
              <a:buSzPct val="80000"/>
            </a:pPr>
            <a:r>
              <a:rPr lang="ru-RU" dirty="0">
                <a:solidFill>
                  <a:schemeClr val="tx1">
                    <a:lumMod val="75000"/>
                    <a:lumOff val="25000"/>
                  </a:schemeClr>
                </a:solidFill>
              </a:rPr>
              <a:t> </a:t>
            </a:r>
          </a:p>
        </p:txBody>
      </p:sp>
    </p:spTree>
    <p:extLst>
      <p:ext uri="{BB962C8B-B14F-4D97-AF65-F5344CB8AC3E}">
        <p14:creationId xmlns:p14="http://schemas.microsoft.com/office/powerpoint/2010/main" val="156436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4930" y="590718"/>
            <a:ext cx="8633254" cy="646331"/>
          </a:xfrm>
          <a:prstGeom prst="rect">
            <a:avLst/>
          </a:prstGeom>
        </p:spPr>
        <p:txBody>
          <a:bodyPr wrap="square">
            <a:spAutoFit/>
          </a:bodyPr>
          <a:lstStyle/>
          <a:p>
            <a:pPr>
              <a:spcBef>
                <a:spcPts val="1000"/>
              </a:spcBef>
              <a:buClr>
                <a:schemeClr val="accent1"/>
              </a:buClr>
              <a:buSzPct val="80000"/>
            </a:pPr>
            <a:r>
              <a:rPr lang="ru-RU" dirty="0">
                <a:solidFill>
                  <a:schemeClr val="tx1">
                    <a:lumMod val="75000"/>
                    <a:lumOff val="25000"/>
                  </a:schemeClr>
                </a:solidFill>
              </a:rPr>
              <a:t>Метод сравнимых операций применяется как для </a:t>
            </a:r>
            <a:r>
              <a:rPr lang="ru-RU" dirty="0" err="1">
                <a:solidFill>
                  <a:schemeClr val="tx1">
                    <a:lumMod val="75000"/>
                    <a:lumOff val="25000"/>
                  </a:schemeClr>
                </a:solidFill>
              </a:rPr>
              <a:t>стартапов</a:t>
            </a:r>
            <a:r>
              <a:rPr lang="ru-RU" dirty="0">
                <a:solidFill>
                  <a:schemeClr val="tx1">
                    <a:lumMod val="75000"/>
                    <a:lumOff val="25000"/>
                  </a:schemeClr>
                </a:solidFill>
              </a:rPr>
              <a:t>, еще не получающих прибыли, так и для получающих.</a:t>
            </a:r>
          </a:p>
        </p:txBody>
      </p:sp>
      <p:graphicFrame>
        <p:nvGraphicFramePr>
          <p:cNvPr id="3" name="Таблица 2"/>
          <p:cNvGraphicFramePr>
            <a:graphicFrameLocks noGrp="1"/>
          </p:cNvGraphicFramePr>
          <p:nvPr>
            <p:extLst>
              <p:ext uri="{D42A27DB-BD31-4B8C-83A1-F6EECF244321}">
                <p14:modId xmlns:p14="http://schemas.microsoft.com/office/powerpoint/2010/main" val="544120927"/>
              </p:ext>
            </p:extLst>
          </p:nvPr>
        </p:nvGraphicFramePr>
        <p:xfrm>
          <a:off x="832020" y="1565195"/>
          <a:ext cx="8138984" cy="4604940"/>
        </p:xfrm>
        <a:graphic>
          <a:graphicData uri="http://schemas.openxmlformats.org/drawingml/2006/table">
            <a:tbl>
              <a:tblPr firstRow="1" bandRow="1">
                <a:tableStyleId>{5C22544A-7EE6-4342-B048-85BDC9FD1C3A}</a:tableStyleId>
              </a:tblPr>
              <a:tblGrid>
                <a:gridCol w="2034746">
                  <a:extLst>
                    <a:ext uri="{9D8B030D-6E8A-4147-A177-3AD203B41FA5}">
                      <a16:colId xmlns:a16="http://schemas.microsoft.com/office/drawing/2014/main" xmlns="" val="20000"/>
                    </a:ext>
                  </a:extLst>
                </a:gridCol>
                <a:gridCol w="2034746">
                  <a:extLst>
                    <a:ext uri="{9D8B030D-6E8A-4147-A177-3AD203B41FA5}">
                      <a16:colId xmlns:a16="http://schemas.microsoft.com/office/drawing/2014/main" xmlns="" val="20001"/>
                    </a:ext>
                  </a:extLst>
                </a:gridCol>
                <a:gridCol w="2034746">
                  <a:extLst>
                    <a:ext uri="{9D8B030D-6E8A-4147-A177-3AD203B41FA5}">
                      <a16:colId xmlns:a16="http://schemas.microsoft.com/office/drawing/2014/main" xmlns="" val="20002"/>
                    </a:ext>
                  </a:extLst>
                </a:gridCol>
                <a:gridCol w="2034746">
                  <a:extLst>
                    <a:ext uri="{9D8B030D-6E8A-4147-A177-3AD203B41FA5}">
                      <a16:colId xmlns:a16="http://schemas.microsoft.com/office/drawing/2014/main" xmlns="" val="20003"/>
                    </a:ext>
                  </a:extLst>
                </a:gridCol>
              </a:tblGrid>
              <a:tr h="224320">
                <a:tc gridSpan="4">
                  <a:txBody>
                    <a:bodyPr/>
                    <a:lstStyle/>
                    <a:p>
                      <a:pPr algn="ctr"/>
                      <a:r>
                        <a:rPr lang="ru-RU" sz="1400" dirty="0">
                          <a:effectLst/>
                        </a:rPr>
                        <a:t>Метод сравнимых операций</a:t>
                      </a:r>
                    </a:p>
                  </a:txBody>
                  <a:tcPr marL="0" marR="0" marT="0" marB="0" anchor="ct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xmlns="" val="10000"/>
                  </a:ext>
                </a:extLst>
              </a:tr>
              <a:tr h="428870">
                <a:tc>
                  <a:txBody>
                    <a:bodyPr/>
                    <a:lstStyle/>
                    <a:p>
                      <a:r>
                        <a:rPr lang="ru-RU" sz="1400">
                          <a:effectLst/>
                        </a:rPr>
                        <a:t> </a:t>
                      </a:r>
                    </a:p>
                  </a:txBody>
                  <a:tcPr marL="0" marR="0" marT="0" marB="0" anchor="ctr"/>
                </a:tc>
                <a:tc>
                  <a:txBody>
                    <a:bodyPr/>
                    <a:lstStyle/>
                    <a:p>
                      <a:pPr algn="ctr"/>
                      <a:r>
                        <a:rPr lang="ru-RU" sz="1400"/>
                        <a:t>Цена продажи</a:t>
                      </a:r>
                    </a:p>
                  </a:txBody>
                  <a:tcPr marL="0" marR="0" marT="0" marB="0" anchor="ctr"/>
                </a:tc>
                <a:tc>
                  <a:txBody>
                    <a:bodyPr/>
                    <a:lstStyle/>
                    <a:p>
                      <a:pPr algn="ctr"/>
                      <a:r>
                        <a:rPr lang="ru-RU" sz="1400">
                          <a:effectLst/>
                        </a:rPr>
                        <a:t>Мультипликатор выручки</a:t>
                      </a:r>
                    </a:p>
                  </a:txBody>
                  <a:tcPr marL="0" marR="0" marT="0" marB="0" anchor="ctr"/>
                </a:tc>
                <a:tc>
                  <a:txBody>
                    <a:bodyPr/>
                    <a:lstStyle/>
                    <a:p>
                      <a:pPr algn="ctr"/>
                      <a:r>
                        <a:rPr lang="ru-RU" sz="1400">
                          <a:effectLst/>
                        </a:rPr>
                        <a:t>Мультипликатор </a:t>
                      </a:r>
                      <a:r>
                        <a:rPr lang="en-US" sz="1400">
                          <a:effectLst/>
                        </a:rPr>
                        <a:t>WAU</a:t>
                      </a:r>
                    </a:p>
                  </a:txBody>
                  <a:tcPr marL="0" marR="0" marT="0" marB="0" anchor="ctr"/>
                </a:tc>
                <a:extLst>
                  <a:ext uri="{0D108BD9-81ED-4DB2-BD59-A6C34878D82A}">
                    <a16:rowId xmlns:a16="http://schemas.microsoft.com/office/drawing/2014/main" xmlns="" val="10001"/>
                  </a:ext>
                </a:extLst>
              </a:tr>
              <a:tr h="327879">
                <a:tc>
                  <a:txBody>
                    <a:bodyPr/>
                    <a:lstStyle/>
                    <a:p>
                      <a:pPr algn="ctr"/>
                      <a:r>
                        <a:rPr lang="ru-RU" sz="1400" dirty="0">
                          <a:effectLst/>
                        </a:rPr>
                        <a:t>Подобная коробка №1</a:t>
                      </a:r>
                    </a:p>
                  </a:txBody>
                  <a:tcPr marL="0" marR="0" marT="0" marB="0" anchor="ctr"/>
                </a:tc>
                <a:tc>
                  <a:txBody>
                    <a:bodyPr/>
                    <a:lstStyle/>
                    <a:p>
                      <a:pPr algn="ctr"/>
                      <a:r>
                        <a:rPr lang="ru-RU" sz="1400">
                          <a:effectLst/>
                        </a:rPr>
                        <a:t>957 долл</a:t>
                      </a:r>
                    </a:p>
                  </a:txBody>
                  <a:tcPr marL="0" marR="0" marT="0" marB="0" anchor="ctr"/>
                </a:tc>
                <a:tc>
                  <a:txBody>
                    <a:bodyPr/>
                    <a:lstStyle/>
                    <a:p>
                      <a:pPr algn="ctr"/>
                      <a:r>
                        <a:rPr lang="en-US" sz="1400">
                          <a:effectLst/>
                        </a:rPr>
                        <a:t>3,0 x</a:t>
                      </a:r>
                    </a:p>
                  </a:txBody>
                  <a:tcPr marL="0" marR="0" marT="0" marB="0" anchor="ctr"/>
                </a:tc>
                <a:tc>
                  <a:txBody>
                    <a:bodyPr/>
                    <a:lstStyle/>
                    <a:p>
                      <a:pPr algn="ctr"/>
                      <a:r>
                        <a:rPr lang="en-US" sz="1400">
                          <a:effectLst/>
                        </a:rPr>
                        <a:t>2,3 x</a:t>
                      </a:r>
                    </a:p>
                  </a:txBody>
                  <a:tcPr marL="0" marR="0" marT="0" marB="0" anchor="ctr"/>
                </a:tc>
                <a:extLst>
                  <a:ext uri="{0D108BD9-81ED-4DB2-BD59-A6C34878D82A}">
                    <a16:rowId xmlns:a16="http://schemas.microsoft.com/office/drawing/2014/main" xmlns="" val="10002"/>
                  </a:ext>
                </a:extLst>
              </a:tr>
              <a:tr h="327879">
                <a:tc>
                  <a:txBody>
                    <a:bodyPr/>
                    <a:lstStyle/>
                    <a:p>
                      <a:pPr algn="ctr"/>
                      <a:r>
                        <a:rPr lang="ru-RU" sz="1400">
                          <a:effectLst/>
                        </a:rPr>
                        <a:t>Подобная коробка №2</a:t>
                      </a:r>
                    </a:p>
                  </a:txBody>
                  <a:tcPr marL="0" marR="0" marT="0" marB="0" anchor="ctr"/>
                </a:tc>
                <a:tc>
                  <a:txBody>
                    <a:bodyPr/>
                    <a:lstStyle/>
                    <a:p>
                      <a:pPr algn="ctr"/>
                      <a:r>
                        <a:rPr lang="ru-RU" sz="1400">
                          <a:effectLst/>
                        </a:rPr>
                        <a:t>647 долл</a:t>
                      </a:r>
                    </a:p>
                  </a:txBody>
                  <a:tcPr marL="0" marR="0" marT="0" marB="0" anchor="ctr"/>
                </a:tc>
                <a:tc>
                  <a:txBody>
                    <a:bodyPr/>
                    <a:lstStyle/>
                    <a:p>
                      <a:pPr algn="ctr"/>
                      <a:r>
                        <a:rPr lang="en-US" sz="1400">
                          <a:effectLst/>
                        </a:rPr>
                        <a:t>3,3 x</a:t>
                      </a:r>
                    </a:p>
                  </a:txBody>
                  <a:tcPr marL="0" marR="0" marT="0" marB="0" anchor="ctr"/>
                </a:tc>
                <a:tc>
                  <a:txBody>
                    <a:bodyPr/>
                    <a:lstStyle/>
                    <a:p>
                      <a:pPr algn="ctr"/>
                      <a:r>
                        <a:rPr lang="en-US" sz="1400">
                          <a:effectLst/>
                        </a:rPr>
                        <a:t>6,4 x</a:t>
                      </a:r>
                    </a:p>
                  </a:txBody>
                  <a:tcPr marL="0" marR="0" marT="0" marB="0" anchor="ctr"/>
                </a:tc>
                <a:extLst>
                  <a:ext uri="{0D108BD9-81ED-4DB2-BD59-A6C34878D82A}">
                    <a16:rowId xmlns:a16="http://schemas.microsoft.com/office/drawing/2014/main" xmlns="" val="10003"/>
                  </a:ext>
                </a:extLst>
              </a:tr>
              <a:tr h="327879">
                <a:tc>
                  <a:txBody>
                    <a:bodyPr/>
                    <a:lstStyle/>
                    <a:p>
                      <a:pPr algn="ctr"/>
                      <a:r>
                        <a:rPr lang="ru-RU" sz="1400">
                          <a:effectLst/>
                        </a:rPr>
                        <a:t>Подобная коробка №3</a:t>
                      </a:r>
                    </a:p>
                  </a:txBody>
                  <a:tcPr marL="0" marR="0" marT="0" marB="0" anchor="ctr"/>
                </a:tc>
                <a:tc>
                  <a:txBody>
                    <a:bodyPr/>
                    <a:lstStyle/>
                    <a:p>
                      <a:pPr algn="ctr"/>
                      <a:r>
                        <a:rPr lang="ru-RU" sz="1400">
                          <a:effectLst/>
                        </a:rPr>
                        <a:t>327 долл</a:t>
                      </a:r>
                    </a:p>
                  </a:txBody>
                  <a:tcPr marL="0" marR="0" marT="0" marB="0" anchor="ctr"/>
                </a:tc>
                <a:tc>
                  <a:txBody>
                    <a:bodyPr/>
                    <a:lstStyle/>
                    <a:p>
                      <a:pPr algn="ctr"/>
                      <a:r>
                        <a:rPr lang="en-US" sz="1400" dirty="0">
                          <a:effectLst/>
                        </a:rPr>
                        <a:t>1,9 x</a:t>
                      </a:r>
                    </a:p>
                  </a:txBody>
                  <a:tcPr marL="0" marR="0" marT="0" marB="0" anchor="ctr"/>
                </a:tc>
                <a:tc>
                  <a:txBody>
                    <a:bodyPr/>
                    <a:lstStyle/>
                    <a:p>
                      <a:pPr algn="ctr"/>
                      <a:r>
                        <a:rPr lang="en-US" sz="1400">
                          <a:effectLst/>
                        </a:rPr>
                        <a:t>1,5 x</a:t>
                      </a:r>
                    </a:p>
                  </a:txBody>
                  <a:tcPr marL="0" marR="0" marT="0" marB="0" anchor="ctr"/>
                </a:tc>
                <a:extLst>
                  <a:ext uri="{0D108BD9-81ED-4DB2-BD59-A6C34878D82A}">
                    <a16:rowId xmlns:a16="http://schemas.microsoft.com/office/drawing/2014/main" xmlns="" val="10004"/>
                  </a:ext>
                </a:extLst>
              </a:tr>
              <a:tr h="327879">
                <a:tc>
                  <a:txBody>
                    <a:bodyPr/>
                    <a:lstStyle/>
                    <a:p>
                      <a:pPr algn="ctr"/>
                      <a:r>
                        <a:rPr lang="ru-RU" sz="1400">
                          <a:effectLst/>
                        </a:rPr>
                        <a:t>Подобная коробка №4</a:t>
                      </a:r>
                    </a:p>
                  </a:txBody>
                  <a:tcPr marL="0" marR="0" marT="0" marB="0" anchor="ctr"/>
                </a:tc>
                <a:tc>
                  <a:txBody>
                    <a:bodyPr/>
                    <a:lstStyle/>
                    <a:p>
                      <a:pPr algn="ctr"/>
                      <a:r>
                        <a:rPr lang="ru-RU" sz="1400">
                          <a:effectLst/>
                        </a:rPr>
                        <a:t>737 долл</a:t>
                      </a:r>
                    </a:p>
                  </a:txBody>
                  <a:tcPr marL="0" marR="0" marT="0" marB="0" anchor="ctr"/>
                </a:tc>
                <a:tc>
                  <a:txBody>
                    <a:bodyPr/>
                    <a:lstStyle/>
                    <a:p>
                      <a:pPr algn="ctr"/>
                      <a:r>
                        <a:rPr lang="en-US" sz="1400" dirty="0">
                          <a:effectLst/>
                        </a:rPr>
                        <a:t>5,4 x</a:t>
                      </a:r>
                    </a:p>
                  </a:txBody>
                  <a:tcPr marL="0" marR="0" marT="0" marB="0" anchor="ctr"/>
                </a:tc>
                <a:tc>
                  <a:txBody>
                    <a:bodyPr/>
                    <a:lstStyle/>
                    <a:p>
                      <a:pPr algn="ctr"/>
                      <a:r>
                        <a:rPr lang="en-US" sz="1400">
                          <a:effectLst/>
                        </a:rPr>
                        <a:t>0,2 x</a:t>
                      </a:r>
                    </a:p>
                  </a:txBody>
                  <a:tcPr marL="0" marR="0" marT="0" marB="0" anchor="ctr"/>
                </a:tc>
                <a:extLst>
                  <a:ext uri="{0D108BD9-81ED-4DB2-BD59-A6C34878D82A}">
                    <a16:rowId xmlns:a16="http://schemas.microsoft.com/office/drawing/2014/main" xmlns="" val="10005"/>
                  </a:ext>
                </a:extLst>
              </a:tr>
              <a:tr h="327879">
                <a:tc>
                  <a:txBody>
                    <a:bodyPr/>
                    <a:lstStyle/>
                    <a:p>
                      <a:pPr algn="ctr"/>
                      <a:r>
                        <a:rPr lang="ru-RU" sz="1400">
                          <a:effectLst/>
                        </a:rPr>
                        <a:t>Подобная коробка №5</a:t>
                      </a:r>
                    </a:p>
                  </a:txBody>
                  <a:tcPr marL="0" marR="0" marT="0" marB="0" anchor="ctr"/>
                </a:tc>
                <a:tc>
                  <a:txBody>
                    <a:bodyPr/>
                    <a:lstStyle/>
                    <a:p>
                      <a:pPr algn="ctr"/>
                      <a:r>
                        <a:rPr lang="ru-RU" sz="1400">
                          <a:effectLst/>
                        </a:rPr>
                        <a:t>6 248 долл</a:t>
                      </a:r>
                    </a:p>
                  </a:txBody>
                  <a:tcPr marL="0" marR="0" marT="0" marB="0" anchor="ctr"/>
                </a:tc>
                <a:tc>
                  <a:txBody>
                    <a:bodyPr/>
                    <a:lstStyle/>
                    <a:p>
                      <a:pPr algn="ctr"/>
                      <a:r>
                        <a:rPr lang="en-US" sz="1400">
                          <a:effectLst/>
                        </a:rPr>
                        <a:t>8,6 x</a:t>
                      </a:r>
                    </a:p>
                  </a:txBody>
                  <a:tcPr marL="0" marR="0" marT="0" marB="0" anchor="ctr"/>
                </a:tc>
                <a:tc>
                  <a:txBody>
                    <a:bodyPr/>
                    <a:lstStyle/>
                    <a:p>
                      <a:pPr algn="ctr"/>
                      <a:r>
                        <a:rPr lang="en-US" sz="1400">
                          <a:effectLst/>
                        </a:rPr>
                        <a:t>5,7 x</a:t>
                      </a:r>
                    </a:p>
                  </a:txBody>
                  <a:tcPr marL="0" marR="0" marT="0" marB="0" anchor="ctr"/>
                </a:tc>
                <a:extLst>
                  <a:ext uri="{0D108BD9-81ED-4DB2-BD59-A6C34878D82A}">
                    <a16:rowId xmlns:a16="http://schemas.microsoft.com/office/drawing/2014/main" xmlns="" val="10006"/>
                  </a:ext>
                </a:extLst>
              </a:tr>
              <a:tr h="327879">
                <a:tc>
                  <a:txBody>
                    <a:bodyPr/>
                    <a:lstStyle/>
                    <a:p>
                      <a:pPr algn="ctr"/>
                      <a:r>
                        <a:rPr lang="ru-RU" sz="1400">
                          <a:effectLst/>
                        </a:rPr>
                        <a:t>Подобная коробка №6</a:t>
                      </a:r>
                    </a:p>
                  </a:txBody>
                  <a:tcPr marL="0" marR="0" marT="0" marB="0" anchor="ctr"/>
                </a:tc>
                <a:tc>
                  <a:txBody>
                    <a:bodyPr/>
                    <a:lstStyle/>
                    <a:p>
                      <a:pPr algn="ctr"/>
                      <a:r>
                        <a:rPr lang="ru-RU" sz="1400">
                          <a:effectLst/>
                        </a:rPr>
                        <a:t>39 087 долл</a:t>
                      </a:r>
                    </a:p>
                  </a:txBody>
                  <a:tcPr marL="0" marR="0" marT="0" marB="0" anchor="ctr"/>
                </a:tc>
                <a:tc>
                  <a:txBody>
                    <a:bodyPr/>
                    <a:lstStyle/>
                    <a:p>
                      <a:pPr algn="ctr"/>
                      <a:r>
                        <a:rPr lang="en-US" sz="1400">
                          <a:effectLst/>
                        </a:rPr>
                        <a:t>7,3 x</a:t>
                      </a:r>
                    </a:p>
                  </a:txBody>
                  <a:tcPr marL="0" marR="0" marT="0" marB="0" anchor="ctr"/>
                </a:tc>
                <a:tc>
                  <a:txBody>
                    <a:bodyPr/>
                    <a:lstStyle/>
                    <a:p>
                      <a:pPr algn="ctr"/>
                      <a:r>
                        <a:rPr lang="en-US" sz="1400">
                          <a:effectLst/>
                        </a:rPr>
                        <a:t>4 x</a:t>
                      </a:r>
                    </a:p>
                  </a:txBody>
                  <a:tcPr marL="0" marR="0" marT="0" marB="0" anchor="ctr"/>
                </a:tc>
                <a:extLst>
                  <a:ext uri="{0D108BD9-81ED-4DB2-BD59-A6C34878D82A}">
                    <a16:rowId xmlns:a16="http://schemas.microsoft.com/office/drawing/2014/main" xmlns="" val="10007"/>
                  </a:ext>
                </a:extLst>
              </a:tr>
              <a:tr h="327879">
                <a:tc>
                  <a:txBody>
                    <a:bodyPr/>
                    <a:lstStyle/>
                    <a:p>
                      <a:pPr algn="ctr"/>
                      <a:r>
                        <a:rPr lang="ru-RU" sz="1400">
                          <a:effectLst/>
                        </a:rPr>
                        <a:t>Подобная коробка №7</a:t>
                      </a:r>
                    </a:p>
                  </a:txBody>
                  <a:tcPr marL="0" marR="0" marT="0" marB="0" anchor="ctr"/>
                </a:tc>
                <a:tc>
                  <a:txBody>
                    <a:bodyPr/>
                    <a:lstStyle/>
                    <a:p>
                      <a:pPr algn="ctr"/>
                      <a:r>
                        <a:rPr lang="ru-RU" sz="1400">
                          <a:effectLst/>
                        </a:rPr>
                        <a:t>6 576 долл</a:t>
                      </a:r>
                    </a:p>
                  </a:txBody>
                  <a:tcPr marL="0" marR="0" marT="0" marB="0" anchor="ctr"/>
                </a:tc>
                <a:tc>
                  <a:txBody>
                    <a:bodyPr/>
                    <a:lstStyle/>
                    <a:p>
                      <a:pPr algn="ctr"/>
                      <a:r>
                        <a:rPr lang="en-US" sz="1400">
                          <a:effectLst/>
                        </a:rPr>
                        <a:t>12,1 x</a:t>
                      </a:r>
                    </a:p>
                  </a:txBody>
                  <a:tcPr marL="0" marR="0" marT="0" marB="0" anchor="ctr"/>
                </a:tc>
                <a:tc>
                  <a:txBody>
                    <a:bodyPr/>
                    <a:lstStyle/>
                    <a:p>
                      <a:pPr algn="ctr"/>
                      <a:r>
                        <a:rPr lang="en-US" sz="1400">
                          <a:effectLst/>
                        </a:rPr>
                        <a:t>31 x</a:t>
                      </a:r>
                    </a:p>
                  </a:txBody>
                  <a:tcPr marL="0" marR="0" marT="0" marB="0" anchor="ctr"/>
                </a:tc>
                <a:extLst>
                  <a:ext uri="{0D108BD9-81ED-4DB2-BD59-A6C34878D82A}">
                    <a16:rowId xmlns:a16="http://schemas.microsoft.com/office/drawing/2014/main" xmlns="" val="10008"/>
                  </a:ext>
                </a:extLst>
              </a:tr>
              <a:tr h="327879">
                <a:tc>
                  <a:txBody>
                    <a:bodyPr/>
                    <a:lstStyle/>
                    <a:p>
                      <a:pPr algn="ctr"/>
                      <a:r>
                        <a:rPr lang="ru-RU" sz="1400">
                          <a:effectLst/>
                        </a:rPr>
                        <a:t>Подобная коробка №8</a:t>
                      </a:r>
                    </a:p>
                  </a:txBody>
                  <a:tcPr marL="0" marR="0" marT="0" marB="0" anchor="ctr"/>
                </a:tc>
                <a:tc>
                  <a:txBody>
                    <a:bodyPr/>
                    <a:lstStyle/>
                    <a:p>
                      <a:pPr algn="ctr"/>
                      <a:r>
                        <a:rPr lang="ru-RU" sz="1400">
                          <a:effectLst/>
                        </a:rPr>
                        <a:t>4 258 долл</a:t>
                      </a:r>
                    </a:p>
                  </a:txBody>
                  <a:tcPr marL="0" marR="0" marT="0" marB="0" anchor="ctr"/>
                </a:tc>
                <a:tc>
                  <a:txBody>
                    <a:bodyPr/>
                    <a:lstStyle/>
                    <a:p>
                      <a:pPr algn="ctr"/>
                      <a:r>
                        <a:rPr lang="en-US" sz="1400">
                          <a:effectLst/>
                        </a:rPr>
                        <a:t>8,3 x</a:t>
                      </a:r>
                    </a:p>
                  </a:txBody>
                  <a:tcPr marL="0" marR="0" marT="0" marB="0" anchor="ctr"/>
                </a:tc>
                <a:tc>
                  <a:txBody>
                    <a:bodyPr/>
                    <a:lstStyle/>
                    <a:p>
                      <a:pPr algn="ctr"/>
                      <a:r>
                        <a:rPr lang="en-US" sz="1400">
                          <a:effectLst/>
                        </a:rPr>
                        <a:t>3,5 x</a:t>
                      </a:r>
                    </a:p>
                  </a:txBody>
                  <a:tcPr marL="0" marR="0" marT="0" marB="0" anchor="ctr"/>
                </a:tc>
                <a:extLst>
                  <a:ext uri="{0D108BD9-81ED-4DB2-BD59-A6C34878D82A}">
                    <a16:rowId xmlns:a16="http://schemas.microsoft.com/office/drawing/2014/main" xmlns="" val="10009"/>
                  </a:ext>
                </a:extLst>
              </a:tr>
              <a:tr h="327879">
                <a:tc>
                  <a:txBody>
                    <a:bodyPr/>
                    <a:lstStyle/>
                    <a:p>
                      <a:pPr algn="ctr"/>
                      <a:r>
                        <a:rPr lang="ru-RU" sz="1400">
                          <a:effectLst/>
                        </a:rPr>
                        <a:t>Подобная коробка №9</a:t>
                      </a:r>
                    </a:p>
                  </a:txBody>
                  <a:tcPr marL="0" marR="0" marT="0" marB="0" anchor="ctr"/>
                </a:tc>
                <a:tc>
                  <a:txBody>
                    <a:bodyPr/>
                    <a:lstStyle/>
                    <a:p>
                      <a:pPr algn="ctr"/>
                      <a:r>
                        <a:rPr lang="ru-RU" sz="1400">
                          <a:effectLst/>
                        </a:rPr>
                        <a:t>3 798 долл</a:t>
                      </a:r>
                    </a:p>
                  </a:txBody>
                  <a:tcPr marL="0" marR="0" marT="0" marB="0" anchor="ctr"/>
                </a:tc>
                <a:tc>
                  <a:txBody>
                    <a:bodyPr/>
                    <a:lstStyle/>
                    <a:p>
                      <a:pPr algn="ctr"/>
                      <a:r>
                        <a:rPr lang="en-US" sz="1400">
                          <a:effectLst/>
                        </a:rPr>
                        <a:t>3,4 x</a:t>
                      </a:r>
                    </a:p>
                  </a:txBody>
                  <a:tcPr marL="0" marR="0" marT="0" marB="0" anchor="ctr"/>
                </a:tc>
                <a:tc>
                  <a:txBody>
                    <a:bodyPr/>
                    <a:lstStyle/>
                    <a:p>
                      <a:pPr algn="ctr"/>
                      <a:r>
                        <a:rPr lang="en-US" sz="1400">
                          <a:effectLst/>
                        </a:rPr>
                        <a:t>1,1 x</a:t>
                      </a:r>
                    </a:p>
                  </a:txBody>
                  <a:tcPr marL="0" marR="0" marT="0" marB="0" anchor="ctr"/>
                </a:tc>
                <a:extLst>
                  <a:ext uri="{0D108BD9-81ED-4DB2-BD59-A6C34878D82A}">
                    <a16:rowId xmlns:a16="http://schemas.microsoft.com/office/drawing/2014/main" xmlns="" val="10010"/>
                  </a:ext>
                </a:extLst>
              </a:tr>
              <a:tr h="224320">
                <a:tc gridSpan="2">
                  <a:txBody>
                    <a:bodyPr/>
                    <a:lstStyle/>
                    <a:p>
                      <a:endParaRPr lang="ru-RU" sz="1400"/>
                    </a:p>
                  </a:txBody>
                  <a:tcPr marL="0" marR="0" marT="0" marB="0" anchor="ctr"/>
                </a:tc>
                <a:tc hMerge="1">
                  <a:txBody>
                    <a:bodyPr/>
                    <a:lstStyle/>
                    <a:p>
                      <a:endParaRPr lang="ru-RU"/>
                    </a:p>
                  </a:txBody>
                  <a:tcPr/>
                </a:tc>
                <a:tc>
                  <a:txBody>
                    <a:bodyPr/>
                    <a:lstStyle/>
                    <a:p>
                      <a:pPr algn="ctr"/>
                      <a:r>
                        <a:rPr lang="ru-RU" sz="1400">
                          <a:effectLst/>
                        </a:rPr>
                        <a:t>Выручка</a:t>
                      </a:r>
                    </a:p>
                  </a:txBody>
                  <a:tcPr marL="0" marR="0" marT="0" marB="0" anchor="ctr"/>
                </a:tc>
                <a:tc>
                  <a:txBody>
                    <a:bodyPr/>
                    <a:lstStyle/>
                    <a:p>
                      <a:pPr algn="ctr"/>
                      <a:r>
                        <a:rPr lang="en-US" sz="1400">
                          <a:effectLst/>
                        </a:rPr>
                        <a:t>WAU</a:t>
                      </a:r>
                    </a:p>
                  </a:txBody>
                  <a:tcPr marL="0" marR="0" marT="0" marB="0" anchor="ctr"/>
                </a:tc>
                <a:extLst>
                  <a:ext uri="{0D108BD9-81ED-4DB2-BD59-A6C34878D82A}">
                    <a16:rowId xmlns:a16="http://schemas.microsoft.com/office/drawing/2014/main" xmlns="" val="10011"/>
                  </a:ext>
                </a:extLst>
              </a:tr>
              <a:tr h="224320">
                <a:tc gridSpan="2">
                  <a:txBody>
                    <a:bodyPr/>
                    <a:lstStyle/>
                    <a:p>
                      <a:pPr algn="ctr"/>
                      <a:r>
                        <a:rPr lang="ru-RU" sz="1400">
                          <a:effectLst/>
                        </a:rPr>
                        <a:t>Показатели моей коробки</a:t>
                      </a:r>
                    </a:p>
                  </a:txBody>
                  <a:tcPr marL="0" marR="0" marT="0" marB="0" anchor="ctr"/>
                </a:tc>
                <a:tc hMerge="1">
                  <a:txBody>
                    <a:bodyPr/>
                    <a:lstStyle/>
                    <a:p>
                      <a:endParaRPr lang="ru-RU"/>
                    </a:p>
                  </a:txBody>
                  <a:tcPr/>
                </a:tc>
                <a:tc>
                  <a:txBody>
                    <a:bodyPr/>
                    <a:lstStyle/>
                    <a:p>
                      <a:pPr algn="ctr"/>
                      <a:r>
                        <a:rPr lang="ru-RU" sz="1400">
                          <a:effectLst/>
                        </a:rPr>
                        <a:t>90 долл</a:t>
                      </a:r>
                    </a:p>
                  </a:txBody>
                  <a:tcPr marL="0" marR="0" marT="0" marB="0" anchor="ctr"/>
                </a:tc>
                <a:tc>
                  <a:txBody>
                    <a:bodyPr/>
                    <a:lstStyle/>
                    <a:p>
                      <a:pPr algn="ctr"/>
                      <a:r>
                        <a:rPr lang="ru-RU" sz="1400">
                          <a:effectLst/>
                        </a:rPr>
                        <a:t>1 000</a:t>
                      </a:r>
                    </a:p>
                  </a:txBody>
                  <a:tcPr marL="0" marR="0" marT="0" marB="0" anchor="ctr"/>
                </a:tc>
                <a:extLst>
                  <a:ext uri="{0D108BD9-81ED-4DB2-BD59-A6C34878D82A}">
                    <a16:rowId xmlns:a16="http://schemas.microsoft.com/office/drawing/2014/main" xmlns="" val="10012"/>
                  </a:ext>
                </a:extLst>
              </a:tr>
              <a:tr h="327879">
                <a:tc gridSpan="2">
                  <a:txBody>
                    <a:bodyPr/>
                    <a:lstStyle/>
                    <a:p>
                      <a:pPr algn="ctr"/>
                      <a:r>
                        <a:rPr lang="ru-RU" sz="1400">
                          <a:effectLst/>
                        </a:rPr>
                        <a:t>Средневзвешенное значение мультипликатора</a:t>
                      </a:r>
                    </a:p>
                  </a:txBody>
                  <a:tcPr marL="0" marR="0" marT="0" marB="0" anchor="ctr"/>
                </a:tc>
                <a:tc hMerge="1">
                  <a:txBody>
                    <a:bodyPr/>
                    <a:lstStyle/>
                    <a:p>
                      <a:endParaRPr lang="ru-RU"/>
                    </a:p>
                  </a:txBody>
                  <a:tcPr/>
                </a:tc>
                <a:tc>
                  <a:txBody>
                    <a:bodyPr/>
                    <a:lstStyle/>
                    <a:p>
                      <a:pPr algn="ctr"/>
                      <a:r>
                        <a:rPr lang="ru-RU" sz="1400">
                          <a:effectLst/>
                        </a:rPr>
                        <a:t>7,6</a:t>
                      </a:r>
                    </a:p>
                  </a:txBody>
                  <a:tcPr marL="0" marR="0" marT="0" marB="0" anchor="ctr"/>
                </a:tc>
                <a:tc>
                  <a:txBody>
                    <a:bodyPr/>
                    <a:lstStyle/>
                    <a:p>
                      <a:pPr algn="ctr"/>
                      <a:r>
                        <a:rPr lang="ru-RU" sz="1400">
                          <a:effectLst/>
                        </a:rPr>
                        <a:t>6,7</a:t>
                      </a:r>
                    </a:p>
                  </a:txBody>
                  <a:tcPr marL="0" marR="0" marT="0" marB="0" anchor="ctr"/>
                </a:tc>
                <a:extLst>
                  <a:ext uri="{0D108BD9-81ED-4DB2-BD59-A6C34878D82A}">
                    <a16:rowId xmlns:a16="http://schemas.microsoft.com/office/drawing/2014/main" xmlns="" val="10013"/>
                  </a:ext>
                </a:extLst>
              </a:tr>
              <a:tr h="224320">
                <a:tc gridSpan="2">
                  <a:txBody>
                    <a:bodyPr/>
                    <a:lstStyle/>
                    <a:p>
                      <a:pPr algn="ctr"/>
                      <a:r>
                        <a:rPr lang="ru-RU" sz="1400" b="0">
                          <a:effectLst/>
                          <a:latin typeface="open_sansbold"/>
                        </a:rPr>
                        <a:t>Таким образом, оценка коробки:</a:t>
                      </a:r>
                      <a:endParaRPr lang="ru-RU" sz="1400">
                        <a:effectLst/>
                      </a:endParaRPr>
                    </a:p>
                  </a:txBody>
                  <a:tcPr marL="0" marR="0" marT="0" marB="0" anchor="ctr"/>
                </a:tc>
                <a:tc hMerge="1">
                  <a:txBody>
                    <a:bodyPr/>
                    <a:lstStyle/>
                    <a:p>
                      <a:endParaRPr lang="ru-RU"/>
                    </a:p>
                  </a:txBody>
                  <a:tcPr/>
                </a:tc>
                <a:tc>
                  <a:txBody>
                    <a:bodyPr/>
                    <a:lstStyle/>
                    <a:p>
                      <a:pPr algn="ctr"/>
                      <a:r>
                        <a:rPr lang="ru-RU" sz="1400" b="0">
                          <a:effectLst/>
                          <a:latin typeface="open_sansbold"/>
                        </a:rPr>
                        <a:t>685 долл</a:t>
                      </a:r>
                      <a:endParaRPr lang="ru-RU" sz="1400">
                        <a:effectLst/>
                      </a:endParaRPr>
                    </a:p>
                  </a:txBody>
                  <a:tcPr marL="0" marR="0" marT="0" marB="0" anchor="ctr"/>
                </a:tc>
                <a:tc>
                  <a:txBody>
                    <a:bodyPr/>
                    <a:lstStyle/>
                    <a:p>
                      <a:pPr algn="ctr"/>
                      <a:r>
                        <a:rPr lang="ru-RU" sz="1400" b="0" dirty="0">
                          <a:effectLst/>
                          <a:latin typeface="open_sansbold"/>
                        </a:rPr>
                        <a:t>6 736 </a:t>
                      </a:r>
                      <a:r>
                        <a:rPr lang="ru-RU" sz="1400" b="0" dirty="0" err="1">
                          <a:effectLst/>
                          <a:latin typeface="open_sansbold"/>
                        </a:rPr>
                        <a:t>долл</a:t>
                      </a:r>
                      <a:endParaRPr lang="ru-RU" sz="1400" dirty="0">
                        <a:effectLst/>
                      </a:endParaRPr>
                    </a:p>
                  </a:txBody>
                  <a:tcPr marL="0" marR="0" marT="0" marB="0" anchor="ct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364771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686557"/>
            <a:ext cx="8596668" cy="2136296"/>
          </a:xfrm>
        </p:spPr>
        <p:txBody>
          <a:bodyPr>
            <a:normAutofit/>
          </a:bodyPr>
          <a:lstStyle/>
          <a:p>
            <a:pPr algn="ctr"/>
            <a:r>
              <a:rPr lang="ru-RU" sz="4800" dirty="0" smtClean="0"/>
              <a:t>Оценка СТАРТАПА</a:t>
            </a:r>
            <a:br>
              <a:rPr lang="ru-RU" sz="4800" dirty="0" smtClean="0"/>
            </a:br>
            <a:r>
              <a:rPr lang="ru-RU" dirty="0" smtClean="0"/>
              <a:t>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1013" y="979136"/>
            <a:ext cx="877343" cy="794873"/>
          </a:xfrm>
          <a:prstGeom prst="rect">
            <a:avLst/>
          </a:prstGeom>
        </p:spPr>
      </p:pic>
    </p:spTree>
    <p:extLst>
      <p:ext uri="{BB962C8B-B14F-4D97-AF65-F5344CB8AC3E}">
        <p14:creationId xmlns:p14="http://schemas.microsoft.com/office/powerpoint/2010/main" val="595277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84887" y="691978"/>
            <a:ext cx="8559114" cy="4355038"/>
          </a:xfrm>
          <a:prstGeom prst="rect">
            <a:avLst/>
          </a:prstGeom>
        </p:spPr>
        <p:txBody>
          <a:bodyPr wrap="square">
            <a:spAutoFit/>
          </a:bodyPr>
          <a:lstStyle/>
          <a:p>
            <a:pPr>
              <a:spcBef>
                <a:spcPts val="1000"/>
              </a:spcBef>
              <a:buClr>
                <a:schemeClr val="accent1"/>
              </a:buClr>
              <a:buSzPct val="80000"/>
            </a:pPr>
            <a:r>
              <a:rPr lang="ru-UA" dirty="0" smtClean="0">
                <a:solidFill>
                  <a:srgbClr val="222222"/>
                </a:solidFill>
                <a:latin typeface="montserrat"/>
              </a:rPr>
              <a:t>	</a:t>
            </a:r>
          </a:p>
          <a:p>
            <a:pPr>
              <a:spcBef>
                <a:spcPts val="1000"/>
              </a:spcBef>
              <a:buClr>
                <a:schemeClr val="accent1"/>
              </a:buClr>
              <a:buSzPct val="80000"/>
            </a:pPr>
            <a:r>
              <a:rPr lang="ru-UA" dirty="0" smtClean="0">
                <a:solidFill>
                  <a:srgbClr val="222222"/>
                </a:solidFill>
                <a:latin typeface="montserrat"/>
              </a:rPr>
              <a:t>А если точнее : </a:t>
            </a:r>
            <a:r>
              <a:rPr lang="ru-UA" dirty="0" smtClean="0">
                <a:solidFill>
                  <a:schemeClr val="tx1">
                    <a:lumMod val="75000"/>
                    <a:lumOff val="25000"/>
                  </a:schemeClr>
                </a:solidFill>
              </a:rPr>
              <a:t>В</a:t>
            </a:r>
            <a:r>
              <a:rPr lang="ru-RU" dirty="0">
                <a:solidFill>
                  <a:schemeClr val="tx1">
                    <a:lumMod val="75000"/>
                    <a:lumOff val="25000"/>
                  </a:schemeClr>
                </a:solidFill>
              </a:rPr>
              <a:t>ы являетесь технологическим </a:t>
            </a:r>
            <a:r>
              <a:rPr lang="ru-RU" dirty="0" err="1">
                <a:solidFill>
                  <a:schemeClr val="tx1">
                    <a:lumMod val="75000"/>
                    <a:lumOff val="25000"/>
                  </a:schemeClr>
                </a:solidFill>
              </a:rPr>
              <a:t>стартапом</a:t>
            </a:r>
            <a:r>
              <a:rPr lang="ru-RU" dirty="0">
                <a:solidFill>
                  <a:schemeClr val="tx1">
                    <a:lumMod val="75000"/>
                    <a:lumOff val="25000"/>
                  </a:schemeClr>
                </a:solidFill>
              </a:rPr>
              <a:t>, который собирается продавать программное обеспечение для бизнеса. Метод сравнения предполагает изучение </a:t>
            </a:r>
            <a:r>
              <a:rPr lang="ru-RU" dirty="0" err="1">
                <a:solidFill>
                  <a:schemeClr val="tx1">
                    <a:lumMod val="75000"/>
                    <a:lumOff val="25000"/>
                  </a:schemeClr>
                </a:solidFill>
              </a:rPr>
              <a:t>стартапов</a:t>
            </a:r>
            <a:r>
              <a:rPr lang="ru-RU" dirty="0">
                <a:solidFill>
                  <a:schemeClr val="tx1">
                    <a:lumMod val="75000"/>
                    <a:lumOff val="25000"/>
                  </a:schemeClr>
                </a:solidFill>
              </a:rPr>
              <a:t> в этом же секторе, предлагающих, возможно, похожие продукты, и рассмотрение того, как их оценка соотносится со стоимостью вашего </a:t>
            </a:r>
            <a:r>
              <a:rPr lang="ru-RU" dirty="0" err="1">
                <a:solidFill>
                  <a:schemeClr val="tx1">
                    <a:lumMod val="75000"/>
                    <a:lumOff val="25000"/>
                  </a:schemeClr>
                </a:solidFill>
              </a:rPr>
              <a:t>стартапа</a:t>
            </a:r>
            <a:r>
              <a:rPr lang="ru-RU" dirty="0">
                <a:solidFill>
                  <a:schemeClr val="tx1">
                    <a:lumMod val="75000"/>
                    <a:lumOff val="25000"/>
                  </a:schemeClr>
                </a:solidFill>
              </a:rPr>
              <a:t>.</a:t>
            </a:r>
            <a:endParaRPr lang="ru-UA" dirty="0">
              <a:solidFill>
                <a:schemeClr val="tx1">
                  <a:lumMod val="75000"/>
                  <a:lumOff val="25000"/>
                </a:schemeClr>
              </a:solidFill>
            </a:endParaRPr>
          </a:p>
          <a:p>
            <a:pPr>
              <a:spcBef>
                <a:spcPts val="1000"/>
              </a:spcBef>
              <a:buClr>
                <a:schemeClr val="accent1"/>
              </a:buClr>
              <a:buSzPct val="80000"/>
            </a:pPr>
            <a:endParaRPr lang="ru-RU" dirty="0">
              <a:solidFill>
                <a:schemeClr val="tx1">
                  <a:lumMod val="75000"/>
                  <a:lumOff val="25000"/>
                </a:schemeClr>
              </a:solidFill>
            </a:endParaRPr>
          </a:p>
          <a:p>
            <a:pPr>
              <a:spcBef>
                <a:spcPts val="1000"/>
              </a:spcBef>
              <a:buClr>
                <a:schemeClr val="accent1"/>
              </a:buClr>
              <a:buSzPct val="80000"/>
            </a:pPr>
            <a:r>
              <a:rPr lang="ru-RU" dirty="0">
                <a:solidFill>
                  <a:schemeClr val="tx1">
                    <a:lumMod val="75000"/>
                    <a:lumOff val="25000"/>
                  </a:schemeClr>
                </a:solidFill>
              </a:rPr>
              <a:t>Например, какую-то компанию во время IPO оценили в $15 миллионов, и вы также знаете, что ее программным обеспечением пользуются 500 тысяч активных клиентов. По методу сравнения вы можете подсчитать стоимость клиентской базы. Для той компании она будет составлять $30 на клиента. Теперь, когда есть привязка к клиентам и эти цифры, можно подсчитать примерную стоимость компании. Имея 250 тысяч пользователей, ваш </a:t>
            </a:r>
            <a:r>
              <a:rPr lang="ru-RU" dirty="0" err="1">
                <a:solidFill>
                  <a:schemeClr val="tx1">
                    <a:lumMod val="75000"/>
                    <a:lumOff val="25000"/>
                  </a:schemeClr>
                </a:solidFill>
              </a:rPr>
              <a:t>стартап</a:t>
            </a:r>
            <a:r>
              <a:rPr lang="ru-RU" dirty="0">
                <a:solidFill>
                  <a:schemeClr val="tx1">
                    <a:lumMod val="75000"/>
                    <a:lumOff val="25000"/>
                  </a:schemeClr>
                </a:solidFill>
              </a:rPr>
              <a:t> мог бы стоить $7,5 миллиона.</a:t>
            </a:r>
          </a:p>
        </p:txBody>
      </p:sp>
    </p:spTree>
    <p:extLst>
      <p:ext uri="{BB962C8B-B14F-4D97-AF65-F5344CB8AC3E}">
        <p14:creationId xmlns:p14="http://schemas.microsoft.com/office/powerpoint/2010/main" val="78398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5. Метод балансовой стоимости</a:t>
            </a:r>
          </a:p>
        </p:txBody>
      </p:sp>
      <p:sp>
        <p:nvSpPr>
          <p:cNvPr id="3" name="Объект 2"/>
          <p:cNvSpPr>
            <a:spLocks noGrp="1"/>
          </p:cNvSpPr>
          <p:nvPr>
            <p:ph idx="1"/>
          </p:nvPr>
        </p:nvSpPr>
        <p:spPr>
          <a:xfrm>
            <a:off x="677334" y="1432291"/>
            <a:ext cx="8984556" cy="4609072"/>
          </a:xfrm>
        </p:spPr>
        <p:txBody>
          <a:bodyPr/>
          <a:lstStyle/>
          <a:p>
            <a:pPr marL="0" indent="0">
              <a:buNone/>
            </a:pPr>
            <a:r>
              <a:rPr lang="ru-RU" dirty="0"/>
              <a:t>Забудьте о том, насколько </a:t>
            </a:r>
            <a:r>
              <a:rPr lang="ru-RU" dirty="0" smtClean="0"/>
              <a:t>классная </a:t>
            </a:r>
            <a:r>
              <a:rPr lang="ru-RU" dirty="0"/>
              <a:t>ваша коробка, и посмотрите, сколько стоит килограмм картона.</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33" y="2541404"/>
            <a:ext cx="6619285" cy="3723348"/>
          </a:xfrm>
          <a:prstGeom prst="rect">
            <a:avLst/>
          </a:prstGeom>
        </p:spPr>
      </p:pic>
    </p:spTree>
    <p:extLst>
      <p:ext uri="{BB962C8B-B14F-4D97-AF65-F5344CB8AC3E}">
        <p14:creationId xmlns:p14="http://schemas.microsoft.com/office/powerpoint/2010/main" val="419681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93613" y="801112"/>
            <a:ext cx="9281565" cy="5355312"/>
          </a:xfrm>
          <a:prstGeom prst="rect">
            <a:avLst/>
          </a:prstGeom>
        </p:spPr>
        <p:txBody>
          <a:bodyPr wrap="square">
            <a:spAutoFit/>
          </a:bodyPr>
          <a:lstStyle/>
          <a:p>
            <a:r>
              <a:rPr lang="ru-RU" dirty="0"/>
              <a:t>Балансовая стоимость отражает чистую стоимость компании, т. е. материальные активы коробки, ее «детали».</a:t>
            </a:r>
          </a:p>
          <a:p>
            <a:r>
              <a:rPr lang="ru-RU" dirty="0"/>
              <a:t>Метод балансовой стоимости очень плохо применим к </a:t>
            </a:r>
            <a:r>
              <a:rPr lang="ru-RU" dirty="0" err="1"/>
              <a:t>стартапам</a:t>
            </a:r>
            <a:r>
              <a:rPr lang="ru-RU" dirty="0"/>
              <a:t>, поскольку он основан на стоимости материальных активов компании, тогда как большинство </a:t>
            </a:r>
            <a:r>
              <a:rPr lang="ru-RU" dirty="0" err="1"/>
              <a:t>стартапов</a:t>
            </a:r>
            <a:r>
              <a:rPr lang="ru-RU" dirty="0"/>
              <a:t> основывается на нематериальных активах, таких как научно-исследовательские разработки в биотехнологическом </a:t>
            </a:r>
            <a:r>
              <a:rPr lang="ru-RU" dirty="0" err="1"/>
              <a:t>стартапе</a:t>
            </a:r>
            <a:r>
              <a:rPr lang="ru-RU" dirty="0"/>
              <a:t>, база пользователей и разрабатываемое ПО в интернет-</a:t>
            </a:r>
            <a:r>
              <a:rPr lang="ru-RU" dirty="0" err="1"/>
              <a:t>стартапе</a:t>
            </a:r>
            <a:r>
              <a:rPr lang="ru-RU" dirty="0"/>
              <a:t> и т. д</a:t>
            </a:r>
            <a:r>
              <a:rPr lang="ru-RU" dirty="0" smtClean="0"/>
              <a:t>.</a:t>
            </a:r>
          </a:p>
          <a:p>
            <a:pPr fontAlgn="t"/>
            <a:endParaRPr lang="ru-RU" dirty="0" smtClean="0"/>
          </a:p>
          <a:p>
            <a:pPr fontAlgn="t"/>
            <a:r>
              <a:rPr lang="ru-RU" dirty="0" smtClean="0"/>
              <a:t>Балансовая </a:t>
            </a:r>
            <a:r>
              <a:rPr lang="ru-RU" dirty="0"/>
              <a:t>стоимость – э</a:t>
            </a:r>
            <a:r>
              <a:rPr lang="ru-RU" dirty="0" smtClean="0"/>
              <a:t>то </a:t>
            </a:r>
            <a:r>
              <a:rPr lang="ru-RU" dirty="0"/>
              <a:t>результат оценки всех </a:t>
            </a:r>
            <a:r>
              <a:rPr lang="ru-RU" dirty="0" smtClean="0"/>
              <a:t>активов компании , </a:t>
            </a:r>
            <a:r>
              <a:rPr lang="ru-RU" dirty="0"/>
              <a:t>за вычетом различных обязательств и задолженностей. В состав рассматриваемого капитала могут входить:</a:t>
            </a:r>
          </a:p>
          <a:p>
            <a:pPr fontAlgn="t"/>
            <a:r>
              <a:rPr lang="ru-RU" dirty="0"/>
              <a:t>финансовые средства;</a:t>
            </a:r>
          </a:p>
          <a:p>
            <a:pPr fontAlgn="t"/>
            <a:r>
              <a:rPr lang="ru-RU" dirty="0"/>
              <a:t>оборудование;</a:t>
            </a:r>
          </a:p>
          <a:p>
            <a:pPr fontAlgn="t"/>
            <a:r>
              <a:rPr lang="ru-RU" dirty="0"/>
              <a:t>различные долгосрочные активы;</a:t>
            </a:r>
          </a:p>
          <a:p>
            <a:pPr fontAlgn="t"/>
            <a:r>
              <a:rPr lang="ru-RU" dirty="0"/>
              <a:t>уставной капитал.</a:t>
            </a:r>
          </a:p>
          <a:p>
            <a:pPr fontAlgn="t"/>
            <a:r>
              <a:rPr lang="ru-RU" dirty="0"/>
              <a:t>Все источники балансовой стоимости указываются в специальной ведомости. Они не могут отражаться в компании, если никак не фигурируют в ее документации. Расчет балансовой стоимости – сложная процедура, предполагающая ряд этапов.</a:t>
            </a:r>
          </a:p>
          <a:p>
            <a:endParaRPr lang="ru-RU" dirty="0"/>
          </a:p>
        </p:txBody>
      </p:sp>
    </p:spTree>
    <p:extLst>
      <p:ext uri="{BB962C8B-B14F-4D97-AF65-F5344CB8AC3E}">
        <p14:creationId xmlns:p14="http://schemas.microsoft.com/office/powerpoint/2010/main" val="378438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77334" y="609600"/>
            <a:ext cx="8596668" cy="863150"/>
          </a:xfrm>
        </p:spPr>
        <p:txBody>
          <a:bodyPr>
            <a:normAutofit fontScale="90000"/>
          </a:bodyPr>
          <a:lstStyle/>
          <a:p>
            <a:r>
              <a:rPr lang="ru-RU" dirty="0"/>
              <a:t>6. Метод ликвидационной стоимости</a:t>
            </a:r>
            <a:br>
              <a:rPr lang="ru-RU" dirty="0"/>
            </a:br>
            <a:endParaRPr lang="ru-RU" dirty="0"/>
          </a:p>
        </p:txBody>
      </p:sp>
      <p:sp>
        <p:nvSpPr>
          <p:cNvPr id="4" name="Объект 3"/>
          <p:cNvSpPr>
            <a:spLocks noGrp="1"/>
          </p:cNvSpPr>
          <p:nvPr>
            <p:ph idx="1"/>
          </p:nvPr>
        </p:nvSpPr>
        <p:spPr>
          <a:xfrm>
            <a:off x="677334" y="1480843"/>
            <a:ext cx="8596668" cy="4560520"/>
          </a:xfrm>
        </p:spPr>
        <p:txBody>
          <a:bodyPr>
            <a:noAutofit/>
          </a:bodyPr>
          <a:lstStyle/>
          <a:p>
            <a:r>
              <a:rPr lang="ru-RU" dirty="0"/>
              <a:t>Оценка по методу ликвидационной стоимости не выгодна предпринимателю, поскольку, как видно из названия, это оценка стоимости компании в случае ее ликвидации.</a:t>
            </a:r>
          </a:p>
          <a:p>
            <a:r>
              <a:rPr lang="ru-RU" dirty="0"/>
              <a:t>При оценке ликвидационной стоимости учитываются все материальные активы: недвижимость, оборудование, товарно-материальные запасы – все, на что вы сможете найти покупателя за минимальное время.</a:t>
            </a:r>
          </a:p>
          <a:p>
            <a:r>
              <a:rPr lang="ru-RU" dirty="0"/>
              <a:t>Логика здесь следующая: если я срочно продам все, что можно, сколько денег я получу? Все нематериальные активы – патенты, авторские права и другая интеллектуальная собственность – на момент ликвидации ничего не стоят (предполагается, что если бы у них была какая-либо ценность, их бы уже продали к этому времени).</a:t>
            </a:r>
          </a:p>
          <a:p>
            <a:endParaRPr lang="ru-RU" dirty="0"/>
          </a:p>
        </p:txBody>
      </p:sp>
    </p:spTree>
    <p:extLst>
      <p:ext uri="{BB962C8B-B14F-4D97-AF65-F5344CB8AC3E}">
        <p14:creationId xmlns:p14="http://schemas.microsoft.com/office/powerpoint/2010/main" val="2931898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55589" y="889844"/>
            <a:ext cx="8188411" cy="4247317"/>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ru-RU" dirty="0"/>
              <a:t>Фактически, ликвидационная стоимость – это минимальная стоимость всех материальных активов компании.</a:t>
            </a:r>
          </a:p>
          <a:p>
            <a:pPr marL="285750" indent="-285750">
              <a:buClr>
                <a:schemeClr val="accent1"/>
              </a:buClr>
              <a:buFont typeface="Wingdings" panose="05000000000000000000" pitchFamily="2" charset="2"/>
              <a:buChar char="Ø"/>
            </a:pPr>
            <a:r>
              <a:rPr lang="ru-RU" dirty="0"/>
              <a:t>Для инвестора расчет ликвидационной стоимости полезен как элемент оценки рисков инвестирования: чем выше потенциальная ликвидационная стоимость, тем ниже риски</a:t>
            </a:r>
            <a:r>
              <a:rPr lang="ru-RU" dirty="0" smtClean="0"/>
              <a:t>.</a:t>
            </a:r>
            <a:endParaRPr lang="ru-UA" dirty="0" smtClean="0"/>
          </a:p>
          <a:p>
            <a:pPr>
              <a:buClr>
                <a:schemeClr val="accent1"/>
              </a:buClr>
            </a:pPr>
            <a:endParaRPr lang="ru-UA" dirty="0" smtClean="0"/>
          </a:p>
          <a:p>
            <a:pPr>
              <a:buClr>
                <a:schemeClr val="accent1"/>
              </a:buClr>
            </a:pPr>
            <a:r>
              <a:rPr lang="ru-UA" dirty="0" smtClean="0"/>
              <a:t> 	</a:t>
            </a:r>
            <a:r>
              <a:rPr lang="ru-RU" b="1" dirty="0" smtClean="0"/>
              <a:t>Например</a:t>
            </a:r>
            <a:r>
              <a:rPr lang="ru-RU" b="1" dirty="0"/>
              <a:t>,</a:t>
            </a:r>
            <a:r>
              <a:rPr lang="ru-RU" dirty="0"/>
              <a:t> при прочих равных, предпочтительнее инвестировать в компанию, у которой оборудование в собственности, а не в лизинге. Тогда, если случится страшное и компания обанкротится, по крайней мере, вы сможете выручить немного денег от продажи оборудования. А в случае лизинга выручить ничего не удастся.</a:t>
            </a:r>
          </a:p>
          <a:p>
            <a:r>
              <a:rPr lang="ru-RU" dirty="0"/>
              <a:t>Так в чем же разница между балансовой стоимостью и ликвидационной? Если </a:t>
            </a:r>
            <a:r>
              <a:rPr lang="ru-RU" dirty="0" err="1"/>
              <a:t>стартапу</a:t>
            </a:r>
            <a:r>
              <a:rPr lang="ru-RU" dirty="0"/>
              <a:t> на самом деле придется продавать активы в случае банкротства, полученная цена будет ниже балансовой стоимости из-за неблагоприятных условий продажи.</a:t>
            </a:r>
          </a:p>
        </p:txBody>
      </p:sp>
    </p:spTree>
    <p:extLst>
      <p:ext uri="{BB962C8B-B14F-4D97-AF65-F5344CB8AC3E}">
        <p14:creationId xmlns:p14="http://schemas.microsoft.com/office/powerpoint/2010/main" val="233714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07" y="399541"/>
            <a:ext cx="7557962" cy="4438789"/>
          </a:xfrm>
          <a:prstGeom prst="rect">
            <a:avLst/>
          </a:prstGeom>
        </p:spPr>
      </p:pic>
      <p:sp>
        <p:nvSpPr>
          <p:cNvPr id="2" name="Заголовок 1"/>
          <p:cNvSpPr>
            <a:spLocks noGrp="1"/>
          </p:cNvSpPr>
          <p:nvPr>
            <p:ph type="title"/>
          </p:nvPr>
        </p:nvSpPr>
        <p:spPr>
          <a:xfrm>
            <a:off x="677334" y="4767308"/>
            <a:ext cx="8596668" cy="1198485"/>
          </a:xfrm>
        </p:spPr>
        <p:txBody>
          <a:bodyPr>
            <a:noAutofit/>
          </a:bodyPr>
          <a:lstStyle/>
          <a:p>
            <a:r>
              <a:rPr lang="ru-RU" sz="1600" dirty="0">
                <a:solidFill>
                  <a:schemeClr val="tx1"/>
                </a:solidFill>
              </a:rPr>
              <a:t>Таким образом, ликвидационная стоимость ниже балансовой. Хотя и там, и там отражается ценность материальных активов, контекст их оценки различается. </a:t>
            </a:r>
            <a:r>
              <a:rPr lang="ru-UA" sz="1600" dirty="0" smtClean="0">
                <a:solidFill>
                  <a:schemeClr val="tx1"/>
                </a:solidFill>
              </a:rPr>
              <a:t>Л</a:t>
            </a:r>
            <a:r>
              <a:rPr lang="ru-RU" sz="1600" dirty="0" err="1" smtClean="0">
                <a:solidFill>
                  <a:schemeClr val="tx1"/>
                </a:solidFill>
              </a:rPr>
              <a:t>иквидационная</a:t>
            </a:r>
            <a:r>
              <a:rPr lang="ru-RU" sz="1600" dirty="0" smtClean="0">
                <a:solidFill>
                  <a:schemeClr val="tx1"/>
                </a:solidFill>
              </a:rPr>
              <a:t> </a:t>
            </a:r>
            <a:r>
              <a:rPr lang="ru-RU" sz="1600" dirty="0">
                <a:solidFill>
                  <a:schemeClr val="tx1"/>
                </a:solidFill>
              </a:rPr>
              <a:t>стоимость показывает, сколько акционеры могут вернуть в случае закрытия компании, а балансовая стоимость показывает, сколько они должны вложить.</a:t>
            </a:r>
          </a:p>
        </p:txBody>
      </p:sp>
      <p:graphicFrame>
        <p:nvGraphicFramePr>
          <p:cNvPr id="4" name="Объект 3"/>
          <p:cNvGraphicFramePr>
            <a:graphicFrameLocks noGrp="1" noChangeAspect="1"/>
          </p:cNvGraphicFramePr>
          <p:nvPr>
            <p:ph idx="1"/>
            <p:extLst>
              <p:ext uri="{D42A27DB-BD31-4B8C-83A1-F6EECF244321}">
                <p14:modId xmlns:p14="http://schemas.microsoft.com/office/powerpoint/2010/main" val="2884845967"/>
              </p:ext>
            </p:extLst>
          </p:nvPr>
        </p:nvGraphicFramePr>
        <p:xfrm>
          <a:off x="3360738" y="4092575"/>
          <a:ext cx="3230562" cy="2166938"/>
        </p:xfrm>
        <a:graphic>
          <a:graphicData uri="http://schemas.openxmlformats.org/presentationml/2006/ole">
            <mc:AlternateContent xmlns:mc="http://schemas.openxmlformats.org/markup-compatibility/2006">
              <mc:Choice xmlns:v="urn:schemas-microsoft-com:vml" Requires="v">
                <p:oleObj spid="_x0000_s1052" name="Диаграмма" r:id="rId4" imgW="7086779" imgH="4752949" progId="MSGraph.Chart.8">
                  <p:embed followColorScheme="full"/>
                </p:oleObj>
              </mc:Choice>
              <mc:Fallback>
                <p:oleObj name="Диаграмма" r:id="rId4" imgW="7086779" imgH="4752949" progId="MSGraph.Chart.8">
                  <p:embed followColorScheme="full"/>
                  <p:pic>
                    <p:nvPicPr>
                      <p:cNvPr id="0" name=""/>
                      <p:cNvPicPr/>
                      <p:nvPr/>
                    </p:nvPicPr>
                    <p:blipFill>
                      <a:blip r:embed="rId5"/>
                      <a:stretch>
                        <a:fillRect/>
                      </a:stretch>
                    </p:blipFill>
                    <p:spPr>
                      <a:xfrm>
                        <a:off x="3360738" y="4092575"/>
                        <a:ext cx="3230562" cy="2166938"/>
                      </a:xfrm>
                      <a:prstGeom prst="rect">
                        <a:avLst/>
                      </a:prstGeom>
                    </p:spPr>
                  </p:pic>
                </p:oleObj>
              </mc:Fallback>
            </mc:AlternateContent>
          </a:graphicData>
        </a:graphic>
      </p:graphicFrame>
    </p:spTree>
    <p:extLst>
      <p:ext uri="{BB962C8B-B14F-4D97-AF65-F5344CB8AC3E}">
        <p14:creationId xmlns:p14="http://schemas.microsoft.com/office/powerpoint/2010/main" val="299815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7. Метод дисконтированных денежных потоков</a:t>
            </a:r>
            <a:br>
              <a:rPr lang="ru-RU" dirty="0"/>
            </a:br>
            <a:endParaRPr lang="ru-RU" dirty="0"/>
          </a:p>
        </p:txBody>
      </p:sp>
      <p:sp>
        <p:nvSpPr>
          <p:cNvPr id="3" name="Объект 2"/>
          <p:cNvSpPr>
            <a:spLocks noGrp="1"/>
          </p:cNvSpPr>
          <p:nvPr>
            <p:ph idx="1"/>
          </p:nvPr>
        </p:nvSpPr>
        <p:spPr>
          <a:xfrm>
            <a:off x="677334" y="1650775"/>
            <a:ext cx="8596668" cy="4390587"/>
          </a:xfrm>
        </p:spPr>
        <p:txBody>
          <a:bodyPr/>
          <a:lstStyle/>
          <a:p>
            <a:pPr marL="0" indent="0">
              <a:buNone/>
            </a:pPr>
            <a:r>
              <a:rPr lang="ru-RU" b="1" dirty="0" smtClean="0"/>
              <a:t>	</a:t>
            </a:r>
            <a:r>
              <a:rPr lang="ru-RU" dirty="0"/>
              <a:t>Если ваша коробка работает правильно, она каждый год приносит определенный доход. Следовательно, можно сказать, что текущая стоимость коробки – это совокупность всех будущих денежных потоков за последующие годы. Именно эта логика стоит за методом ДДП.</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71" y="2885241"/>
            <a:ext cx="6365290" cy="3580476"/>
          </a:xfrm>
          <a:prstGeom prst="rect">
            <a:avLst/>
          </a:prstGeom>
        </p:spPr>
      </p:pic>
    </p:spTree>
    <p:extLst>
      <p:ext uri="{BB962C8B-B14F-4D97-AF65-F5344CB8AC3E}">
        <p14:creationId xmlns:p14="http://schemas.microsoft.com/office/powerpoint/2010/main" val="1351637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1600" dirty="0">
                <a:solidFill>
                  <a:schemeClr val="tx1"/>
                </a:solidFill>
              </a:rPr>
              <a:t>Допустим, вы прогнозируете денежные потоки на N лет вперед. Что случится потом? На этот вопрос отвечает терминальная стоимость (</a:t>
            </a:r>
            <a:r>
              <a:rPr lang="ru-RU" sz="1600" dirty="0" err="1">
                <a:solidFill>
                  <a:schemeClr val="tx1"/>
                </a:solidFill>
              </a:rPr>
              <a:t>terminal</a:t>
            </a:r>
            <a:r>
              <a:rPr lang="ru-RU" sz="1600" dirty="0">
                <a:solidFill>
                  <a:schemeClr val="tx1"/>
                </a:solidFill>
              </a:rPr>
              <a:t> </a:t>
            </a:r>
            <a:r>
              <a:rPr lang="ru-RU" sz="1600" dirty="0" err="1">
                <a:solidFill>
                  <a:schemeClr val="tx1"/>
                </a:solidFill>
              </a:rPr>
              <a:t>value</a:t>
            </a:r>
            <a:r>
              <a:rPr lang="ru-RU" sz="1600" dirty="0">
                <a:solidFill>
                  <a:schemeClr val="tx1"/>
                </a:solidFill>
              </a:rPr>
              <a:t>, TV).</a:t>
            </a:r>
            <a:br>
              <a:rPr lang="ru-RU" sz="1600" dirty="0">
                <a:solidFill>
                  <a:schemeClr val="tx1"/>
                </a:solidFill>
              </a:rPr>
            </a:br>
            <a:r>
              <a:rPr lang="ru-RU" sz="1600" dirty="0">
                <a:solidFill>
                  <a:schemeClr val="tx1"/>
                </a:solidFill>
              </a:rPr>
              <a:t>Вариант 1:</a:t>
            </a:r>
            <a:br>
              <a:rPr lang="ru-RU" sz="1600" dirty="0">
                <a:solidFill>
                  <a:schemeClr val="tx1"/>
                </a:solidFill>
              </a:rPr>
            </a:br>
            <a:r>
              <a:rPr lang="ru-RU" sz="1600" dirty="0">
                <a:solidFill>
                  <a:schemeClr val="tx1"/>
                </a:solidFill>
              </a:rPr>
              <a:t>Вы предполагаете, что через N лет бизнес будет продолжать развиваться устойчивыми темпами и генерировать некие денежные потоки. Тогда вы можете применить формулу для расчета терминальной стоимости:</a:t>
            </a:r>
            <a:br>
              <a:rPr lang="ru-RU" sz="1600" dirty="0">
                <a:solidFill>
                  <a:schemeClr val="tx1"/>
                </a:solidFill>
              </a:rPr>
            </a:br>
            <a:endParaRPr lang="ru-RU" sz="1600" dirty="0">
              <a:solidFill>
                <a:schemeClr val="tx1"/>
              </a:solidFill>
            </a:endParaRPr>
          </a:p>
        </p:txBody>
      </p:sp>
      <p:sp>
        <p:nvSpPr>
          <p:cNvPr id="4" name="Объект 3"/>
          <p:cNvSpPr>
            <a:spLocks noGrp="1"/>
          </p:cNvSpPr>
          <p:nvPr>
            <p:ph idx="1"/>
          </p:nvPr>
        </p:nvSpPr>
        <p:spPr>
          <a:xfrm>
            <a:off x="744182" y="2254928"/>
            <a:ext cx="8596668" cy="4065973"/>
          </a:xfrm>
          <a:ln>
            <a:solidFill>
              <a:schemeClr val="bg1"/>
            </a:solidFill>
          </a:ln>
        </p:spPr>
        <p:style>
          <a:lnRef idx="2">
            <a:schemeClr val="dk1"/>
          </a:lnRef>
          <a:fillRef idx="1">
            <a:schemeClr val="lt1"/>
          </a:fillRef>
          <a:effectRef idx="0">
            <a:schemeClr val="dk1"/>
          </a:effectRef>
          <a:fontRef idx="minor">
            <a:schemeClr val="dk1"/>
          </a:fontRef>
        </p:style>
        <p:txBody>
          <a:bodyPr/>
          <a:lstStyle/>
          <a:p>
            <a:pPr marL="0" indent="0">
              <a:buNone/>
            </a:pP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7" y="2317073"/>
            <a:ext cx="7581530" cy="3737498"/>
          </a:xfrm>
          <a:prstGeom prst="rect">
            <a:avLst/>
          </a:prstGeom>
        </p:spPr>
      </p:pic>
    </p:spTree>
    <p:extLst>
      <p:ext uri="{BB962C8B-B14F-4D97-AF65-F5344CB8AC3E}">
        <p14:creationId xmlns:p14="http://schemas.microsoft.com/office/powerpoint/2010/main" val="935974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1800" dirty="0">
                <a:solidFill>
                  <a:schemeClr val="tx1"/>
                </a:solidFill>
              </a:rPr>
              <a:t>Вариант </a:t>
            </a:r>
            <a:r>
              <a:rPr lang="ru-RU" sz="1800">
                <a:solidFill>
                  <a:schemeClr val="tx1"/>
                </a:solidFill>
              </a:rPr>
              <a:t>2</a:t>
            </a:r>
            <a:r>
              <a:rPr lang="ru-RU" sz="1800" smtClean="0">
                <a:solidFill>
                  <a:schemeClr val="tx1"/>
                </a:solidFill>
              </a:rPr>
              <a:t>:</a:t>
            </a:r>
            <a:r>
              <a:rPr lang="" sz="1800" smtClean="0">
                <a:solidFill>
                  <a:schemeClr val="tx1"/>
                </a:solidFill>
              </a:rPr>
              <a:t/>
            </a:r>
            <a:br>
              <a:rPr lang="" sz="1800" smtClean="0">
                <a:solidFill>
                  <a:schemeClr val="tx1"/>
                </a:solidFill>
              </a:rPr>
            </a:br>
            <a:r>
              <a:rPr lang="ru-RU" sz="1800" dirty="0">
                <a:solidFill>
                  <a:schemeClr val="tx1"/>
                </a:solidFill>
              </a:rPr>
              <a:t/>
            </a:r>
            <a:br>
              <a:rPr lang="ru-RU" sz="1800" dirty="0">
                <a:solidFill>
                  <a:schemeClr val="tx1"/>
                </a:solidFill>
              </a:rPr>
            </a:br>
            <a:r>
              <a:rPr lang="ru-RU" sz="1800" dirty="0">
                <a:solidFill>
                  <a:schemeClr val="tx1"/>
                </a:solidFill>
              </a:rPr>
              <a:t>Вы предполагаете выйти из бизнеса через N лет. Во-первых, вы оцениваете будущую стоимость продажи компании, например, с помощью метода сравнимых операций (см. выше). Затем вы дисконтируете эту будущую стоимость, чтобы получить чистую текущую стоимость.</a:t>
            </a:r>
            <a:r>
              <a:rPr lang="ru-RU" dirty="0"/>
              <a:t/>
            </a:r>
            <a:br>
              <a:rPr lang="ru-RU" dirty="0"/>
            </a:br>
            <a:r>
              <a:rPr lang="ru-RU" dirty="0"/>
              <a:t/>
            </a:r>
            <a:br>
              <a:rPr lang="ru-RU" dirty="0"/>
            </a:b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372" y="3354336"/>
            <a:ext cx="5077176" cy="2855912"/>
          </a:xfrm>
        </p:spPr>
      </p:pic>
      <p:sp>
        <p:nvSpPr>
          <p:cNvPr id="5" name="Прямоугольник 4"/>
          <p:cNvSpPr/>
          <p:nvPr/>
        </p:nvSpPr>
        <p:spPr>
          <a:xfrm>
            <a:off x="701335" y="2512381"/>
            <a:ext cx="9161755" cy="646331"/>
          </a:xfrm>
          <a:prstGeom prst="rect">
            <a:avLst/>
          </a:prstGeom>
        </p:spPr>
        <p:txBody>
          <a:bodyPr wrap="square" anchor="b">
            <a:spAutoFit/>
          </a:bodyPr>
          <a:lstStyle/>
          <a:p>
            <a:endParaRPr lang="" smtClean="0"/>
          </a:p>
          <a:p>
            <a:r>
              <a:rPr lang="ru-RU" dirty="0" smtClean="0"/>
              <a:t>Несмотря </a:t>
            </a:r>
            <a:r>
              <a:rPr lang="ru-RU" dirty="0"/>
              <a:t>на то, что технически этот метод можно применить к </a:t>
            </a:r>
            <a:r>
              <a:rPr lang="ru-RU" dirty="0" err="1"/>
              <a:t>стартапам</a:t>
            </a:r>
            <a:r>
              <a:rPr lang="ru-RU" dirty="0"/>
              <a:t>, уже генерирующим доход, он не предназначен для оценки </a:t>
            </a:r>
            <a:r>
              <a:rPr lang="ru-RU" dirty="0" err="1"/>
              <a:t>стартапов</a:t>
            </a:r>
            <a:r>
              <a:rPr lang="ru-RU" dirty="0"/>
              <a:t>.</a:t>
            </a:r>
          </a:p>
        </p:txBody>
      </p:sp>
    </p:spTree>
    <p:extLst>
      <p:ext uri="{BB962C8B-B14F-4D97-AF65-F5344CB8AC3E}">
        <p14:creationId xmlns:p14="http://schemas.microsoft.com/office/powerpoint/2010/main" val="3720429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smtClean="0">
                <a:solidFill>
                  <a:schemeClr val="tx1"/>
                </a:solidFill>
              </a:rPr>
              <a:t>          </a:t>
            </a:r>
            <a:r>
              <a:rPr lang="ru-RU" sz="3200" dirty="0"/>
              <a:t>8. Первый чикагский метод</a:t>
            </a:r>
            <a:br>
              <a:rPr lang="ru-RU" sz="3200" dirty="0"/>
            </a:br>
            <a:r>
              <a:rPr lang="ru-RU" sz="3200" dirty="0"/>
              <a:t/>
            </a:r>
            <a:br>
              <a:rPr lang="ru-RU" sz="3200" dirty="0"/>
            </a:br>
            <a:r>
              <a:rPr lang="ru-RU" sz="1400" b="1" dirty="0" smtClean="0">
                <a:solidFill>
                  <a:schemeClr val="tx1"/>
                </a:solidFill>
              </a:rPr>
              <a:t>                                                                                                                         </a:t>
            </a:r>
            <a:endParaRPr lang="ru-RU" dirty="0"/>
          </a:p>
        </p:txBody>
      </p:sp>
      <p:sp>
        <p:nvSpPr>
          <p:cNvPr id="3" name="Объект 2"/>
          <p:cNvSpPr>
            <a:spLocks noGrp="1"/>
          </p:cNvSpPr>
          <p:nvPr>
            <p:ph idx="1"/>
          </p:nvPr>
        </p:nvSpPr>
        <p:spPr>
          <a:xfrm>
            <a:off x="677334" y="1472751"/>
            <a:ext cx="8596668" cy="4568612"/>
          </a:xfrm>
        </p:spPr>
        <p:txBody>
          <a:bodyPr/>
          <a:lstStyle/>
          <a:p>
            <a:pPr marL="0" indent="0">
              <a:buNone/>
            </a:pPr>
            <a:r>
              <a:rPr lang="" dirty="0" smtClean="0"/>
              <a:t> </a:t>
            </a:r>
            <a:r>
              <a:rPr lang="ru-RU" dirty="0" smtClean="0"/>
              <a:t>Первый </a:t>
            </a:r>
            <a:r>
              <a:rPr lang="ru-RU" dirty="0"/>
              <a:t>чикагский метод подходит для специфической ситуации: что если у вашей коробки маловато шансов стать большой? Как можно оценить ее потенциал?</a:t>
            </a:r>
          </a:p>
          <a:p>
            <a:pPr marL="0" indent="0">
              <a:buNone/>
            </a:pPr>
            <a:r>
              <a:rPr lang="" dirty="0" smtClean="0"/>
              <a:t>	</a:t>
            </a:r>
            <a:r>
              <a:rPr lang="ru-RU" dirty="0" smtClean="0"/>
              <a:t>Первый </a:t>
            </a:r>
            <a:r>
              <a:rPr lang="ru-RU" dirty="0"/>
              <a:t>чикагский метод (названный так в честь бывшего Первого чикагского банка – </a:t>
            </a:r>
            <a:r>
              <a:rPr lang="ru-RU" dirty="0" err="1"/>
              <a:t>First</a:t>
            </a:r>
            <a:r>
              <a:rPr lang="ru-RU" dirty="0"/>
              <a:t> </a:t>
            </a:r>
            <a:r>
              <a:rPr lang="ru-RU" dirty="0" err="1"/>
              <a:t>Chicago</a:t>
            </a:r>
            <a:r>
              <a:rPr lang="ru-RU" dirty="0"/>
              <a:t> </a:t>
            </a:r>
            <a:r>
              <a:rPr lang="ru-RU" dirty="0" err="1"/>
              <a:t>Bank</a:t>
            </a:r>
            <a:r>
              <a:rPr lang="ru-RU" dirty="0"/>
              <a:t>) позволяет ответить на этот вопрос, оценивая три возможных сценария: сценарий наименьшей доходности (крохотная коробочка), сценарий средней доходности (нормальная коробка), сценарий наибольшей доходности (большая коробка).</a:t>
            </a:r>
          </a:p>
          <a:p>
            <a:pPr marL="0" indent="0">
              <a:buNone/>
            </a:pPr>
            <a:endParaRPr lang="ru-RU" dirty="0"/>
          </a:p>
        </p:txBody>
      </p:sp>
    </p:spTree>
    <p:extLst>
      <p:ext uri="{BB962C8B-B14F-4D97-AF65-F5344CB8AC3E}">
        <p14:creationId xmlns:p14="http://schemas.microsoft.com/office/powerpoint/2010/main" val="393532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55677" y="612845"/>
            <a:ext cx="8288323" cy="4683333"/>
          </a:xfrm>
          <a:prstGeom prst="rect">
            <a:avLst/>
          </a:prstGeom>
        </p:spPr>
        <p:txBody>
          <a:bodyPr wrap="square">
            <a:spAutoFit/>
          </a:bodyPr>
          <a:lstStyle/>
          <a:p>
            <a:r>
              <a:rPr lang="ru-RU" sz="2800" b="1" dirty="0">
                <a:solidFill>
                  <a:schemeClr val="accent1"/>
                </a:solidFill>
                <a:latin typeface="Fira Sans"/>
              </a:rPr>
              <a:t>Для чего нужна оценка </a:t>
            </a:r>
            <a:r>
              <a:rPr lang="ru-RU" sz="2800" b="1" dirty="0" err="1">
                <a:solidFill>
                  <a:schemeClr val="accent1"/>
                </a:solidFill>
                <a:latin typeface="Fira Sans"/>
              </a:rPr>
              <a:t>стартапа</a:t>
            </a:r>
            <a:r>
              <a:rPr lang="ru-RU" sz="2800" b="1" dirty="0">
                <a:solidFill>
                  <a:schemeClr val="accent1"/>
                </a:solidFill>
                <a:latin typeface="Fira Sans"/>
              </a:rPr>
              <a:t>.</a:t>
            </a:r>
            <a:endParaRPr lang="ru-RU" sz="2800" dirty="0">
              <a:solidFill>
                <a:schemeClr val="accent1"/>
              </a:solidFill>
              <a:latin typeface="Fira Sans"/>
            </a:endParaRPr>
          </a:p>
          <a:p>
            <a:pPr>
              <a:spcBef>
                <a:spcPts val="1000"/>
              </a:spcBef>
              <a:buClr>
                <a:schemeClr val="accent1"/>
              </a:buClr>
              <a:buSzPct val="80000"/>
              <a:buFont typeface="Wingdings 3" charset="2"/>
            </a:pPr>
            <a:r>
              <a:rPr lang="ru-RU" sz="2800" dirty="0">
                <a:solidFill>
                  <a:schemeClr val="accent1"/>
                </a:solidFill>
              </a:rPr>
              <a:t/>
            </a:r>
            <a:br>
              <a:rPr lang="ru-RU" sz="2800" dirty="0">
                <a:solidFill>
                  <a:schemeClr val="accent1"/>
                </a:solidFill>
              </a:rPr>
            </a:br>
            <a:r>
              <a:rPr lang="ru-RU" dirty="0">
                <a:solidFill>
                  <a:schemeClr val="tx1">
                    <a:lumMod val="75000"/>
                    <a:lumOff val="25000"/>
                  </a:schemeClr>
                </a:solidFill>
              </a:rPr>
              <a:t>Вопрос денежной оценки </a:t>
            </a:r>
            <a:r>
              <a:rPr lang="ru-RU" dirty="0" err="1">
                <a:solidFill>
                  <a:schemeClr val="tx1">
                    <a:lumMod val="75000"/>
                    <a:lumOff val="25000"/>
                  </a:schemeClr>
                </a:solidFill>
              </a:rPr>
              <a:t>стартапа</a:t>
            </a:r>
            <a:r>
              <a:rPr lang="ru-RU" dirty="0">
                <a:solidFill>
                  <a:schemeClr val="tx1">
                    <a:lumMod val="75000"/>
                    <a:lumOff val="25000"/>
                  </a:schemeClr>
                </a:solidFill>
              </a:rPr>
              <a:t> волнует обе стороны процесса венчурного финансирования. Автору проекта, равно, как и инвестору, важно оценить текущую стоимость проекта и его ожидаемую рыночную цену и капитализацию проекта.</a:t>
            </a:r>
            <a:br>
              <a:rPr lang="ru-RU" dirty="0">
                <a:solidFill>
                  <a:schemeClr val="tx1">
                    <a:lumMod val="75000"/>
                    <a:lumOff val="25000"/>
                  </a:schemeClr>
                </a:solidFill>
              </a:rPr>
            </a:br>
            <a:r>
              <a:rPr lang="ru-RU" dirty="0">
                <a:solidFill>
                  <a:schemeClr val="tx1">
                    <a:lumMod val="75000"/>
                    <a:lumOff val="25000"/>
                  </a:schemeClr>
                </a:solidFill>
              </a:rPr>
              <a:t>Стоимость самой идеи (если она не является оформленной интеллектуальной собственностью в виде патента, авторского свидетельства, лицензии и т.д.) принимается равной нулю. Оценке подлежит только творческий потенциал автора/команды и предпринимательская инициатива.</a:t>
            </a:r>
            <a:br>
              <a:rPr lang="ru-RU" dirty="0">
                <a:solidFill>
                  <a:schemeClr val="tx1">
                    <a:lumMod val="75000"/>
                    <a:lumOff val="25000"/>
                  </a:schemeClr>
                </a:solidFill>
              </a:rPr>
            </a:br>
            <a:r>
              <a:rPr lang="ru-RU" dirty="0">
                <a:solidFill>
                  <a:schemeClr val="tx1">
                    <a:lumMod val="75000"/>
                    <a:lumOff val="25000"/>
                  </a:schemeClr>
                </a:solidFill>
              </a:rPr>
              <a:t>Авторам и инвесторам важнее оценить промежуточную (на стадиях подключения к проекту следующей ступени инвестирования) и конечную стоимость проекта, то есть при выходе из проекта инвесторов текущей стадии и входе инвесторов </a:t>
            </a:r>
            <a:r>
              <a:rPr lang="ru-RU" dirty="0" smtClean="0">
                <a:solidFill>
                  <a:schemeClr val="tx1">
                    <a:lumMod val="75000"/>
                    <a:lumOff val="25000"/>
                  </a:schemeClr>
                </a:solidFill>
              </a:rPr>
              <a:t>следующе</a:t>
            </a:r>
            <a:r>
              <a:rPr lang="ru-UA" dirty="0" smtClean="0">
                <a:solidFill>
                  <a:schemeClr val="tx1">
                    <a:lumMod val="75000"/>
                    <a:lumOff val="25000"/>
                  </a:schemeClr>
                </a:solidFill>
              </a:rPr>
              <a:t>й.</a:t>
            </a:r>
            <a:endParaRPr lang="ru-RU" dirty="0">
              <a:solidFill>
                <a:schemeClr val="tx1">
                  <a:lumMod val="75000"/>
                  <a:lumOff val="25000"/>
                </a:schemeClr>
              </a:solidFill>
            </a:endParaRPr>
          </a:p>
        </p:txBody>
      </p:sp>
    </p:spTree>
    <p:extLst>
      <p:ext uri="{BB962C8B-B14F-4D97-AF65-F5344CB8AC3E}">
        <p14:creationId xmlns:p14="http://schemas.microsoft.com/office/powerpoint/2010/main" val="3757415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fontAlgn="base">
              <a:spcBef>
                <a:spcPts val="1000"/>
              </a:spcBef>
              <a:buClr>
                <a:schemeClr val="accent1"/>
              </a:buClr>
              <a:buSzPct val="80000"/>
            </a:pPr>
            <a:r>
              <a:rPr lang="ru-RU" sz="1800" dirty="0" smtClean="0">
                <a:solidFill>
                  <a:schemeClr val="tx1">
                    <a:lumMod val="75000"/>
                    <a:lumOff val="25000"/>
                  </a:schemeClr>
                </a:solidFill>
                <a:latin typeface="+mn-lt"/>
                <a:ea typeface="+mn-ea"/>
                <a:cs typeface="+mn-cs"/>
              </a:rPr>
              <a:t/>
            </a:r>
            <a:br>
              <a:rPr lang="ru-RU" sz="1800" dirty="0" smtClean="0">
                <a:solidFill>
                  <a:schemeClr val="tx1">
                    <a:lumMod val="75000"/>
                    <a:lumOff val="25000"/>
                  </a:schemeClr>
                </a:solidFill>
                <a:latin typeface="+mn-lt"/>
                <a:ea typeface="+mn-ea"/>
                <a:cs typeface="+mn-cs"/>
              </a:rPr>
            </a:br>
            <a:r>
              <a:rPr lang="ru-RU" sz="1800" dirty="0" smtClean="0">
                <a:solidFill>
                  <a:schemeClr val="tx1">
                    <a:lumMod val="75000"/>
                    <a:lumOff val="25000"/>
                  </a:schemeClr>
                </a:solidFill>
                <a:latin typeface="+mn-lt"/>
                <a:ea typeface="+mn-ea"/>
                <a:cs typeface="+mn-cs"/>
              </a:rPr>
              <a:t>	</a:t>
            </a:r>
            <a:endParaRPr lang="ru-RU" sz="1800" dirty="0">
              <a:solidFill>
                <a:schemeClr val="tx1">
                  <a:lumMod val="75000"/>
                  <a:lumOff val="25000"/>
                </a:schemeClr>
              </a:solidFill>
              <a:latin typeface="+mn-lt"/>
              <a:ea typeface="+mn-ea"/>
              <a:cs typeface="+mn-cs"/>
            </a:endParaRPr>
          </a:p>
        </p:txBody>
      </p:sp>
      <p:sp>
        <p:nvSpPr>
          <p:cNvPr id="6" name="Текст 5"/>
          <p:cNvSpPr>
            <a:spLocks noGrp="1"/>
          </p:cNvSpPr>
          <p:nvPr>
            <p:ph type="body" idx="1"/>
          </p:nvPr>
        </p:nvSpPr>
        <p:spPr>
          <a:xfrm>
            <a:off x="2233402" y="4470400"/>
            <a:ext cx="8043482" cy="1570962"/>
          </a:xfrm>
        </p:spPr>
        <p:txBody>
          <a:bodyPr/>
          <a:lstStyle/>
          <a:p>
            <a:r>
              <a:rPr lang="" dirty="0" smtClean="0"/>
              <a:t> </a:t>
            </a:r>
            <a:r>
              <a:rPr lang="ru-RU" dirty="0" smtClean="0"/>
              <a:t>СОВОКУПНЫЙ </a:t>
            </a:r>
            <a:r>
              <a:rPr lang="ru-RU" dirty="0"/>
              <a:t>РЕЗУЛЬТАТ – вот, где происходят чудеса</a:t>
            </a:r>
          </a:p>
        </p:txBody>
      </p:sp>
      <p:pic>
        <p:nvPicPr>
          <p:cNvPr id="4" name="Объект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74457" y="808978"/>
            <a:ext cx="6270625" cy="3527425"/>
          </a:xfrm>
        </p:spPr>
      </p:pic>
      <p:sp>
        <p:nvSpPr>
          <p:cNvPr id="5" name="Прямоугольник 4"/>
          <p:cNvSpPr/>
          <p:nvPr/>
        </p:nvSpPr>
        <p:spPr>
          <a:xfrm>
            <a:off x="1335186" y="3244333"/>
            <a:ext cx="7827519" cy="369332"/>
          </a:xfrm>
          <a:prstGeom prst="rect">
            <a:avLst/>
          </a:prstGeom>
        </p:spPr>
        <p:txBody>
          <a:bodyPr wrap="square">
            <a:spAutoFit/>
          </a:bodyPr>
          <a:lstStyle/>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endParaRPr lang="" dirty="0" smtClean="0"/>
          </a:p>
          <a:p>
            <a:r>
              <a:rPr lang="ru-RU" dirty="0" smtClean="0"/>
              <a:t>СОВОКУПНЫЙ </a:t>
            </a:r>
            <a:r>
              <a:rPr lang="ru-RU" dirty="0"/>
              <a:t>РЕЗУЛЬТАТ – вот, где происходят чудеса</a:t>
            </a:r>
          </a:p>
        </p:txBody>
      </p:sp>
    </p:spTree>
    <p:extLst>
      <p:ext uri="{BB962C8B-B14F-4D97-AF65-F5344CB8AC3E}">
        <p14:creationId xmlns:p14="http://schemas.microsoft.com/office/powerpoint/2010/main" val="97205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832022" y="757881"/>
            <a:ext cx="8295502" cy="5284144"/>
          </a:xfrm>
        </p:spPr>
        <p:txBody>
          <a:bodyPr>
            <a:normAutofit/>
          </a:bodyPr>
          <a:lstStyle/>
          <a:p>
            <a:pPr marL="0" indent="0">
              <a:buNone/>
            </a:pPr>
            <a:r>
              <a:rPr lang="" dirty="0"/>
              <a:t> </a:t>
            </a:r>
            <a:r>
              <a:rPr lang="ru-UA" dirty="0" smtClean="0"/>
              <a:t>	</a:t>
            </a:r>
          </a:p>
          <a:p>
            <a:pPr marL="0" indent="0">
              <a:buNone/>
            </a:pPr>
            <a:r>
              <a:rPr lang="ru-UA" dirty="0"/>
              <a:t>	</a:t>
            </a:r>
            <a:r>
              <a:rPr lang="ru-RU" dirty="0" smtClean="0"/>
              <a:t>Стоимость </a:t>
            </a:r>
            <a:r>
              <a:rPr lang="ru-RU" dirty="0"/>
              <a:t>по каждому из сценариев оценивается по методу ДДП (или, если метод ДДП не применим, то по формуле внутренней ставки доходности или с использованием мультипликаторов).</a:t>
            </a:r>
            <a:r>
              <a:rPr lang="ru-RU" cap="all" dirty="0"/>
              <a:t> </a:t>
            </a:r>
            <a:r>
              <a:rPr lang="" cap="all" dirty="0"/>
              <a:t>з</a:t>
            </a:r>
            <a:r>
              <a:rPr lang="ru-RU" dirty="0" err="1" smtClean="0"/>
              <a:t>атем</a:t>
            </a:r>
            <a:r>
              <a:rPr lang="ru-RU" dirty="0" smtClean="0"/>
              <a:t> </a:t>
            </a:r>
            <a:r>
              <a:rPr lang="ru-RU" dirty="0"/>
              <a:t>вы определяете вероятность каждого сценария в процентах. Ваша стоимость в соответствии с первым чикагским методом – это суммарная средневзвешенная стоимость всех сценариев.</a:t>
            </a:r>
          </a:p>
          <a:p>
            <a:pPr marL="0" indent="0">
              <a:buNone/>
            </a:pPr>
            <a:r>
              <a:rPr lang="ru-RU" dirty="0"/>
              <a:t>Первый чикагский метод предназначен для оценки </a:t>
            </a:r>
            <a:r>
              <a:rPr lang="ru-RU" dirty="0" err="1"/>
              <a:t>стартапов</a:t>
            </a:r>
            <a:r>
              <a:rPr lang="ru-RU" dirty="0"/>
              <a:t>, уже получающих доход.</a:t>
            </a:r>
          </a:p>
          <a:p>
            <a:pPr marL="0" indent="0">
              <a:buNone/>
            </a:pPr>
            <a:endParaRPr lang="ru-RU" dirty="0">
              <a:solidFill>
                <a:srgbClr val="FF0000"/>
              </a:solidFill>
            </a:endParaRPr>
          </a:p>
        </p:txBody>
      </p:sp>
    </p:spTree>
    <p:extLst>
      <p:ext uri="{BB962C8B-B14F-4D97-AF65-F5344CB8AC3E}">
        <p14:creationId xmlns:p14="http://schemas.microsoft.com/office/powerpoint/2010/main" val="1726879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008807"/>
          </a:xfrm>
        </p:spPr>
        <p:txBody>
          <a:bodyPr>
            <a:normAutofit/>
          </a:bodyPr>
          <a:lstStyle/>
          <a:p>
            <a:r>
              <a:rPr lang="ru-RU" dirty="0"/>
              <a:t>9. Метод венчурного капитала</a:t>
            </a:r>
            <a:br>
              <a:rPr lang="ru-RU" dirty="0"/>
            </a:br>
            <a:endParaRPr lang="ru-RU" sz="1800" dirty="0">
              <a:solidFill>
                <a:schemeClr val="tx1"/>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350" y="1296522"/>
            <a:ext cx="6900332" cy="3881437"/>
          </a:xfrm>
        </p:spPr>
      </p:pic>
      <p:sp>
        <p:nvSpPr>
          <p:cNvPr id="3" name="Прямоугольник 2"/>
          <p:cNvSpPr/>
          <p:nvPr/>
        </p:nvSpPr>
        <p:spPr>
          <a:xfrm>
            <a:off x="914400" y="2967335"/>
            <a:ext cx="8229600" cy="3416320"/>
          </a:xfrm>
          <a:prstGeom prst="rect">
            <a:avLst/>
          </a:prstGeom>
        </p:spPr>
        <p:txBody>
          <a:bodyPr wrap="square">
            <a:spAutoFit/>
          </a:bodyPr>
          <a:lstStyle/>
          <a:p>
            <a:endParaRPr lang="ru-UA" dirty="0" smtClean="0"/>
          </a:p>
          <a:p>
            <a:endParaRPr lang="ru-UA" dirty="0"/>
          </a:p>
          <a:p>
            <a:endParaRPr lang="ru-UA" dirty="0" smtClean="0"/>
          </a:p>
          <a:p>
            <a:endParaRPr lang="ru-UA" dirty="0"/>
          </a:p>
          <a:p>
            <a:endParaRPr lang="ru-UA" dirty="0" smtClean="0"/>
          </a:p>
          <a:p>
            <a:endParaRPr lang="ru-UA" dirty="0"/>
          </a:p>
          <a:p>
            <a:endParaRPr lang="ru-UA" dirty="0" smtClean="0"/>
          </a:p>
          <a:p>
            <a:endParaRPr lang="ru-UA" dirty="0"/>
          </a:p>
          <a:p>
            <a:endParaRPr lang="ru-UA" dirty="0" smtClean="0"/>
          </a:p>
          <a:p>
            <a:r>
              <a:rPr lang="ru-RU" dirty="0" smtClean="0"/>
              <a:t>Как </a:t>
            </a:r>
            <a:r>
              <a:rPr lang="ru-RU" dirty="0"/>
              <a:t>следует из названия, метод венчурного капитала отражает точку зрения инвестора.</a:t>
            </a:r>
            <a:br>
              <a:rPr lang="ru-RU" dirty="0"/>
            </a:br>
            <a:endParaRPr lang="ru-RU" dirty="0"/>
          </a:p>
        </p:txBody>
      </p:sp>
    </p:spTree>
    <p:extLst>
      <p:ext uri="{BB962C8B-B14F-4D97-AF65-F5344CB8AC3E}">
        <p14:creationId xmlns:p14="http://schemas.microsoft.com/office/powerpoint/2010/main" val="4170652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1639" y="946768"/>
            <a:ext cx="8520913" cy="3762797"/>
          </a:xfrm>
          <a:ln>
            <a:solidFill>
              <a:schemeClr val="bg1"/>
            </a:solidFill>
          </a:ln>
        </p:spPr>
        <p:txBody>
          <a:bodyPr>
            <a:normAutofit/>
          </a:bodyPr>
          <a:lstStyle/>
          <a:p>
            <a:pPr fontAlgn="base"/>
            <a:r>
              <a:rPr lang="ru-RU" sz="1600" dirty="0"/>
              <a:t/>
            </a:r>
            <a:br>
              <a:rPr lang="ru-RU" sz="1600" dirty="0"/>
            </a:br>
            <a:endParaRPr lang="ru-RU" sz="1600" dirty="0">
              <a:solidFill>
                <a:srgbClr val="FF0000"/>
              </a:solidFill>
            </a:endParaRPr>
          </a:p>
        </p:txBody>
      </p:sp>
      <p:sp>
        <p:nvSpPr>
          <p:cNvPr id="5" name="Прямоугольник 4"/>
          <p:cNvSpPr/>
          <p:nvPr/>
        </p:nvSpPr>
        <p:spPr>
          <a:xfrm>
            <a:off x="768743" y="906309"/>
            <a:ext cx="8375257" cy="4524315"/>
          </a:xfrm>
          <a:prstGeom prst="rect">
            <a:avLst/>
          </a:prstGeom>
        </p:spPr>
        <p:txBody>
          <a:bodyPr wrap="square">
            <a:spAutoFit/>
          </a:bodyPr>
          <a:lstStyle/>
          <a:p>
            <a:r>
              <a:rPr lang="ru-UA" dirty="0" smtClean="0"/>
              <a:t>	</a:t>
            </a:r>
          </a:p>
          <a:p>
            <a:endParaRPr lang="ru-UA" dirty="0" smtClean="0"/>
          </a:p>
          <a:p>
            <a:endParaRPr lang="ru-UA" dirty="0"/>
          </a:p>
          <a:p>
            <a:r>
              <a:rPr lang="ru-UA" dirty="0" smtClean="0"/>
              <a:t>	</a:t>
            </a:r>
            <a:r>
              <a:rPr lang="ru-RU" dirty="0" smtClean="0"/>
              <a:t>Инвестор </a:t>
            </a:r>
            <a:r>
              <a:rPr lang="ru-RU" dirty="0"/>
              <a:t>всегда стремится найти определенный уровень возврата инвестиций (ROI) – например, это может быть х20. Кроме того, в соответствии со стандартами инвестиционной индустрии, инвестор предполагает, что через восемь лет ваша </a:t>
            </a:r>
            <a:r>
              <a:rPr lang="ru-RU" dirty="0" smtClean="0"/>
              <a:t>коробка</a:t>
            </a:r>
            <a:r>
              <a:rPr lang="ru-UA" dirty="0" smtClean="0"/>
              <a:t>(СТАРТАП)</a:t>
            </a:r>
            <a:r>
              <a:rPr lang="" dirty="0" smtClean="0"/>
              <a:t> </a:t>
            </a:r>
            <a:r>
              <a:rPr lang="ru-RU" dirty="0" smtClean="0"/>
              <a:t>может </a:t>
            </a:r>
            <a:r>
              <a:rPr lang="ru-UA" dirty="0"/>
              <a:t>б</a:t>
            </a:r>
            <a:r>
              <a:rPr lang="ru-RU" dirty="0" err="1" smtClean="0"/>
              <a:t>ыть</a:t>
            </a:r>
            <a:r>
              <a:rPr lang="ru-RU" dirty="0" smtClean="0"/>
              <a:t> </a:t>
            </a:r>
            <a:r>
              <a:rPr lang="ru-RU" dirty="0"/>
              <a:t>продана за 100 миллионов долларов.</a:t>
            </a:r>
          </a:p>
          <a:p>
            <a:r>
              <a:rPr lang="ru-RU" dirty="0"/>
              <a:t>На основании этих ожиданий инвестор может легко определить максимальную сумму, которую он готов инвестировать в вашу </a:t>
            </a:r>
            <a:r>
              <a:rPr lang="ru-RU" dirty="0" smtClean="0"/>
              <a:t>коробку</a:t>
            </a:r>
            <a:r>
              <a:rPr lang="ru-UA" dirty="0"/>
              <a:t> (СТАРТАП)</a:t>
            </a:r>
            <a:r>
              <a:rPr lang="ru-RU" dirty="0" smtClean="0"/>
              <a:t> </a:t>
            </a:r>
            <a:r>
              <a:rPr lang="ru-RU" dirty="0"/>
              <a:t>с учетом корректировки при размывании.</a:t>
            </a:r>
          </a:p>
          <a:p>
            <a:r>
              <a:rPr lang="ru-RU" dirty="0"/>
              <a:t>Метод венчурного капитала применяется как для </a:t>
            </a:r>
            <a:r>
              <a:rPr lang="ru-RU" dirty="0" err="1"/>
              <a:t>стартапов</a:t>
            </a:r>
            <a:r>
              <a:rPr lang="ru-RU" dirty="0"/>
              <a:t>, еще не получающих прибыли, так и для получающих</a:t>
            </a:r>
            <a:r>
              <a:rPr lang="ru-RU" dirty="0" smtClean="0"/>
              <a:t>.</a:t>
            </a:r>
            <a:endParaRPr lang="ru-UA" dirty="0"/>
          </a:p>
          <a:p>
            <a:r>
              <a:rPr lang="ru-UA" dirty="0" smtClean="0"/>
              <a:t> </a:t>
            </a:r>
            <a:r>
              <a:rPr lang="ru-UA" b="1" dirty="0" smtClean="0"/>
              <a:t> 	</a:t>
            </a:r>
            <a:r>
              <a:rPr lang="ru-UA" dirty="0" smtClean="0"/>
              <a:t>И</a:t>
            </a:r>
            <a:r>
              <a:rPr lang="ru-UA" b="1" dirty="0" smtClean="0"/>
              <a:t> </a:t>
            </a:r>
            <a:r>
              <a:rPr lang="ru-RU" dirty="0" smtClean="0"/>
              <a:t>имейте </a:t>
            </a:r>
            <a:r>
              <a:rPr lang="ru-RU" dirty="0"/>
              <a:t>в виду, что единственное, чем на самом деле пользуются венчурные капиталисты, это сравнительные данные и приблизительная оценка того, какая степень размывания приемлема для основателей</a:t>
            </a:r>
            <a:r>
              <a:rPr lang="ru-RU" dirty="0" smtClean="0"/>
              <a:t>.</a:t>
            </a:r>
            <a:endParaRPr lang="ru-RU" dirty="0"/>
          </a:p>
        </p:txBody>
      </p:sp>
    </p:spTree>
    <p:extLst>
      <p:ext uri="{BB962C8B-B14F-4D97-AF65-F5344CB8AC3E}">
        <p14:creationId xmlns:p14="http://schemas.microsoft.com/office/powerpoint/2010/main" val="3606624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000" b="1" dirty="0">
                <a:solidFill>
                  <a:schemeClr val="tx1"/>
                </a:solidFill>
              </a:rPr>
              <a:t>Например</a:t>
            </a:r>
            <a:r>
              <a:rPr lang="ru-RU" sz="1600" dirty="0">
                <a:solidFill>
                  <a:schemeClr val="tx1"/>
                </a:solidFill>
              </a:rPr>
              <a:t>, если вложить от 15 до 25 процентов на посевной стадии, это составит от 334 до 556 тысяч долларов, или надо убедиться, что после первой стадии учредители </a:t>
            </a:r>
            <a:r>
              <a:rPr lang="ru-RU" sz="1600" dirty="0" err="1">
                <a:solidFill>
                  <a:schemeClr val="tx1"/>
                </a:solidFill>
              </a:rPr>
              <a:t>стартапа</a:t>
            </a:r>
            <a:r>
              <a:rPr lang="ru-RU" sz="1600" dirty="0">
                <a:solidFill>
                  <a:schemeClr val="tx1"/>
                </a:solidFill>
              </a:rPr>
              <a:t> останутся основными акционерами</a:t>
            </a:r>
            <a:r>
              <a:rPr lang="ru-RU" sz="1600" dirty="0" smtClean="0">
                <a:solidFill>
                  <a:schemeClr val="tx1"/>
                </a:solidFill>
              </a:rPr>
              <a:t>.</a:t>
            </a:r>
            <a:r>
              <a:rPr lang="ru-UA" sz="1600" dirty="0" smtClean="0">
                <a:solidFill>
                  <a:schemeClr val="tx1"/>
                </a:solidFill>
              </a:rPr>
              <a:t/>
            </a:r>
            <a:br>
              <a:rPr lang="ru-UA" sz="1600" dirty="0" smtClean="0">
                <a:solidFill>
                  <a:schemeClr val="tx1"/>
                </a:solidFill>
              </a:rPr>
            </a:br>
            <a:r>
              <a:rPr lang="ru-RU" sz="1600" dirty="0">
                <a:solidFill>
                  <a:schemeClr val="tx1"/>
                </a:solidFill>
              </a:rPr>
              <a:t/>
            </a:r>
            <a:br>
              <a:rPr lang="ru-RU" sz="1600" dirty="0">
                <a:solidFill>
                  <a:schemeClr val="tx1"/>
                </a:solidFill>
              </a:rPr>
            </a:br>
            <a:r>
              <a:rPr lang="ru-RU" sz="1600" dirty="0">
                <a:solidFill>
                  <a:schemeClr val="tx1"/>
                </a:solidFill>
              </a:rPr>
              <a:t>Во-вторых, давайте не забывать, что эти оценки лишь приблизительны. Они никогда не отражают реальную ценность вашей компании. Они лишь показывают две вещи: </a:t>
            </a:r>
            <a:r>
              <a:rPr lang="ru-UA" sz="1600" dirty="0" smtClean="0">
                <a:solidFill>
                  <a:schemeClr val="tx1"/>
                </a:solidFill>
              </a:rPr>
              <a:t/>
            </a:r>
            <a:br>
              <a:rPr lang="ru-UA" sz="1600" dirty="0" smtClean="0">
                <a:solidFill>
                  <a:schemeClr val="tx1"/>
                </a:solidFill>
              </a:rPr>
            </a:br>
            <a:r>
              <a:rPr lang="ru-RU" sz="1600" dirty="0" smtClean="0">
                <a:solidFill>
                  <a:schemeClr val="tx1"/>
                </a:solidFill>
              </a:rPr>
              <a:t>(</a:t>
            </a:r>
            <a:r>
              <a:rPr lang="ru-RU" sz="1600" dirty="0">
                <a:solidFill>
                  <a:schemeClr val="tx1"/>
                </a:solidFill>
              </a:rPr>
              <a:t>1) насколько рынок не готов инвестировать в вашу маленькую красную коробочку и </a:t>
            </a:r>
            <a:r>
              <a:rPr lang="ru-UA" sz="1600" dirty="0" smtClean="0">
                <a:solidFill>
                  <a:schemeClr val="tx1"/>
                </a:solidFill>
              </a:rPr>
              <a:t/>
            </a:r>
            <a:br>
              <a:rPr lang="ru-UA" sz="1600" dirty="0" smtClean="0">
                <a:solidFill>
                  <a:schemeClr val="tx1"/>
                </a:solidFill>
              </a:rPr>
            </a:br>
            <a:r>
              <a:rPr lang="ru-RU" sz="1600" dirty="0" smtClean="0">
                <a:solidFill>
                  <a:schemeClr val="tx1"/>
                </a:solidFill>
              </a:rPr>
              <a:t>(</a:t>
            </a:r>
            <a:r>
              <a:rPr lang="ru-RU" sz="1600" dirty="0">
                <a:solidFill>
                  <a:schemeClr val="tx1"/>
                </a:solidFill>
              </a:rPr>
              <a:t>2) насколько вы не готовы принять это</a:t>
            </a:r>
            <a:r>
              <a:rPr lang="ru-RU" sz="1600" dirty="0" smtClean="0">
                <a:solidFill>
                  <a:schemeClr val="tx1"/>
                </a:solidFill>
              </a:rPr>
              <a:t>.</a:t>
            </a:r>
            <a:r>
              <a:rPr lang="ru-UA" sz="1600" dirty="0" smtClean="0">
                <a:solidFill>
                  <a:schemeClr val="tx1"/>
                </a:solidFill>
              </a:rPr>
              <a:t/>
            </a:r>
            <a:br>
              <a:rPr lang="ru-UA" sz="1600" dirty="0" smtClean="0">
                <a:solidFill>
                  <a:schemeClr val="tx1"/>
                </a:solidFill>
              </a:rPr>
            </a:br>
            <a:r>
              <a:rPr lang="ru-RU" sz="1600" dirty="0">
                <a:solidFill>
                  <a:schemeClr val="tx1"/>
                </a:solidFill>
              </a:rPr>
              <a:t/>
            </a:r>
            <a:br>
              <a:rPr lang="ru-RU" sz="1600" dirty="0">
                <a:solidFill>
                  <a:schemeClr val="tx1"/>
                </a:solidFill>
              </a:rPr>
            </a:br>
            <a:r>
              <a:rPr lang="ru-UA" sz="1600" dirty="0" smtClean="0">
                <a:solidFill>
                  <a:schemeClr val="tx1"/>
                </a:solidFill>
              </a:rPr>
              <a:t>	Л</a:t>
            </a:r>
            <a:r>
              <a:rPr lang="ru-RU" sz="1600" dirty="0" err="1" smtClean="0">
                <a:solidFill>
                  <a:schemeClr val="tx1"/>
                </a:solidFill>
              </a:rPr>
              <a:t>учший</a:t>
            </a:r>
            <a:r>
              <a:rPr lang="ru-RU" sz="1600" dirty="0" smtClean="0">
                <a:solidFill>
                  <a:schemeClr val="tx1"/>
                </a:solidFill>
              </a:rPr>
              <a:t> </a:t>
            </a:r>
            <a:r>
              <a:rPr lang="ru-RU" sz="1600" dirty="0">
                <a:solidFill>
                  <a:schemeClr val="tx1"/>
                </a:solidFill>
              </a:rPr>
              <a:t>метод оценки стоимости описал Пьер </a:t>
            </a:r>
            <a:r>
              <a:rPr lang="ru-RU" sz="1600" dirty="0" err="1">
                <a:solidFill>
                  <a:schemeClr val="tx1"/>
                </a:solidFill>
              </a:rPr>
              <a:t>Энтремон</a:t>
            </a:r>
            <a:r>
              <a:rPr lang="ru-RU" sz="1600" dirty="0">
                <a:solidFill>
                  <a:schemeClr val="tx1"/>
                </a:solidFill>
              </a:rPr>
              <a:t> из венчурного фонда </a:t>
            </a:r>
            <a:r>
              <a:rPr lang="ru-RU" sz="1600" dirty="0" err="1">
                <a:solidFill>
                  <a:schemeClr val="tx1"/>
                </a:solidFill>
              </a:rPr>
              <a:t>Otium</a:t>
            </a:r>
            <a:r>
              <a:rPr lang="ru-RU" sz="1600" dirty="0">
                <a:solidFill>
                  <a:schemeClr val="tx1"/>
                </a:solidFill>
              </a:rPr>
              <a:t> </a:t>
            </a:r>
            <a:r>
              <a:rPr lang="ru-RU" sz="1600" dirty="0" err="1">
                <a:solidFill>
                  <a:schemeClr val="tx1"/>
                </a:solidFill>
              </a:rPr>
              <a:t>Capital</a:t>
            </a:r>
            <a:r>
              <a:rPr lang="ru-RU" sz="1600">
                <a:solidFill>
                  <a:schemeClr val="tx1"/>
                </a:solidFill>
              </a:rPr>
              <a:t> </a:t>
            </a:r>
            <a:r>
              <a:rPr lang="ru-RU" sz="1600" smtClean="0">
                <a:solidFill>
                  <a:schemeClr val="tx1"/>
                </a:solidFill>
              </a:rPr>
              <a:t>. </a:t>
            </a:r>
            <a:r>
              <a:rPr lang="ru-RU" sz="1600" dirty="0">
                <a:solidFill>
                  <a:schemeClr val="tx1"/>
                </a:solidFill>
              </a:rPr>
              <a:t>Он пишет, что сначала вам следует определить свои потребности, а затем обговорить степень размывания. </a:t>
            </a:r>
            <a:r>
              <a:rPr lang="ru-UA" sz="1600" dirty="0" smtClean="0">
                <a:solidFill>
                  <a:schemeClr val="tx1"/>
                </a:solidFill>
              </a:rPr>
              <a:t/>
            </a:r>
            <a:br>
              <a:rPr lang="ru-UA" sz="1600" dirty="0" smtClean="0">
                <a:solidFill>
                  <a:schemeClr val="tx1"/>
                </a:solidFill>
              </a:rPr>
            </a:br>
            <a:r>
              <a:rPr lang="ru-UA" sz="1600" dirty="0">
                <a:solidFill>
                  <a:schemeClr val="tx1"/>
                </a:solidFill>
              </a:rPr>
              <a:t/>
            </a:r>
            <a:br>
              <a:rPr lang="ru-UA" sz="1600" dirty="0">
                <a:solidFill>
                  <a:schemeClr val="tx1"/>
                </a:solidFill>
              </a:rPr>
            </a:br>
            <a:r>
              <a:rPr lang="ru-RU" sz="1600" dirty="0" smtClean="0">
                <a:solidFill>
                  <a:schemeClr val="tx1"/>
                </a:solidFill>
              </a:rPr>
              <a:t>Цитата</a:t>
            </a:r>
            <a:r>
              <a:rPr lang="ru-RU" sz="1600" dirty="0">
                <a:solidFill>
                  <a:schemeClr val="tx1"/>
                </a:solidFill>
              </a:rPr>
              <a:t>:</a:t>
            </a:r>
            <a:br>
              <a:rPr lang="ru-RU" sz="1600" dirty="0">
                <a:solidFill>
                  <a:schemeClr val="tx1"/>
                </a:solidFill>
              </a:rPr>
            </a:br>
            <a:r>
              <a:rPr lang="ru-RU" sz="1600" b="1" dirty="0">
                <a:solidFill>
                  <a:schemeClr val="tx1"/>
                </a:solidFill>
              </a:rPr>
              <a:t>Оптимальный объем инвестиций – это максимальная сумма, при которой в течение определенного периода каждый привлеченный доллар будет приносить больше пользы компании, чем вреда предпринимателю</a:t>
            </a:r>
            <a:r>
              <a:rPr lang="ru-RU" sz="1600" b="1" dirty="0" smtClean="0">
                <a:solidFill>
                  <a:schemeClr val="tx1"/>
                </a:solidFill>
              </a:rPr>
              <a:t>.</a:t>
            </a:r>
            <a:r>
              <a:rPr lang="ru-UA" sz="1600" b="1" dirty="0" smtClean="0">
                <a:solidFill>
                  <a:schemeClr val="tx1"/>
                </a:solidFill>
              </a:rPr>
              <a:t/>
            </a:r>
            <a:br>
              <a:rPr lang="ru-UA" sz="1600" b="1" dirty="0" smtClean="0">
                <a:solidFill>
                  <a:schemeClr val="tx1"/>
                </a:solidFill>
              </a:rPr>
            </a:br>
            <a:r>
              <a:rPr lang="ru-RU" sz="1600" b="1" dirty="0">
                <a:solidFill>
                  <a:schemeClr val="tx1"/>
                </a:solidFill>
              </a:rPr>
              <a:t/>
            </a:r>
            <a:br>
              <a:rPr lang="ru-RU" sz="1600" b="1" dirty="0">
                <a:solidFill>
                  <a:schemeClr val="tx1"/>
                </a:solidFill>
              </a:rPr>
            </a:br>
            <a:r>
              <a:rPr lang="ru-RU" sz="1600" dirty="0">
                <a:solidFill>
                  <a:schemeClr val="tx1"/>
                </a:solidFill>
              </a:rPr>
              <a:t>Оценка стоимости – это хорошее начало, если вы планируете привлекать финансирование. Она помогает обосновать цифры и вести переговоры. Но в конечном итоге это всего лишь теоретическая прелюдия к игре спроса и предложения.</a:t>
            </a:r>
            <a:br>
              <a:rPr lang="ru-RU" sz="1600" dirty="0">
                <a:solidFill>
                  <a:schemeClr val="tx1"/>
                </a:solidFill>
              </a:rPr>
            </a:br>
            <a:r>
              <a:rPr lang="ru-RU" sz="1600" dirty="0">
                <a:solidFill>
                  <a:schemeClr val="tx1"/>
                </a:solidFill>
              </a:rPr>
              <a:t/>
            </a:r>
            <a:br>
              <a:rPr lang="ru-RU" sz="1600" dirty="0">
                <a:solidFill>
                  <a:schemeClr val="tx1"/>
                </a:solidFill>
              </a:rPr>
            </a:br>
            <a:endParaRPr lang="ru-RU" sz="1600" dirty="0">
              <a:solidFill>
                <a:schemeClr val="tx1"/>
              </a:solidFill>
            </a:endParaRPr>
          </a:p>
        </p:txBody>
      </p:sp>
    </p:spTree>
    <p:extLst>
      <p:ext uri="{BB962C8B-B14F-4D97-AF65-F5344CB8AC3E}">
        <p14:creationId xmlns:p14="http://schemas.microsoft.com/office/powerpoint/2010/main" val="386728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UA" sz="2000" dirty="0" smtClean="0">
                <a:solidFill>
                  <a:schemeClr val="tx1"/>
                </a:solidFill>
              </a:rPr>
              <a:t>Посмотрите по этой ссылке, как ребята нашли инвестора для своего ИТ стартапа. По пунктам описан процесс запуска ИТ стартапа.</a:t>
            </a:r>
            <a:br>
              <a:rPr lang="ru-UA" sz="2000" dirty="0" smtClean="0">
                <a:solidFill>
                  <a:schemeClr val="tx1"/>
                </a:solidFill>
              </a:rPr>
            </a:br>
            <a:endParaRPr lang="ru-RU" sz="2000" dirty="0">
              <a:solidFill>
                <a:schemeClr val="tx1"/>
              </a:solidFill>
            </a:endParaRPr>
          </a:p>
        </p:txBody>
      </p:sp>
      <p:sp>
        <p:nvSpPr>
          <p:cNvPr id="3" name="Прямоугольник 2"/>
          <p:cNvSpPr/>
          <p:nvPr/>
        </p:nvSpPr>
        <p:spPr>
          <a:xfrm>
            <a:off x="677334" y="2967335"/>
            <a:ext cx="8596667" cy="923330"/>
          </a:xfrm>
          <a:prstGeom prst="rect">
            <a:avLst/>
          </a:prstGeom>
        </p:spPr>
        <p:txBody>
          <a:bodyPr wrap="square">
            <a:spAutoFit/>
          </a:bodyPr>
          <a:lstStyle/>
          <a:p>
            <a:r>
              <a:rPr lang="ru-RU" b="1" dirty="0"/>
              <a:t>Успешный кейс поиска инвестора для IT-</a:t>
            </a:r>
            <a:r>
              <a:rPr lang="ru-RU" b="1" dirty="0" err="1"/>
              <a:t>стартапа</a:t>
            </a:r>
            <a:endParaRPr lang="ru-RU" b="1" dirty="0"/>
          </a:p>
          <a:p>
            <a:r>
              <a:rPr lang="ru-UA" dirty="0" smtClean="0">
                <a:hlinkClick r:id="rId2"/>
              </a:rPr>
              <a:t> </a:t>
            </a:r>
            <a:r>
              <a:rPr lang="en-US" dirty="0" smtClean="0">
                <a:hlinkClick r:id="rId2"/>
              </a:rPr>
              <a:t>https</a:t>
            </a:r>
            <a:r>
              <a:rPr lang="en-US" dirty="0">
                <a:hlinkClick r:id="rId2"/>
              </a:rPr>
              <a:t>://spark.ru/startup/bright-mobile/blog/34965/uspeshnij-kejs-poiska-investora-dlya-it-startapa</a:t>
            </a:r>
            <a:endParaRPr lang="ru-RU" dirty="0"/>
          </a:p>
        </p:txBody>
      </p:sp>
    </p:spTree>
    <p:extLst>
      <p:ext uri="{BB962C8B-B14F-4D97-AF65-F5344CB8AC3E}">
        <p14:creationId xmlns:p14="http://schemas.microsoft.com/office/powerpoint/2010/main" val="2027216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3" y="609599"/>
            <a:ext cx="9081661" cy="3169382"/>
          </a:xfrm>
        </p:spPr>
        <p:txBody>
          <a:bodyPr>
            <a:normAutofit fontScale="90000"/>
          </a:bodyPr>
          <a:lstStyle/>
          <a:p>
            <a:r>
              <a:rPr lang="ru-UA" sz="2200" dirty="0" smtClean="0">
                <a:solidFill>
                  <a:srgbClr val="FF0000"/>
                </a:solidFill>
              </a:rPr>
              <a:t>Задание “Финансовая оценка СТАРТАПА ( доинвестиционная стоимость проекта)”</a:t>
            </a:r>
            <a:br>
              <a:rPr lang="ru-UA" sz="2200" dirty="0" smtClean="0">
                <a:solidFill>
                  <a:srgbClr val="FF0000"/>
                </a:solidFill>
              </a:rPr>
            </a:br>
            <a:r>
              <a:rPr lang="ru-UA" sz="2200" dirty="0" smtClean="0">
                <a:solidFill>
                  <a:srgbClr val="FF0000"/>
                </a:solidFill>
              </a:rPr>
              <a:t/>
            </a:r>
            <a:br>
              <a:rPr lang="ru-UA" sz="2200" dirty="0" smtClean="0">
                <a:solidFill>
                  <a:srgbClr val="FF0000"/>
                </a:solidFill>
              </a:rPr>
            </a:br>
            <a:r>
              <a:rPr lang="ru-UA" sz="2200" dirty="0" smtClean="0">
                <a:solidFill>
                  <a:srgbClr val="FF0000"/>
                </a:solidFill>
              </a:rPr>
              <a:t>1. Ваша тема стартапа. Какой метод вы примените для оценки СТАРТАПА.</a:t>
            </a:r>
            <a:br>
              <a:rPr lang="ru-UA" sz="2200" dirty="0" smtClean="0">
                <a:solidFill>
                  <a:srgbClr val="FF0000"/>
                </a:solidFill>
              </a:rPr>
            </a:br>
            <a:r>
              <a:rPr lang="ru-UA" sz="2200" dirty="0" smtClean="0">
                <a:solidFill>
                  <a:srgbClr val="FF0000"/>
                </a:solidFill>
              </a:rPr>
              <a:t>2. Рассчитать оценку СТАРТАПА (опишите) </a:t>
            </a:r>
            <a:br>
              <a:rPr lang="ru-UA" sz="2200" dirty="0" smtClean="0">
                <a:solidFill>
                  <a:srgbClr val="FF0000"/>
                </a:solidFill>
              </a:rPr>
            </a:br>
            <a:r>
              <a:rPr lang="ru-UA" sz="2200" dirty="0" smtClean="0">
                <a:solidFill>
                  <a:srgbClr val="FF0000"/>
                </a:solidFill>
              </a:rPr>
              <a:t>3. Расписать за счет чего будет происходить оценка роста проекта.( За счет чего вы будете </a:t>
            </a:r>
            <a:r>
              <a:rPr lang="ru-UA" sz="2200" smtClean="0">
                <a:solidFill>
                  <a:srgbClr val="FF0000"/>
                </a:solidFill>
              </a:rPr>
              <a:t>получать доход?) </a:t>
            </a:r>
            <a:r>
              <a:rPr lang="ru-UA" sz="2200" dirty="0" smtClean="0">
                <a:solidFill>
                  <a:srgbClr val="FF0000"/>
                </a:solidFill>
              </a:rPr>
              <a:t/>
            </a:r>
            <a:br>
              <a:rPr lang="ru-UA" sz="2200" dirty="0" smtClean="0">
                <a:solidFill>
                  <a:srgbClr val="FF0000"/>
                </a:solidFill>
              </a:rPr>
            </a:br>
            <a:r>
              <a:rPr lang="ru-UA" sz="2200" dirty="0" smtClean="0">
                <a:solidFill>
                  <a:srgbClr val="FF0000"/>
                </a:solidFill>
              </a:rPr>
              <a:t>4. Прогнозы перспективы развития стартапа на 5 лет. </a:t>
            </a:r>
            <a:br>
              <a:rPr lang="ru-UA" sz="2200" dirty="0" smtClean="0">
                <a:solidFill>
                  <a:srgbClr val="FF0000"/>
                </a:solidFill>
              </a:rPr>
            </a:br>
            <a:r>
              <a:rPr lang="ru-UA" sz="2200" dirty="0" smtClean="0">
                <a:solidFill>
                  <a:srgbClr val="FF0000"/>
                </a:solidFill>
              </a:rPr>
              <a:t/>
            </a:r>
            <a:br>
              <a:rPr lang="ru-UA" sz="2200" dirty="0" smtClean="0">
                <a:solidFill>
                  <a:srgbClr val="FF0000"/>
                </a:solidFill>
              </a:rPr>
            </a:br>
            <a:r>
              <a:rPr lang="ru-RU" sz="2200" dirty="0" smtClean="0">
                <a:solidFill>
                  <a:schemeClr val="tx1"/>
                </a:solidFill>
              </a:rPr>
              <a:t>Мои требования к работе.</a:t>
            </a:r>
            <a:br>
              <a:rPr lang="ru-RU" sz="2200" dirty="0" smtClean="0">
                <a:solidFill>
                  <a:schemeClr val="tx1"/>
                </a:solidFill>
              </a:rPr>
            </a:br>
            <a:r>
              <a:rPr lang="ru-RU" sz="2200" dirty="0" smtClean="0">
                <a:solidFill>
                  <a:schemeClr val="tx1"/>
                </a:solidFill>
              </a:rPr>
              <a:t>Оформление : фамилия, имя, группа. Так же подписывается файл.</a:t>
            </a:r>
            <a:br>
              <a:rPr lang="ru-RU" sz="2200" dirty="0" smtClean="0">
                <a:solidFill>
                  <a:schemeClr val="tx1"/>
                </a:solidFill>
              </a:rPr>
            </a:br>
            <a:r>
              <a:rPr lang="ru-RU" sz="2200" dirty="0" smtClean="0">
                <a:solidFill>
                  <a:schemeClr val="tx1"/>
                </a:solidFill>
              </a:rPr>
              <a:t>К самой работе. Выполнение 5 пунктов. НЕ КОЛЛЕКТИВНОЕ ТВОРЧЕСТВО. </a:t>
            </a:r>
            <a:br>
              <a:rPr lang="ru-RU" sz="2200" dirty="0" smtClean="0">
                <a:solidFill>
                  <a:schemeClr val="tx1"/>
                </a:solidFill>
              </a:rPr>
            </a:br>
            <a:r>
              <a:rPr lang="ru-RU" sz="2200" dirty="0" smtClean="0">
                <a:solidFill>
                  <a:schemeClr val="tx1"/>
                </a:solidFill>
              </a:rPr>
              <a:t>Шаблонные фразы не допускаются. Работа должна быть индивидуальной. Тема у команды одна, но описываются вопросы каждый индивидуально, как он сам видит. Формат работы поменялся. КАЖДЫЙ ИНДИВИДУАЛЬНО. </a:t>
            </a:r>
            <a:r>
              <a:rPr lang="ru-RU" sz="2200" dirty="0">
                <a:solidFill>
                  <a:schemeClr val="tx1"/>
                </a:solidFill>
              </a:rPr>
              <a:t>О</a:t>
            </a:r>
            <a:r>
              <a:rPr lang="ru-RU" sz="2200" dirty="0" smtClean="0">
                <a:solidFill>
                  <a:schemeClr val="tx1"/>
                </a:solidFill>
              </a:rPr>
              <a:t>динаковые работы засчитываться не будут.</a:t>
            </a:r>
            <a:br>
              <a:rPr lang="ru-RU" sz="2200" dirty="0" smtClean="0">
                <a:solidFill>
                  <a:schemeClr val="tx1"/>
                </a:solidFill>
              </a:rPr>
            </a:br>
            <a:r>
              <a:rPr lang="ru-RU" sz="2200" dirty="0" smtClean="0">
                <a:solidFill>
                  <a:schemeClr val="tx1"/>
                </a:solidFill>
              </a:rPr>
              <a:t>Вес работы : </a:t>
            </a:r>
            <a:r>
              <a:rPr lang="ru-UA" sz="2200" dirty="0">
                <a:solidFill>
                  <a:schemeClr val="tx1"/>
                </a:solidFill>
              </a:rPr>
              <a:t>5</a:t>
            </a:r>
            <a:r>
              <a:rPr lang="ru-RU" sz="2200" dirty="0" smtClean="0">
                <a:solidFill>
                  <a:schemeClr val="tx1"/>
                </a:solidFill>
              </a:rPr>
              <a:t> балл</a:t>
            </a:r>
            <a:r>
              <a:rPr lang="ru-UA" sz="2200" dirty="0" smtClean="0">
                <a:solidFill>
                  <a:schemeClr val="tx1"/>
                </a:solidFill>
              </a:rPr>
              <a:t>ов</a:t>
            </a:r>
            <a:r>
              <a:rPr lang="ru-RU" sz="2200" dirty="0" smtClean="0">
                <a:solidFill>
                  <a:schemeClr val="tx1"/>
                </a:solidFill>
              </a:rPr>
              <a:t/>
            </a:r>
            <a:br>
              <a:rPr lang="ru-RU" sz="2200" dirty="0" smtClean="0">
                <a:solidFill>
                  <a:schemeClr val="tx1"/>
                </a:solidFill>
              </a:rPr>
            </a:br>
            <a:r>
              <a:rPr lang="ru-RU" sz="2200" dirty="0" smtClean="0">
                <a:solidFill>
                  <a:schemeClr val="tx1"/>
                </a:solidFill>
              </a:rPr>
              <a:t>Срок выполнения до </a:t>
            </a:r>
            <a:r>
              <a:rPr lang="ru-UA" sz="2200" dirty="0" smtClean="0">
                <a:solidFill>
                  <a:schemeClr val="tx1"/>
                </a:solidFill>
              </a:rPr>
              <a:t>29</a:t>
            </a:r>
            <a:r>
              <a:rPr lang="ru-RU" sz="2200" dirty="0" smtClean="0">
                <a:solidFill>
                  <a:schemeClr val="tx1"/>
                </a:solidFill>
              </a:rPr>
              <a:t>.04.2020</a:t>
            </a:r>
            <a:br>
              <a:rPr lang="ru-RU" sz="2200" dirty="0" smtClean="0">
                <a:solidFill>
                  <a:schemeClr val="tx1"/>
                </a:solidFill>
              </a:rPr>
            </a:br>
            <a:r>
              <a:rPr lang="ru-RU" sz="2200" dirty="0" smtClean="0">
                <a:solidFill>
                  <a:schemeClr val="tx1"/>
                </a:solidFill>
              </a:rPr>
              <a:t>Будут вопросы пишите…</a:t>
            </a:r>
            <a:br>
              <a:rPr lang="ru-RU" sz="2200" dirty="0" smtClean="0">
                <a:solidFill>
                  <a:schemeClr val="tx1"/>
                </a:solidFill>
              </a:rPr>
            </a:br>
            <a:r>
              <a:rPr lang="ru-UA" sz="2200" dirty="0">
                <a:solidFill>
                  <a:schemeClr val="tx1"/>
                </a:solidFill>
              </a:rPr>
              <a:t>	</a:t>
            </a:r>
            <a:r>
              <a:rPr lang="ru-UA" sz="2200" dirty="0" smtClean="0">
                <a:solidFill>
                  <a:schemeClr val="tx1"/>
                </a:solidFill>
              </a:rPr>
              <a:t>											</a:t>
            </a:r>
            <a:r>
              <a:rPr lang="ru-RU" sz="2200" dirty="0" smtClean="0">
                <a:solidFill>
                  <a:schemeClr val="tx1"/>
                </a:solidFill>
              </a:rPr>
              <a:t>  Удачи! </a:t>
            </a:r>
            <a:r>
              <a:rPr lang="ru-RU" sz="2200" dirty="0">
                <a:solidFill>
                  <a:schemeClr val="tx1"/>
                </a:solidFill>
              </a:rPr>
              <a:t/>
            </a:r>
            <a:br>
              <a:rPr lang="ru-RU" sz="2200" dirty="0">
                <a:solidFill>
                  <a:schemeClr val="tx1"/>
                </a:solidFill>
              </a:rPr>
            </a:br>
            <a:r>
              <a:rPr lang="ru-RU" sz="2200" dirty="0" smtClean="0">
                <a:solidFill>
                  <a:schemeClr val="tx1"/>
                </a:solidFill>
              </a:rPr>
              <a:t/>
            </a:r>
            <a:br>
              <a:rPr lang="ru-RU" sz="2200" dirty="0" smtClean="0">
                <a:solidFill>
                  <a:schemeClr val="tx1"/>
                </a:solidFill>
              </a:rPr>
            </a:br>
            <a:endParaRPr lang="ru-RU" sz="22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7676" y="5952734"/>
            <a:ext cx="877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341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766118" y="634314"/>
            <a:ext cx="8773297" cy="5407711"/>
          </a:xfrm>
        </p:spPr>
        <p:txBody>
          <a:bodyPr>
            <a:normAutofit/>
          </a:bodyPr>
          <a:lstStyle/>
          <a:p>
            <a:pPr marL="0" indent="0">
              <a:buNone/>
            </a:pPr>
            <a:r>
              <a:rPr lang="ru-RU" dirty="0"/>
              <a:t>Инвестор, принимая решение об участии в </a:t>
            </a:r>
            <a:r>
              <a:rPr lang="ru-RU" dirty="0" err="1"/>
              <a:t>стартапе</a:t>
            </a:r>
            <a:r>
              <a:rPr lang="ru-RU" dirty="0"/>
              <a:t>, оценивает его по следующим параметрам:</a:t>
            </a:r>
          </a:p>
          <a:p>
            <a:r>
              <a:rPr lang="ru-RU" dirty="0"/>
              <a:t>Насколько востребован продукт для целевой аудитории.</a:t>
            </a:r>
          </a:p>
          <a:p>
            <a:r>
              <a:rPr lang="ru-RU" dirty="0"/>
              <a:t>Наличие готового продукта (анализ текущей стадии, на которой находится </a:t>
            </a:r>
            <a:r>
              <a:rPr lang="ru-RU" dirty="0" err="1"/>
              <a:t>стартап</a:t>
            </a:r>
            <a:r>
              <a:rPr lang="ru-RU" dirty="0"/>
              <a:t>).</a:t>
            </a:r>
          </a:p>
          <a:p>
            <a:r>
              <a:rPr lang="ru-RU" dirty="0"/>
              <a:t>Анализ рисков проекта.</a:t>
            </a:r>
          </a:p>
          <a:p>
            <a:r>
              <a:rPr lang="ru-RU" dirty="0"/>
              <a:t>Возможность контролировать ход проекта.</a:t>
            </a:r>
          </a:p>
          <a:p>
            <a:r>
              <a:rPr lang="ru-RU" dirty="0"/>
              <a:t>Ожидаемая норма прибыли.</a:t>
            </a:r>
          </a:p>
          <a:p>
            <a:r>
              <a:rPr lang="ru-RU" dirty="0"/>
              <a:t>Анализ команды (есть ли у них за плечами успешные запуски).</a:t>
            </a:r>
          </a:p>
          <a:p>
            <a:r>
              <a:rPr lang="ru-RU" dirty="0"/>
              <a:t>Анализ рыночной ниши, к которой относится этот проект (лучше всего инвестировать в растущий рынок).</a:t>
            </a:r>
          </a:p>
          <a:p>
            <a:pPr marL="0" indent="0">
              <a:buNone/>
            </a:pPr>
            <a:r>
              <a:rPr lang="ru-RU" dirty="0"/>
              <a:t>Необходимо тщательно проанализировать каждый из этих параметров и честно ответить на все вопросы, чтобы оценка проекта была объективной. Больше значение имеет и то, на какой стадии находится </a:t>
            </a:r>
            <a:r>
              <a:rPr lang="ru-RU" dirty="0" err="1"/>
              <a:t>стартап</a:t>
            </a:r>
            <a:r>
              <a:rPr lang="ru-RU" dirty="0"/>
              <a:t>. “Гениальная идея” сама по себе мало что стоит – все зависит от того, как она будет реализована.</a:t>
            </a:r>
          </a:p>
          <a:p>
            <a:endParaRPr lang="ru-RU" dirty="0"/>
          </a:p>
        </p:txBody>
      </p:sp>
    </p:spTree>
    <p:extLst>
      <p:ext uri="{BB962C8B-B14F-4D97-AF65-F5344CB8AC3E}">
        <p14:creationId xmlns:p14="http://schemas.microsoft.com/office/powerpoint/2010/main" val="162756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7968" y="593416"/>
            <a:ext cx="7949514" cy="903611"/>
          </a:xfrm>
        </p:spPr>
        <p:txBody>
          <a:bodyPr>
            <a:normAutofit fontScale="90000"/>
          </a:bodyPr>
          <a:lstStyle/>
          <a:p>
            <a:r>
              <a:rPr lang="ru-RU" dirty="0" err="1"/>
              <a:t>Стартап</a:t>
            </a:r>
            <a:r>
              <a:rPr lang="ru-RU" dirty="0"/>
              <a:t> похож на коробку. На </a:t>
            </a:r>
            <a:r>
              <a:rPr lang="ru-RU" dirty="0" smtClean="0"/>
              <a:t>очень</a:t>
            </a:r>
            <a:r>
              <a:rPr lang="ru-UA" dirty="0" smtClean="0"/>
              <a:t> </a:t>
            </a:r>
            <a:br>
              <a:rPr lang="ru-UA" dirty="0" smtClean="0"/>
            </a:br>
            <a:r>
              <a:rPr lang="ru-UA" dirty="0"/>
              <a:t> </a:t>
            </a:r>
            <a:r>
              <a:rPr lang="ru-RU" dirty="0" smtClean="0"/>
              <a:t>необычную </a:t>
            </a:r>
            <a:r>
              <a:rPr lang="ru-RU" dirty="0"/>
              <a:t>коробку.</a:t>
            </a:r>
            <a:br>
              <a:rPr lang="ru-RU" dirty="0"/>
            </a:br>
            <a:r>
              <a:rPr lang="ru-RU" dirty="0"/>
              <a:t/>
            </a:r>
            <a:br>
              <a:rPr lang="ru-RU" dirty="0"/>
            </a:br>
            <a:endParaRPr lang="ru-RU" dirty="0"/>
          </a:p>
        </p:txBody>
      </p:sp>
      <p:sp>
        <p:nvSpPr>
          <p:cNvPr id="3" name="Объект 2"/>
          <p:cNvSpPr>
            <a:spLocks noGrp="1"/>
          </p:cNvSpPr>
          <p:nvPr>
            <p:ph idx="1"/>
          </p:nvPr>
        </p:nvSpPr>
        <p:spPr>
          <a:xfrm>
            <a:off x="1169772" y="1614616"/>
            <a:ext cx="8104229" cy="4426746"/>
          </a:xfrm>
        </p:spPr>
        <p:txBody>
          <a:bodyPr>
            <a:normAutofit/>
          </a:bodyPr>
          <a:lstStyle/>
          <a:p>
            <a:pPr marL="0" indent="0">
              <a:spcBef>
                <a:spcPts val="0"/>
              </a:spcBef>
              <a:buNone/>
            </a:pPr>
            <a:endParaRPr lang="ru-RU" dirty="0" smtClean="0"/>
          </a:p>
          <a:p>
            <a:pPr marL="0" indent="0">
              <a:spcBef>
                <a:spcPts val="0"/>
              </a:spcBef>
              <a:buNone/>
            </a:pPr>
            <a:r>
              <a:rPr lang="ru-UA" dirty="0" smtClean="0"/>
              <a:t>Рассмотрим разные </a:t>
            </a:r>
            <a:r>
              <a:rPr lang="ru-RU" dirty="0" smtClean="0"/>
              <a:t>подход</a:t>
            </a:r>
            <a:r>
              <a:rPr lang="ru-UA" dirty="0" smtClean="0"/>
              <a:t>ы</a:t>
            </a:r>
            <a:r>
              <a:rPr lang="ru-RU" dirty="0" smtClean="0"/>
              <a:t> </a:t>
            </a:r>
            <a:r>
              <a:rPr lang="ru-RU" dirty="0"/>
              <a:t>к оценке </a:t>
            </a:r>
            <a:r>
              <a:rPr lang="ru-RU" dirty="0" smtClean="0"/>
              <a:t>стоимости </a:t>
            </a:r>
            <a:r>
              <a:rPr lang="ru-UA" dirty="0" smtClean="0"/>
              <a:t>СТАРТАПА.</a:t>
            </a:r>
            <a:endParaRPr lang="ru-RU" dirty="0" smtClean="0"/>
          </a:p>
          <a:p>
            <a:pPr marL="0" indent="0">
              <a:spcBef>
                <a:spcPts val="0"/>
              </a:spcBef>
              <a:buNone/>
            </a:pPr>
            <a:r>
              <a:rPr lang="ru-RU" dirty="0" err="1" smtClean="0"/>
              <a:t>Стартап</a:t>
            </a:r>
            <a:r>
              <a:rPr lang="ru-RU" dirty="0" smtClean="0"/>
              <a:t> </a:t>
            </a:r>
            <a:r>
              <a:rPr lang="ru-RU" dirty="0"/>
              <a:t>похож на коробку. На очень необычную коробку.</a:t>
            </a:r>
          </a:p>
          <a:p>
            <a:pPr marL="0" indent="0">
              <a:buNone/>
            </a:pPr>
            <a:r>
              <a:rPr lang="ru-RU" dirty="0"/>
              <a:t/>
            </a:r>
            <a:br>
              <a:rPr lang="ru-RU" dirty="0"/>
            </a:br>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807" y="3614612"/>
            <a:ext cx="4685288" cy="2635474"/>
          </a:xfrm>
          <a:prstGeom prst="rect">
            <a:avLst/>
          </a:prstGeom>
        </p:spPr>
      </p:pic>
    </p:spTree>
    <p:extLst>
      <p:ext uri="{BB962C8B-B14F-4D97-AF65-F5344CB8AC3E}">
        <p14:creationId xmlns:p14="http://schemas.microsoft.com/office/powerpoint/2010/main" val="9303158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766046"/>
          </a:xfrm>
        </p:spPr>
        <p:txBody>
          <a:bodyPr>
            <a:noAutofit/>
          </a:bodyPr>
          <a:lstStyle/>
          <a:p>
            <a:r>
              <a:rPr lang="ru-RU" sz="1800" dirty="0">
                <a:solidFill>
                  <a:schemeClr val="tx1"/>
                </a:solidFill>
              </a:rPr>
              <a:t>У этой коробки есть стоимость. Ее стоимость увеличивается по мере того, как вы кладете туда разные вещи. Добавьте патент, и стоимость увеличится. Добавьте обалденную команду менеджеров, и стоимость увеличится</a:t>
            </a:r>
            <a:r>
              <a:rPr lang="ru-RU" sz="1800" dirty="0" smtClean="0">
                <a:solidFill>
                  <a:schemeClr val="tx1"/>
                </a:solidFill>
              </a:rPr>
              <a:t>.</a:t>
            </a:r>
            <a:r>
              <a:rPr lang="ru-RU" sz="1800" dirty="0">
                <a:solidFill>
                  <a:schemeClr val="tx1"/>
                </a:solidFill>
              </a:rPr>
              <a:t/>
            </a:r>
            <a:br>
              <a:rPr lang="ru-RU" sz="1800" dirty="0">
                <a:solidFill>
                  <a:schemeClr val="tx1"/>
                </a:solidFill>
              </a:rPr>
            </a:br>
            <a:r>
              <a:rPr lang="ru-RU" sz="1800" dirty="0" smtClean="0">
                <a:solidFill>
                  <a:schemeClr val="tx1"/>
                </a:solidFill>
              </a:rPr>
              <a:t/>
            </a:r>
            <a:br>
              <a:rPr lang="ru-RU" sz="1800" dirty="0" smtClean="0">
                <a:solidFill>
                  <a:schemeClr val="tx1"/>
                </a:solidFill>
              </a:rPr>
            </a:br>
            <a:endParaRPr lang="ru-RU" sz="1800" dirty="0">
              <a:solidFill>
                <a:schemeClr val="tx1"/>
              </a:solidFill>
            </a:endParaRPr>
          </a:p>
        </p:txBody>
      </p:sp>
      <p:sp>
        <p:nvSpPr>
          <p:cNvPr id="3" name="Объект 2"/>
          <p:cNvSpPr>
            <a:spLocks noGrp="1"/>
          </p:cNvSpPr>
          <p:nvPr>
            <p:ph idx="1"/>
          </p:nvPr>
        </p:nvSpPr>
        <p:spPr>
          <a:xfrm>
            <a:off x="677334" y="1480843"/>
            <a:ext cx="8596668" cy="4560520"/>
          </a:xfrm>
        </p:spPr>
        <p:txBody>
          <a:bodyPr>
            <a:normAutofit/>
          </a:bodyPr>
          <a:lstStyle/>
          <a:p>
            <a:pPr marL="0" indent="0">
              <a:spcBef>
                <a:spcPts val="0"/>
              </a:spcBef>
              <a:buNone/>
            </a:pPr>
            <a:r>
              <a:rPr lang="ru-RU" dirty="0" smtClean="0"/>
              <a:t>	</a:t>
            </a:r>
            <a:endParaRPr lang="ru-RU" sz="19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063" y="1825766"/>
            <a:ext cx="6093303" cy="3427483"/>
          </a:xfrm>
          <a:prstGeom prst="rect">
            <a:avLst/>
          </a:prstGeom>
        </p:spPr>
      </p:pic>
      <p:sp>
        <p:nvSpPr>
          <p:cNvPr id="5" name="Прямоугольник 4"/>
          <p:cNvSpPr/>
          <p:nvPr/>
        </p:nvSpPr>
        <p:spPr>
          <a:xfrm>
            <a:off x="2395241" y="3333347"/>
            <a:ext cx="4370107" cy="2585323"/>
          </a:xfrm>
          <a:prstGeom prst="rect">
            <a:avLst/>
          </a:prstGeom>
        </p:spPr>
        <p:txBody>
          <a:bodyPr wrap="none">
            <a:spAutoFit/>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a:p>
            <a:r>
              <a:rPr lang="ru-RU" dirty="0" smtClean="0"/>
              <a:t>Теперь </a:t>
            </a:r>
            <a:r>
              <a:rPr lang="ru-RU" dirty="0"/>
              <a:t>ваш </a:t>
            </a:r>
            <a:r>
              <a:rPr lang="ru-RU" dirty="0" err="1"/>
              <a:t>стартап</a:t>
            </a:r>
            <a:r>
              <a:rPr lang="ru-RU" dirty="0"/>
              <a:t> стоит двух. Круто!</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464" y="5522588"/>
            <a:ext cx="877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60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1800" dirty="0">
                <a:solidFill>
                  <a:schemeClr val="tx1"/>
                </a:solidFill>
              </a:rPr>
              <a:t>А еще эта коробка – волшебная. Если положить в нее 1 доллар, она вернет 2 доллара, 3 доллара или даже 10. </a:t>
            </a:r>
            <a:br>
              <a:rPr lang="ru-RU" sz="1800" dirty="0">
                <a:solidFill>
                  <a:schemeClr val="tx1"/>
                </a:solidFill>
              </a:rPr>
            </a:br>
            <a:endParaRPr lang="ru-RU" sz="1800" dirty="0">
              <a:solidFill>
                <a:schemeClr val="tx1"/>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602" y="1979396"/>
            <a:ext cx="5933839" cy="3337785"/>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845" y="5406622"/>
            <a:ext cx="877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177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6875" y="347958"/>
            <a:ext cx="8596668" cy="1016000"/>
          </a:xfrm>
        </p:spPr>
        <p:txBody>
          <a:bodyPr>
            <a:normAutofit fontScale="90000"/>
          </a:bodyPr>
          <a:lstStyle/>
          <a:p>
            <a:r>
              <a:rPr lang="ru-RU" dirty="0"/>
              <a:t/>
            </a:r>
            <a:br>
              <a:rPr lang="ru-RU" dirty="0"/>
            </a:br>
            <a:r>
              <a:rPr lang="ru-RU" dirty="0"/>
              <a:t>          </a:t>
            </a:r>
          </a:p>
        </p:txBody>
      </p:sp>
      <p:sp>
        <p:nvSpPr>
          <p:cNvPr id="3" name="Объект 2"/>
          <p:cNvSpPr>
            <a:spLocks noGrp="1"/>
          </p:cNvSpPr>
          <p:nvPr>
            <p:ph idx="1"/>
          </p:nvPr>
        </p:nvSpPr>
        <p:spPr>
          <a:xfrm>
            <a:off x="677334" y="550258"/>
            <a:ext cx="8596668" cy="5491105"/>
          </a:xfrm>
        </p:spPr>
        <p:txBody>
          <a:bodyPr>
            <a:noAutofit/>
          </a:bodyPr>
          <a:lstStyle/>
          <a:p>
            <a:pPr marL="0" indent="0">
              <a:buNone/>
            </a:pPr>
            <a:r>
              <a:rPr lang="ru-RU" sz="2000" dirty="0"/>
              <a:t>Проблема в том, что строительство такой коробки может оказаться слишком дорогим делом. Поэтому вам надо пойти и встретиться с людьми, у которых есть деньги (назовем их инвесторами) и предложить им сделку, которая будет звучать примерно так: «Дайте мне миллион долларов, чтобы я мог построить коробку, и вы будете получать Х процентов </a:t>
            </a:r>
            <a:r>
              <a:rPr lang="ru-RU" sz="2000" dirty="0" smtClean="0"/>
              <a:t>от </a:t>
            </a:r>
            <a:r>
              <a:rPr lang="ru-RU" sz="2000" dirty="0"/>
              <a:t>всего, что из нее выйдет</a:t>
            </a:r>
            <a:r>
              <a:rPr lang="ru-RU" sz="2000" dirty="0" smtClean="0"/>
              <a:t>».</a:t>
            </a:r>
          </a:p>
          <a:p>
            <a:pPr marL="0" indent="0">
              <a:buNone/>
            </a:pPr>
            <a:r>
              <a:rPr lang="ru-RU" sz="2000" dirty="0"/>
              <a:t>Но чему должен быть равен этот Х</a:t>
            </a:r>
            <a:r>
              <a:rPr lang="ru-RU" sz="2000" dirty="0" smtClean="0"/>
              <a:t>?</a:t>
            </a:r>
            <a:endParaRPr lang="ru-RU" sz="2000" dirty="0"/>
          </a:p>
          <a:p>
            <a:pPr marL="0" indent="0">
              <a:buNone/>
            </a:pPr>
            <a:r>
              <a:rPr lang="ru-RU" sz="2000" dirty="0"/>
              <a:t>Все зависит от </a:t>
            </a:r>
            <a:r>
              <a:rPr lang="ru-RU" sz="2000" dirty="0" err="1">
                <a:hlinkClick r:id="rId2"/>
              </a:rPr>
              <a:t>доинвестиционной</a:t>
            </a:r>
            <a:r>
              <a:rPr lang="ru-RU" sz="2000" dirty="0">
                <a:hlinkClick r:id="rId2"/>
              </a:rPr>
              <a:t> оценки стоимости</a:t>
            </a:r>
            <a:r>
              <a:rPr lang="ru-RU" sz="2000" dirty="0"/>
              <a:t>, т. е. от стоимости коробки на момент инвестирования. Но при ее оценке легко </a:t>
            </a:r>
            <a:r>
              <a:rPr lang="ru-RU" sz="2000" dirty="0" smtClean="0"/>
              <a:t>ошибиться</a:t>
            </a:r>
          </a:p>
          <a:p>
            <a:pPr marL="0" indent="0">
              <a:buNone/>
            </a:pPr>
            <a:r>
              <a:rPr lang="ru-RU" sz="2000" dirty="0" err="1">
                <a:solidFill>
                  <a:schemeClr val="accent1"/>
                </a:solidFill>
              </a:rPr>
              <a:t>Д</a:t>
            </a:r>
            <a:r>
              <a:rPr lang="ru-RU" sz="2000" dirty="0" err="1" smtClean="0">
                <a:solidFill>
                  <a:schemeClr val="accent1"/>
                </a:solidFill>
              </a:rPr>
              <a:t>оинвестиционная</a:t>
            </a:r>
            <a:r>
              <a:rPr lang="ru-RU" sz="2000" dirty="0" smtClean="0">
                <a:solidFill>
                  <a:schemeClr val="accent1"/>
                </a:solidFill>
              </a:rPr>
              <a:t> оценка стоимости </a:t>
            </a:r>
            <a:r>
              <a:rPr lang="ru-RU" sz="2000" dirty="0" smtClean="0">
                <a:solidFill>
                  <a:schemeClr val="accent2">
                    <a:lumMod val="75000"/>
                  </a:schemeClr>
                </a:solidFill>
              </a:rPr>
              <a:t>- </a:t>
            </a:r>
            <a:r>
              <a:rPr lang="ru-RU" sz="2000" dirty="0"/>
              <a:t>о</a:t>
            </a:r>
            <a:r>
              <a:rPr lang="ru-RU" sz="2000" dirty="0" smtClean="0"/>
              <a:t>ценка</a:t>
            </a:r>
            <a:r>
              <a:rPr lang="ru-RU" sz="2000" dirty="0"/>
              <a:t> </a:t>
            </a:r>
            <a:r>
              <a:rPr lang="ru-RU" sz="2000" b="1" dirty="0"/>
              <a:t>до получения денег</a:t>
            </a:r>
            <a:r>
              <a:rPr lang="ru-RU" sz="2000" dirty="0"/>
              <a:t> - это термин, широко используемый в отраслях </a:t>
            </a:r>
            <a:r>
              <a:rPr lang="ru-RU" sz="2000" dirty="0">
                <a:hlinkClick r:id="rId3" tooltip="Частный акционерный капитал"/>
              </a:rPr>
              <a:t>частного капитала</a:t>
            </a:r>
            <a:r>
              <a:rPr lang="ru-RU" sz="2000" dirty="0"/>
              <a:t> или </a:t>
            </a:r>
            <a:r>
              <a:rPr lang="ru-RU" sz="2000" dirty="0">
                <a:hlinkClick r:id="rId4" tooltip="Венчурный капитал"/>
              </a:rPr>
              <a:t>венчурного капитала</a:t>
            </a:r>
            <a:r>
              <a:rPr lang="ru-RU" sz="2000" dirty="0"/>
              <a:t> , который относится к </a:t>
            </a:r>
            <a:r>
              <a:rPr lang="ru-RU" sz="2000" dirty="0">
                <a:hlinkClick r:id="rId5" tooltip="Оценка (финансы)"/>
              </a:rPr>
              <a:t>оценке</a:t>
            </a:r>
            <a:r>
              <a:rPr lang="ru-RU" sz="2000" dirty="0"/>
              <a:t> компании или актива до </a:t>
            </a:r>
            <a:r>
              <a:rPr lang="ru-RU" sz="2000" dirty="0">
                <a:hlinkClick r:id="rId6" tooltip="инвестиции"/>
              </a:rPr>
              <a:t>инвестиций</a:t>
            </a:r>
            <a:r>
              <a:rPr lang="ru-RU" sz="2000" dirty="0"/>
              <a:t> или </a:t>
            </a:r>
            <a:r>
              <a:rPr lang="ru-RU" sz="2000" dirty="0">
                <a:hlinkClick r:id="rId7" tooltip="финансов"/>
              </a:rPr>
              <a:t>финансирования</a:t>
            </a:r>
            <a:r>
              <a:rPr lang="ru-RU" sz="2000" dirty="0"/>
              <a:t> . </a:t>
            </a:r>
            <a:endParaRPr lang="ru-RU" sz="2000" dirty="0" smtClean="0"/>
          </a:p>
        </p:txBody>
      </p:sp>
      <p:pic>
        <p:nvPicPr>
          <p:cNvPr id="4" name="Рисунок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2341" y="5737254"/>
            <a:ext cx="877343" cy="794873"/>
          </a:xfrm>
          <a:prstGeom prst="rect">
            <a:avLst/>
          </a:prstGeom>
        </p:spPr>
      </p:pic>
    </p:spTree>
    <p:extLst>
      <p:ext uri="{BB962C8B-B14F-4D97-AF65-F5344CB8AC3E}">
        <p14:creationId xmlns:p14="http://schemas.microsoft.com/office/powerpoint/2010/main" val="72471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517890" y="339865"/>
            <a:ext cx="8634202" cy="5702160"/>
          </a:xfrm>
        </p:spPr>
        <p:txBody>
          <a:bodyPr>
            <a:normAutofit/>
          </a:bodyPr>
          <a:lstStyle/>
          <a:p>
            <a:pPr marL="0" indent="0">
              <a:buNone/>
            </a:pPr>
            <a:r>
              <a:rPr lang="ru-RU" dirty="0"/>
              <a:t> </a:t>
            </a:r>
            <a:r>
              <a:rPr lang="ru-RU" dirty="0" smtClean="0"/>
              <a:t>В этой лекции мы разберем  </a:t>
            </a:r>
            <a:r>
              <a:rPr lang="ru-RU" dirty="0"/>
              <a:t>девять разных методов </a:t>
            </a:r>
            <a:r>
              <a:rPr lang="ru-RU" dirty="0" smtClean="0"/>
              <a:t>оценки, которая поможет </a:t>
            </a:r>
            <a:r>
              <a:rPr lang="ru-RU" dirty="0"/>
              <a:t>разобраться в том, как определять </a:t>
            </a:r>
            <a:r>
              <a:rPr lang="ru-RU" dirty="0" err="1"/>
              <a:t>доинвестиционную</a:t>
            </a:r>
            <a:r>
              <a:rPr lang="ru-RU" dirty="0"/>
              <a:t> стоимость</a:t>
            </a:r>
            <a:r>
              <a:rPr lang="ru-RU" dirty="0" smtClean="0"/>
              <a:t>.</a:t>
            </a:r>
          </a:p>
          <a:p>
            <a:pPr marL="0" indent="0">
              <a:buNone/>
            </a:pPr>
            <a:endParaRPr lang="ru-RU" dirty="0"/>
          </a:p>
          <a:p>
            <a:pPr marL="0" indent="0">
              <a:buNone/>
            </a:pPr>
            <a:endParaRPr lang="ru-RU" dirty="0" smtClean="0"/>
          </a:p>
        </p:txBody>
      </p:sp>
      <p:graphicFrame>
        <p:nvGraphicFramePr>
          <p:cNvPr id="7" name="Таблица 6"/>
          <p:cNvGraphicFramePr>
            <a:graphicFrameLocks noGrp="1"/>
          </p:cNvGraphicFramePr>
          <p:nvPr>
            <p:extLst>
              <p:ext uri="{D42A27DB-BD31-4B8C-83A1-F6EECF244321}">
                <p14:modId xmlns:p14="http://schemas.microsoft.com/office/powerpoint/2010/main" val="3022837922"/>
              </p:ext>
            </p:extLst>
          </p:nvPr>
        </p:nvGraphicFramePr>
        <p:xfrm>
          <a:off x="793019" y="1157299"/>
          <a:ext cx="8738159" cy="5114173"/>
        </p:xfrm>
        <a:graphic>
          <a:graphicData uri="http://schemas.openxmlformats.org/drawingml/2006/table">
            <a:tbl>
              <a:tblPr/>
              <a:tblGrid>
                <a:gridCol w="3787073">
                  <a:extLst>
                    <a:ext uri="{9D8B030D-6E8A-4147-A177-3AD203B41FA5}">
                      <a16:colId xmlns:a16="http://schemas.microsoft.com/office/drawing/2014/main" xmlns="" val="20000"/>
                    </a:ext>
                  </a:extLst>
                </a:gridCol>
                <a:gridCol w="4951086">
                  <a:extLst>
                    <a:ext uri="{9D8B030D-6E8A-4147-A177-3AD203B41FA5}">
                      <a16:colId xmlns:a16="http://schemas.microsoft.com/office/drawing/2014/main" xmlns="" val="20001"/>
                    </a:ext>
                  </a:extLst>
                </a:gridCol>
              </a:tblGrid>
              <a:tr h="452424">
                <a:tc>
                  <a:txBody>
                    <a:bodyPr/>
                    <a:lstStyle/>
                    <a:p>
                      <a:pPr algn="ctr"/>
                      <a:r>
                        <a:rPr lang="ru-RU" sz="1200" b="0" dirty="0">
                          <a:effectLst/>
                          <a:latin typeface="open_sansbold"/>
                        </a:rPr>
                        <a:t>Метод оценки</a:t>
                      </a:r>
                      <a:endParaRPr lang="ru-RU" sz="1200" dirty="0">
                        <a:effectLst/>
                      </a:endParaRP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algn="ctr"/>
                      <a:r>
                        <a:rPr lang="ru-RU" sz="1200" b="0" dirty="0">
                          <a:effectLst/>
                          <a:latin typeface="open_sansbold"/>
                        </a:rPr>
                        <a:t>Принцип</a:t>
                      </a:r>
                      <a:endParaRPr lang="ru-RU" sz="1200" dirty="0">
                        <a:effectLst/>
                      </a:endParaRP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66175">
                <a:tc>
                  <a:txBody>
                    <a:bodyPr/>
                    <a:lstStyle/>
                    <a:p>
                      <a:pPr algn="l"/>
                      <a:r>
                        <a:rPr lang="ru-RU" sz="1200" dirty="0">
                          <a:effectLst/>
                        </a:rPr>
                        <a:t>1. Метод </a:t>
                      </a:r>
                      <a:r>
                        <a:rPr lang="ru-RU" sz="1200" dirty="0" err="1">
                          <a:effectLst/>
                        </a:rPr>
                        <a:t>Беркуса</a:t>
                      </a:r>
                      <a:endParaRPr lang="ru-RU" sz="1200" dirty="0">
                        <a:effectLst/>
                      </a:endParaRP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базируется на 5 ключевых факторах успеха</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99262">
                <a:tc>
                  <a:txBody>
                    <a:bodyPr/>
                    <a:lstStyle/>
                    <a:p>
                      <a:pPr algn="l"/>
                      <a:r>
                        <a:rPr lang="ru-RU" sz="1200" dirty="0">
                          <a:effectLst/>
                        </a:rPr>
                        <a:t>2. Метод суммирования факторов риска</a:t>
                      </a: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базовой стоимости, скорректированной с учетом 12 стандартных факторов риска</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99262">
                <a:tc>
                  <a:txBody>
                    <a:bodyPr/>
                    <a:lstStyle/>
                    <a:p>
                      <a:pPr algn="l"/>
                      <a:r>
                        <a:rPr lang="ru-RU" sz="1200" dirty="0">
                          <a:effectLst/>
                        </a:rPr>
                        <a:t>3. Метод </a:t>
                      </a:r>
                      <a:r>
                        <a:rPr lang="ru-RU" sz="1200" dirty="0" err="1">
                          <a:effectLst/>
                        </a:rPr>
                        <a:t>скоринга</a:t>
                      </a:r>
                      <a:endParaRPr lang="ru-RU" sz="1200" dirty="0">
                        <a:effectLst/>
                      </a:endParaRP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средневзвешенном значении стоимости, скорректированном для подобной компании</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66175">
                <a:tc>
                  <a:txBody>
                    <a:bodyPr/>
                    <a:lstStyle/>
                    <a:p>
                      <a:pPr algn="l"/>
                      <a:r>
                        <a:rPr lang="ru-RU" sz="1200" dirty="0">
                          <a:effectLst/>
                        </a:rPr>
                        <a:t>4. Метод сравнимых операций</a:t>
                      </a: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тройном правиле с KPI, взятом для подобной компании</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66175">
                <a:tc>
                  <a:txBody>
                    <a:bodyPr/>
                    <a:lstStyle/>
                    <a:p>
                      <a:pPr algn="l"/>
                      <a:r>
                        <a:rPr lang="ru-RU" sz="1200" dirty="0">
                          <a:effectLst/>
                        </a:rPr>
                        <a:t>5. Метод балансовой стоимости</a:t>
                      </a: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стоимости материальных активов компании</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66175">
                <a:tc>
                  <a:txBody>
                    <a:bodyPr/>
                    <a:lstStyle/>
                    <a:p>
                      <a:pPr algn="l"/>
                      <a:r>
                        <a:rPr lang="ru-RU" sz="1200" dirty="0">
                          <a:effectLst/>
                        </a:rPr>
                        <a:t>6. Метод ликвидационной стоимости</a:t>
                      </a: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ликвидационной стоимости материальных активов</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66175">
                <a:tc>
                  <a:txBody>
                    <a:bodyPr/>
                    <a:lstStyle/>
                    <a:p>
                      <a:pPr algn="l"/>
                      <a:r>
                        <a:rPr lang="ru-RU" sz="1200" dirty="0">
                          <a:effectLst/>
                        </a:rPr>
                        <a:t>7. Метод дисконтированных денежных потоков</a:t>
                      </a: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сумме всех будущих генерируемых денежных потоков</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66175">
                <a:tc>
                  <a:txBody>
                    <a:bodyPr/>
                    <a:lstStyle/>
                    <a:p>
                      <a:pPr algn="l"/>
                      <a:r>
                        <a:rPr lang="ru-RU" sz="1200" dirty="0">
                          <a:effectLst/>
                        </a:rPr>
                        <a:t>8. Первый чикагский метод</a:t>
                      </a: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средневзвешенном анализе трех сценариев</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466175">
                <a:tc>
                  <a:txBody>
                    <a:bodyPr/>
                    <a:lstStyle/>
                    <a:p>
                      <a:pPr algn="l"/>
                      <a:r>
                        <a:rPr lang="ru-RU" sz="1200" dirty="0">
                          <a:effectLst/>
                        </a:rPr>
                        <a:t>9. Метод венчурного капитала</a:t>
                      </a:r>
                    </a:p>
                  </a:txBody>
                  <a:tcPr marL="0" marR="0" marT="0" marB="0" anchor="ct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200" dirty="0">
                          <a:effectLst/>
                        </a:rPr>
                        <a:t>Оценка основана на прибыли от инвестиций, ожидаемой инвесторами</a:t>
                      </a:r>
                    </a:p>
                  </a:txBody>
                  <a:tcPr marL="0" marR="0" marT="0" marB="0"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111700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1220</TotalTime>
  <Words>1597</Words>
  <Application>Microsoft Office PowerPoint</Application>
  <PresentationFormat>Произвольный</PresentationFormat>
  <Paragraphs>321</Paragraphs>
  <Slides>36</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36</vt:i4>
      </vt:variant>
    </vt:vector>
  </HeadingPairs>
  <TitlesOfParts>
    <vt:vector size="38" baseType="lpstr">
      <vt:lpstr>Аспект</vt:lpstr>
      <vt:lpstr>Диаграмма</vt:lpstr>
      <vt:lpstr>    Составляем    бизнес-план стартапа  шаг за шагом </vt:lpstr>
      <vt:lpstr>Оценка СТАРТАПА                                               </vt:lpstr>
      <vt:lpstr>Презентация PowerPoint</vt:lpstr>
      <vt:lpstr>Презентация PowerPoint</vt:lpstr>
      <vt:lpstr>Стартап похож на коробку. На очень   необычную коробку.  </vt:lpstr>
      <vt:lpstr>У этой коробки есть стоимость. Ее стоимость увеличивается по мере того, как вы кладете туда разные вещи. Добавьте патент, и стоимость увеличится. Добавьте обалденную команду менеджеров, и стоимость увеличится.  </vt:lpstr>
      <vt:lpstr>А еще эта коробка – волшебная. Если положить в нее 1 доллар, она вернет 2 доллара, 3 доллара или даже 10.  </vt:lpstr>
      <vt:lpstr>           </vt:lpstr>
      <vt:lpstr>Презентация PowerPoint</vt:lpstr>
      <vt:lpstr>1. Метод Беркуса  Метод Беркуса – это простой и удобный практический метод оценки стоимости вашего СТАРТАПА. Он был разработан Дэйвом Беркусом, известным автором и ангелом-инвестором. Отправной точкой служит вопрос: Считаете ли вы, что на пятый год СТАРТАП достигнет уровня дохода в 20 млн долл? Если да, то можете оценить свой СТАРТАП по пяти ключевым критериям строительства СТАРТАПА.  Это когда сравнивают с аналогичными бизнесами на основании 5 главных показателей: 1) наличие основной бизнес-идеи; 2) наличие прототипа (снижение технологических рисков); 3) наличие системы (команды) управления качеством (снижение риска исполнения); 4) наличие клиентской базы (снижение рыночного и конкурентного рисков); 5) достижение этапа внедрения продукта или начала продаж (сокращение финансовых или производственных рисков.   </vt:lpstr>
      <vt:lpstr>Презентация PowerPoint</vt:lpstr>
      <vt:lpstr>2. Метод суммирования факторов риска </vt:lpstr>
      <vt:lpstr>Презентация PowerPoint</vt:lpstr>
      <vt:lpstr>3. Метод скоринга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5. Метод балансовой стоимости</vt:lpstr>
      <vt:lpstr>Презентация PowerPoint</vt:lpstr>
      <vt:lpstr>6. Метод ликвидационной стоимости </vt:lpstr>
      <vt:lpstr>Презентация PowerPoint</vt:lpstr>
      <vt:lpstr>Таким образом, ликвидационная стоимость ниже балансовой. Хотя и там, и там отражается ценность материальных активов, контекст их оценки различается. Ликвидационная стоимость показывает, сколько акционеры могут вернуть в случае закрытия компании, а балансовая стоимость показывает, сколько они должны вложить.</vt:lpstr>
      <vt:lpstr>7. Метод дисконтированных денежных потоков </vt:lpstr>
      <vt:lpstr>Допустим, вы прогнозируете денежные потоки на N лет вперед. Что случится потом? На этот вопрос отвечает терминальная стоимость (terminal value, TV). Вариант 1: Вы предполагаете, что через N лет бизнес будет продолжать развиваться устойчивыми темпами и генерировать некие денежные потоки. Тогда вы можете применить формулу для расчета терминальной стоимости: </vt:lpstr>
      <vt:lpstr>Вариант 2:  Вы предполагаете выйти из бизнеса через N лет. Во-первых, вы оцениваете будущую стоимость продажи компании, например, с помощью метода сравнимых операций (см. выше). Затем вы дисконтируете эту будущую стоимость, чтобы получить чистую текущую стоимость.  </vt:lpstr>
      <vt:lpstr>          8. Первый чикагский метод                                                                                                                           </vt:lpstr>
      <vt:lpstr>  </vt:lpstr>
      <vt:lpstr>Презентация PowerPoint</vt:lpstr>
      <vt:lpstr>9. Метод венчурного капитала </vt:lpstr>
      <vt:lpstr> </vt:lpstr>
      <vt:lpstr>Например, если вложить от 15 до 25 процентов на посевной стадии, это составит от 334 до 556 тысяч долларов, или надо убедиться, что после первой стадии учредители стартапа останутся основными акционерами.  Во-вторых, давайте не забывать, что эти оценки лишь приблизительны. Они никогда не отражают реальную ценность вашей компании. Они лишь показывают две вещи:  (1) насколько рынок не готов инвестировать в вашу маленькую красную коробочку и  (2) насколько вы не готовы принять это.   Лучший метод оценки стоимости описал Пьер Энтремон из венчурного фонда Otium Capital . Он пишет, что сначала вам следует определить свои потребности, а затем обговорить степень размывания.   Цитата: Оптимальный объем инвестиций – это максимальная сумма, при которой в течение определенного периода каждый привлеченный доллар будет приносить больше пользы компании, чем вреда предпринимателю.  Оценка стоимости – это хорошее начало, если вы планируете привлекать финансирование. Она помогает обосновать цифры и вести переговоры. Но в конечном итоге это всего лишь теоретическая прелюдия к игре спроса и предложения.  </vt:lpstr>
      <vt:lpstr>Посмотрите по этой ссылке, как ребята нашли инвестора для своего ИТ стартапа. По пунктам описан процесс запуска ИТ стартапа. </vt:lpstr>
      <vt:lpstr>Задание “Финансовая оценка СТАРТАПА ( доинвестиционная стоимость проекта)”  1. Ваша тема стартапа. Какой метод вы примените для оценки СТАРТАПА. 2. Рассчитать оценку СТАРТАПА (опишите)  3. Расписать за счет чего будет происходить оценка роста проекта.( За счет чего вы будете получать доход?)  4. Прогнозы перспективы развития стартапа на 5 лет.   Мои требования к работе. Оформление : фамилия, имя, группа. Так же подписывается файл. К самой работе. Выполнение 5 пунктов. НЕ КОЛЛЕКТИВНОЕ ТВОРЧЕСТВО.  Шаблонные фразы не допускаются. Работа должна быть индивидуальной. Тема у команды одна, но описываются вопросы каждый индивидуально, как он сам видит. Формат работы поменялся. КАЖДЫЙ ИНДИВИДУАЛЬНО. Одинаковые работы засчитываться не будут. Вес работы : 5 баллов Срок выполнения до 29.04.2020 Будут вопросы пишите…               Удачи!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Составляем    бизнес-план стартапа  шаг за шагом</dc:title>
  <dc:creator>Пользователь Windows</dc:creator>
  <cp:lastModifiedBy>Пользователь Windows</cp:lastModifiedBy>
  <cp:revision>174</cp:revision>
  <dcterms:created xsi:type="dcterms:W3CDTF">2020-02-23T18:34:23Z</dcterms:created>
  <dcterms:modified xsi:type="dcterms:W3CDTF">2020-04-21T16:03:12Z</dcterms:modified>
</cp:coreProperties>
</file>