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3" r:id="rId4"/>
    <p:sldId id="257" r:id="rId5"/>
    <p:sldId id="274" r:id="rId6"/>
    <p:sldId id="275" r:id="rId7"/>
    <p:sldId id="258" r:id="rId8"/>
    <p:sldId id="263" r:id="rId9"/>
    <p:sldId id="266" r:id="rId10"/>
    <p:sldId id="267" r:id="rId11"/>
    <p:sldId id="268" r:id="rId12"/>
    <p:sldId id="269" r:id="rId13"/>
    <p:sldId id="270" r:id="rId14"/>
    <p:sldId id="271" r:id="rId15"/>
    <p:sldId id="272" r:id="rId16"/>
    <p:sldId id="260" r:id="rId17"/>
    <p:sldId id="265" r:id="rId18"/>
    <p:sldId id="262" r:id="rId19"/>
    <p:sldId id="276" r:id="rId20"/>
    <p:sldId id="277" r:id="rId21"/>
    <p:sldId id="278" r:id="rId22"/>
    <p:sldId id="279" r:id="rId23"/>
    <p:sldId id="295" r:id="rId24"/>
    <p:sldId id="280" r:id="rId25"/>
    <p:sldId id="281" r:id="rId26"/>
    <p:sldId id="283" r:id="rId27"/>
    <p:sldId id="282"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31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powerbranding.ru/tovar/urovni/" TargetMode="External"/><Relationship Id="rId2" Type="http://schemas.openxmlformats.org/officeDocument/2006/relationships/hyperlink" Target="http://powerbranding.ru/biznes-analiz/metodika-provedeniya/" TargetMode="External"/><Relationship Id="rId1" Type="http://schemas.openxmlformats.org/officeDocument/2006/relationships/slideLayout" Target="../slideLayouts/slideLayout2.xml"/><Relationship Id="rId6" Type="http://schemas.openxmlformats.org/officeDocument/2006/relationships/hyperlink" Target="http://powerbranding.ru/competition/kak-opredelit-konkurentov/" TargetMode="External"/><Relationship Id="rId5" Type="http://schemas.openxmlformats.org/officeDocument/2006/relationships/hyperlink" Target="http://powerbranding.ru/competition/analiz-konkurentov/" TargetMode="External"/><Relationship Id="rId4" Type="http://schemas.openxmlformats.org/officeDocument/2006/relationships/hyperlink" Target="http://powerbranding.ru/potrebitel/ta-description/"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15534" y="939802"/>
            <a:ext cx="7766936" cy="4233332"/>
          </a:xfrm>
        </p:spPr>
        <p:txBody>
          <a:bodyPr numCol="1"/>
          <a:lstStyle/>
          <a:p>
            <a:pPr algn="ct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ru-RU" dirty="0" smtClean="0"/>
              <a:t>Составляем   </a:t>
            </a:r>
            <a:br>
              <a:rPr lang="ru-RU" dirty="0" smtClean="0"/>
            </a:br>
            <a:r>
              <a:rPr lang="ru-RU" dirty="0" smtClean="0"/>
              <a:t>бизнес-план </a:t>
            </a:r>
            <a:r>
              <a:rPr lang="ru-RU" dirty="0" err="1"/>
              <a:t>стартапа</a:t>
            </a:r>
            <a:r>
              <a:rPr lang="ru-RU" dirty="0"/>
              <a:t> </a:t>
            </a:r>
            <a:r>
              <a:rPr lang="ru-RU" dirty="0" smtClean="0"/>
              <a:t/>
            </a:r>
            <a:br>
              <a:rPr lang="ru-RU" dirty="0" smtClean="0"/>
            </a:br>
            <a:r>
              <a:rPr lang="ru-RU" dirty="0" smtClean="0"/>
              <a:t>шаг </a:t>
            </a:r>
            <a:r>
              <a:rPr lang="ru-RU" dirty="0"/>
              <a:t>за шагом</a:t>
            </a:r>
            <a:br>
              <a:rPr lang="ru-RU" dirty="0"/>
            </a:br>
            <a:endParaRPr lang="ru-RU" dirty="0"/>
          </a:p>
        </p:txBody>
      </p:sp>
      <p:sp>
        <p:nvSpPr>
          <p:cNvPr id="3" name="Подзаголовок 2"/>
          <p:cNvSpPr>
            <a:spLocks noGrp="1"/>
          </p:cNvSpPr>
          <p:nvPr>
            <p:ph type="subTitle" idx="1"/>
          </p:nvPr>
        </p:nvSpPr>
        <p:spPr>
          <a:xfrm>
            <a:off x="1507067" y="4453467"/>
            <a:ext cx="7766936" cy="694265"/>
          </a:xfrm>
        </p:spPr>
        <p:txBody>
          <a:bodyPr/>
          <a:lstStyle/>
          <a:p>
            <a:endParaRPr lang="ru-RU" dirty="0"/>
          </a:p>
        </p:txBody>
      </p:sp>
    </p:spTree>
    <p:extLst>
      <p:ext uri="{BB962C8B-B14F-4D97-AF65-F5344CB8AC3E}">
        <p14:creationId xmlns:p14="http://schemas.microsoft.com/office/powerpoint/2010/main" val="1622941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 </a:t>
            </a:r>
          </a:p>
        </p:txBody>
      </p:sp>
      <p:sp>
        <p:nvSpPr>
          <p:cNvPr id="3" name="Объект 2"/>
          <p:cNvSpPr>
            <a:spLocks noGrp="1"/>
          </p:cNvSpPr>
          <p:nvPr>
            <p:ph idx="1"/>
          </p:nvPr>
        </p:nvSpPr>
        <p:spPr>
          <a:xfrm>
            <a:off x="677334" y="2277533"/>
            <a:ext cx="8596668" cy="4097867"/>
          </a:xfrm>
        </p:spPr>
        <p:txBody>
          <a:bodyPr>
            <a:normAutofit/>
          </a:bodyPr>
          <a:lstStyle/>
          <a:p>
            <a:r>
              <a:rPr lang="ru-RU" sz="2400" dirty="0"/>
              <a:t>Какие острые потребности испытывают потенциальные клиенты? </a:t>
            </a:r>
            <a:endParaRPr lang="ru-RU" sz="2400" dirty="0" smtClean="0"/>
          </a:p>
          <a:p>
            <a:r>
              <a:rPr lang="ru-RU" sz="2400" dirty="0" smtClean="0"/>
              <a:t>Где </a:t>
            </a:r>
            <a:r>
              <a:rPr lang="ru-RU" sz="2400" dirty="0"/>
              <a:t>они живут? </a:t>
            </a:r>
            <a:endParaRPr lang="ru-RU" sz="2400" dirty="0" smtClean="0"/>
          </a:p>
          <a:p>
            <a:r>
              <a:rPr lang="ru-RU" sz="2400" dirty="0" smtClean="0"/>
              <a:t>Какие </a:t>
            </a:r>
            <a:r>
              <a:rPr lang="ru-RU" sz="2400" dirty="0"/>
              <a:t>сезонные или циклические покупательные тренды влияют на бизнес?</a:t>
            </a:r>
          </a:p>
        </p:txBody>
      </p:sp>
    </p:spTree>
    <p:extLst>
      <p:ext uri="{BB962C8B-B14F-4D97-AF65-F5344CB8AC3E}">
        <p14:creationId xmlns:p14="http://schemas.microsoft.com/office/powerpoint/2010/main" val="1096481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Размер рынка</a:t>
            </a:r>
          </a:p>
        </p:txBody>
      </p:sp>
      <p:sp>
        <p:nvSpPr>
          <p:cNvPr id="3" name="Объект 2"/>
          <p:cNvSpPr>
            <a:spLocks noGrp="1"/>
          </p:cNvSpPr>
          <p:nvPr>
            <p:ph idx="1"/>
          </p:nvPr>
        </p:nvSpPr>
        <p:spPr/>
        <p:txBody>
          <a:bodyPr>
            <a:normAutofit/>
          </a:bodyPr>
          <a:lstStyle/>
          <a:p>
            <a:r>
              <a:rPr lang="ru-RU" sz="2400" dirty="0"/>
              <a:t>Какие данные характеризуют объем ежегодных продаж в вашей индустрии? </a:t>
            </a:r>
            <a:endParaRPr lang="ru-RU" sz="2400" dirty="0" smtClean="0"/>
          </a:p>
          <a:p>
            <a:endParaRPr lang="ru-RU" sz="2400" dirty="0"/>
          </a:p>
          <a:p>
            <a:r>
              <a:rPr lang="ru-RU" sz="2400" dirty="0" smtClean="0"/>
              <a:t>Каков </a:t>
            </a:r>
            <a:r>
              <a:rPr lang="ru-RU" sz="2400" dirty="0"/>
              <a:t>прогнозируемый рост рынка?</a:t>
            </a:r>
          </a:p>
        </p:txBody>
      </p:sp>
    </p:spTree>
    <p:extLst>
      <p:ext uri="{BB962C8B-B14F-4D97-AF65-F5344CB8AC3E}">
        <p14:creationId xmlns:p14="http://schemas.microsoft.com/office/powerpoint/2010/main" val="2769059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3" y="609600"/>
            <a:ext cx="8788399" cy="1320800"/>
          </a:xfrm>
        </p:spPr>
        <p:txBody>
          <a:bodyPr/>
          <a:lstStyle/>
          <a:p>
            <a:r>
              <a:rPr lang="ru-RU" dirty="0"/>
              <a:t>На какую долю рынка можно рассчитывать?  </a:t>
            </a:r>
          </a:p>
        </p:txBody>
      </p:sp>
      <p:sp>
        <p:nvSpPr>
          <p:cNvPr id="3" name="Объект 2"/>
          <p:cNvSpPr>
            <a:spLocks noGrp="1"/>
          </p:cNvSpPr>
          <p:nvPr>
            <p:ph idx="1"/>
          </p:nvPr>
        </p:nvSpPr>
        <p:spPr/>
        <p:txBody>
          <a:bodyPr>
            <a:normAutofit/>
          </a:bodyPr>
          <a:lstStyle/>
          <a:p>
            <a:r>
              <a:rPr lang="ru-RU" sz="2400" dirty="0"/>
              <a:t>Какую долю рынка и какое количество клиентов рассчитывает компания завоевать в конкретном регионе? </a:t>
            </a:r>
            <a:endParaRPr lang="ru-RU" sz="2400" dirty="0" smtClean="0"/>
          </a:p>
          <a:p>
            <a:r>
              <a:rPr lang="ru-RU" sz="2400" dirty="0" smtClean="0"/>
              <a:t>Обоснуйте </a:t>
            </a:r>
            <a:r>
              <a:rPr lang="ru-RU" sz="2400" dirty="0"/>
              <a:t>свои подсчеты.</a:t>
            </a:r>
          </a:p>
        </p:txBody>
      </p:sp>
    </p:spTree>
    <p:extLst>
      <p:ext uri="{BB962C8B-B14F-4D97-AF65-F5344CB8AC3E}">
        <p14:creationId xmlns:p14="http://schemas.microsoft.com/office/powerpoint/2010/main" val="698884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Ценообразование и цели по прибыли</a:t>
            </a:r>
          </a:p>
        </p:txBody>
      </p:sp>
      <p:sp>
        <p:nvSpPr>
          <p:cNvPr id="3" name="Объект 2"/>
          <p:cNvSpPr>
            <a:spLocks noGrp="1"/>
          </p:cNvSpPr>
          <p:nvPr>
            <p:ph idx="1"/>
          </p:nvPr>
        </p:nvSpPr>
        <p:spPr>
          <a:xfrm>
            <a:off x="677334" y="1718733"/>
            <a:ext cx="8596668" cy="4322629"/>
          </a:xfrm>
        </p:spPr>
        <p:txBody>
          <a:bodyPr>
            <a:normAutofit/>
          </a:bodyPr>
          <a:lstStyle/>
          <a:p>
            <a:pPr marL="0" indent="0">
              <a:buNone/>
            </a:pPr>
            <a:r>
              <a:rPr lang="ru-RU" sz="2400" dirty="0"/>
              <a:t>Определите ценовую политику, </a:t>
            </a:r>
            <a:endParaRPr lang="ru-RU" sz="2400" dirty="0" smtClean="0"/>
          </a:p>
          <a:p>
            <a:pPr marL="0" indent="0">
              <a:buNone/>
            </a:pPr>
            <a:r>
              <a:rPr lang="ru-RU" sz="2400" dirty="0" smtClean="0"/>
              <a:t>уровни </a:t>
            </a:r>
            <a:r>
              <a:rPr lang="ru-RU" sz="2400" dirty="0"/>
              <a:t>прибыли и систему скидок, которую планируете использовать.</a:t>
            </a:r>
          </a:p>
        </p:txBody>
      </p:sp>
    </p:spTree>
    <p:extLst>
      <p:ext uri="{BB962C8B-B14F-4D97-AF65-F5344CB8AC3E}">
        <p14:creationId xmlns:p14="http://schemas.microsoft.com/office/powerpoint/2010/main" val="1705699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Конкурентный анализ</a:t>
            </a:r>
          </a:p>
        </p:txBody>
      </p:sp>
      <p:sp>
        <p:nvSpPr>
          <p:cNvPr id="3" name="Объект 2"/>
          <p:cNvSpPr>
            <a:spLocks noGrp="1"/>
          </p:cNvSpPr>
          <p:nvPr>
            <p:ph idx="1"/>
          </p:nvPr>
        </p:nvSpPr>
        <p:spPr/>
        <p:txBody>
          <a:bodyPr>
            <a:normAutofit/>
          </a:bodyPr>
          <a:lstStyle/>
          <a:p>
            <a:r>
              <a:rPr lang="ru-RU" sz="2400" dirty="0"/>
              <a:t>Конкурентный анализ должен определять лучшую продуктовую линейку или услугу как средство конкурентной борьбы, а также сегмент рынка.</a:t>
            </a:r>
          </a:p>
        </p:txBody>
      </p:sp>
    </p:spTree>
    <p:extLst>
      <p:ext uri="{BB962C8B-B14F-4D97-AF65-F5344CB8AC3E}">
        <p14:creationId xmlns:p14="http://schemas.microsoft.com/office/powerpoint/2010/main" val="2471654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Оцените следующие особенности конкурентной среды:</a:t>
            </a:r>
          </a:p>
        </p:txBody>
      </p:sp>
      <p:sp>
        <p:nvSpPr>
          <p:cNvPr id="3" name="Объект 2"/>
          <p:cNvSpPr>
            <a:spLocks noGrp="1"/>
          </p:cNvSpPr>
          <p:nvPr>
            <p:ph idx="1"/>
          </p:nvPr>
        </p:nvSpPr>
        <p:spPr/>
        <p:txBody>
          <a:bodyPr>
            <a:normAutofit lnSpcReduction="10000"/>
          </a:bodyPr>
          <a:lstStyle/>
          <a:p>
            <a:r>
              <a:rPr lang="ru-RU" dirty="0"/>
              <a:t>Доля рынка</a:t>
            </a:r>
          </a:p>
          <a:p>
            <a:r>
              <a:rPr lang="ru-RU" dirty="0"/>
              <a:t>Достоинства и недостатки</a:t>
            </a:r>
          </a:p>
          <a:p>
            <a:r>
              <a:rPr lang="ru-RU" dirty="0"/>
              <a:t>Насколько рынок присутствия важен для конкурентов?</a:t>
            </a:r>
          </a:p>
          <a:p>
            <a:r>
              <a:rPr lang="ru-RU" dirty="0"/>
              <a:t>Есть ли барьеры, которые могут препятствовать выходу на рынок?</a:t>
            </a:r>
          </a:p>
          <a:p>
            <a:r>
              <a:rPr lang="ru-RU" dirty="0"/>
              <a:t>Какой наиболее удачный момент для выхода на рынок?</a:t>
            </a:r>
          </a:p>
          <a:p>
            <a:r>
              <a:rPr lang="ru-RU" dirty="0"/>
              <a:t>Есть ли непрямые конкуренты, которые могут повлиять на успех?</a:t>
            </a:r>
          </a:p>
          <a:p>
            <a:r>
              <a:rPr lang="ru-RU" dirty="0"/>
              <a:t>Какие барьеры для рынка существуют (например, изменение технологий, высокие затраты, дефицит квалифицированного персонала)?</a:t>
            </a:r>
          </a:p>
          <a:p>
            <a:r>
              <a:rPr lang="ru-RU" dirty="0"/>
              <a:t>Нормативные ограничения</a:t>
            </a:r>
          </a:p>
          <a:p>
            <a:pPr marL="0" indent="0">
              <a:buNone/>
            </a:pPr>
            <a:r>
              <a:rPr lang="ru-RU" dirty="0"/>
              <a:t>Имеются в виду налоговые и другие требования, затрагивающие бизнес. Сможете ли вы им соответствовать?</a:t>
            </a:r>
          </a:p>
        </p:txBody>
      </p:sp>
    </p:spTree>
    <p:extLst>
      <p:ext uri="{BB962C8B-B14F-4D97-AF65-F5344CB8AC3E}">
        <p14:creationId xmlns:p14="http://schemas.microsoft.com/office/powerpoint/2010/main" val="3114616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Польза</a:t>
            </a:r>
            <a:endParaRPr lang="ru-RU" dirty="0"/>
          </a:p>
        </p:txBody>
      </p:sp>
      <p:sp>
        <p:nvSpPr>
          <p:cNvPr id="3" name="Объект 2"/>
          <p:cNvSpPr>
            <a:spLocks noGrp="1"/>
          </p:cNvSpPr>
          <p:nvPr>
            <p:ph idx="1"/>
          </p:nvPr>
        </p:nvSpPr>
        <p:spPr>
          <a:xfrm>
            <a:off x="677333" y="1329267"/>
            <a:ext cx="9084733" cy="5063066"/>
          </a:xfrm>
        </p:spPr>
        <p:txBody>
          <a:bodyPr>
            <a:normAutofit/>
          </a:bodyPr>
          <a:lstStyle/>
          <a:p>
            <a:pPr marL="0" indent="0">
              <a:buNone/>
            </a:pPr>
            <a:r>
              <a:rPr lang="ru-RU" sz="2400" dirty="0"/>
              <a:t>Изучив все эти аспекты, </a:t>
            </a:r>
            <a:r>
              <a:rPr lang="ru-RU" sz="2400" dirty="0" err="1"/>
              <a:t>стартаперам</a:t>
            </a:r>
            <a:r>
              <a:rPr lang="ru-RU" sz="2400" dirty="0"/>
              <a:t> будет легче объяснять потенциальным инвесторам перспективы своего проекта. Кроме того, это поможет определить уровень рисков и размер требуемых инвестиций. </a:t>
            </a:r>
          </a:p>
          <a:p>
            <a:pPr marL="0" indent="0">
              <a:buNone/>
            </a:pPr>
            <a:endParaRPr lang="ru-RU" sz="2400" dirty="0" smtClean="0"/>
          </a:p>
          <a:p>
            <a:pPr marL="0" indent="0">
              <a:buNone/>
            </a:pPr>
            <a:r>
              <a:rPr lang="ru-RU" sz="2400" dirty="0" smtClean="0"/>
              <a:t>На </a:t>
            </a:r>
            <a:r>
              <a:rPr lang="ru-RU" sz="2400" dirty="0"/>
              <a:t>основе аналитики рынка можно составить более цельный и продуманный бизнес-план и стратегию развития. Также это позволит в деталях описать схему работы и методы извлечения прибыли.</a:t>
            </a:r>
            <a:br>
              <a:rPr lang="ru-RU" sz="2400" dirty="0"/>
            </a:br>
            <a:endParaRPr lang="ru-RU" sz="2400" dirty="0">
              <a:solidFill>
                <a:srgbClr val="92D050"/>
              </a:solidFill>
            </a:endParaRPr>
          </a:p>
        </p:txBody>
      </p:sp>
    </p:spTree>
    <p:extLst>
      <p:ext uri="{BB962C8B-B14F-4D97-AF65-F5344CB8AC3E}">
        <p14:creationId xmlns:p14="http://schemas.microsoft.com/office/powerpoint/2010/main" val="3769740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Сделайте прогноз</a:t>
            </a:r>
          </a:p>
        </p:txBody>
      </p:sp>
      <p:sp>
        <p:nvSpPr>
          <p:cNvPr id="3" name="Объект 2"/>
          <p:cNvSpPr>
            <a:spLocks noGrp="1"/>
          </p:cNvSpPr>
          <p:nvPr>
            <p:ph idx="1"/>
          </p:nvPr>
        </p:nvSpPr>
        <p:spPr>
          <a:xfrm>
            <a:off x="677334" y="1507067"/>
            <a:ext cx="8596668" cy="4534295"/>
          </a:xfrm>
        </p:spPr>
        <p:txBody>
          <a:bodyPr/>
          <a:lstStyle/>
          <a:p>
            <a:pPr marL="0" indent="0">
              <a:buNone/>
            </a:pPr>
            <a:r>
              <a:rPr lang="ru-RU" dirty="0"/>
              <a:t>Не стоит забывать, что люди инвестируют в ваш бизнес, чтоб заработать. Прогноз на три года покажет инвесторам, как много ваш бизнес может заработать или как много он может потерять. Таким образом, они смогут оценить риски, которые они берут на себя, инвестируя в вас. Прогноз будет смотреться еще лучше, если вы включите в него грамотную аналитику рынка, которая основана на данных из заслуживающих доверия источников.</a:t>
            </a:r>
          </a:p>
          <a:p>
            <a:pPr marL="0" indent="0">
              <a:buNone/>
            </a:pPr>
            <a:r>
              <a:rPr lang="ru-RU" dirty="0"/>
              <a:t/>
            </a:r>
            <a:br>
              <a:rPr lang="ru-RU" dirty="0"/>
            </a:b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186" y="3431156"/>
            <a:ext cx="4868948" cy="3269151"/>
          </a:xfrm>
          <a:prstGeom prst="rect">
            <a:avLst/>
          </a:prstGeom>
        </p:spPr>
      </p:pic>
    </p:spTree>
    <p:extLst>
      <p:ext uri="{BB962C8B-B14F-4D97-AF65-F5344CB8AC3E}">
        <p14:creationId xmlns:p14="http://schemas.microsoft.com/office/powerpoint/2010/main" val="2787687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829733"/>
          </a:xfrm>
        </p:spPr>
        <p:txBody>
          <a:bodyPr>
            <a:normAutofit fontScale="90000"/>
          </a:bodyPr>
          <a:lstStyle/>
          <a:p>
            <a:r>
              <a:rPr lang="ru-RU" dirty="0"/>
              <a:t>Составление описания </a:t>
            </a:r>
            <a:r>
              <a:rPr lang="uk-UA" dirty="0" smtClean="0"/>
              <a:t>ІТ </a:t>
            </a:r>
            <a:r>
              <a:rPr lang="ru-RU" dirty="0" smtClean="0"/>
              <a:t>продукта</a:t>
            </a:r>
            <a:r>
              <a:rPr lang="ru-RU" dirty="0"/>
              <a:t/>
            </a:r>
            <a:br>
              <a:rPr lang="ru-RU" dirty="0"/>
            </a:br>
            <a:endParaRPr lang="ru-RU" dirty="0"/>
          </a:p>
        </p:txBody>
      </p:sp>
      <p:sp>
        <p:nvSpPr>
          <p:cNvPr id="3" name="Объект 2"/>
          <p:cNvSpPr>
            <a:spLocks noGrp="1"/>
          </p:cNvSpPr>
          <p:nvPr>
            <p:ph idx="1"/>
          </p:nvPr>
        </p:nvSpPr>
        <p:spPr>
          <a:xfrm>
            <a:off x="677334" y="1625599"/>
            <a:ext cx="8596668" cy="4766733"/>
          </a:xfrm>
        </p:spPr>
        <p:txBody>
          <a:bodyPr>
            <a:normAutofit/>
          </a:bodyPr>
          <a:lstStyle/>
          <a:p>
            <a:pPr fontAlgn="base"/>
            <a:r>
              <a:rPr lang="ru-RU" sz="2400" dirty="0"/>
              <a:t>Название </a:t>
            </a:r>
            <a:r>
              <a:rPr lang="ru-RU" sz="2400" dirty="0" smtClean="0"/>
              <a:t>продукта;</a:t>
            </a:r>
            <a:endParaRPr lang="ru-RU" sz="2400" dirty="0"/>
          </a:p>
          <a:p>
            <a:pPr fontAlgn="base"/>
            <a:r>
              <a:rPr lang="ru-RU" sz="2400" dirty="0"/>
              <a:t>Как можно воспользоваться им, для чего он предназначен;</a:t>
            </a:r>
          </a:p>
          <a:p>
            <a:pPr fontAlgn="base"/>
            <a:r>
              <a:rPr lang="ru-RU" sz="2400" dirty="0"/>
              <a:t>Описание важных характеристик, перечисление второстепенных;</a:t>
            </a:r>
          </a:p>
          <a:p>
            <a:pPr fontAlgn="base"/>
            <a:r>
              <a:rPr lang="ru-RU" sz="2400" dirty="0"/>
              <a:t>Выделение преимуществ, акцент на его конкурентоспособности;</a:t>
            </a:r>
          </a:p>
          <a:p>
            <a:pPr fontAlgn="base"/>
            <a:r>
              <a:rPr lang="ru-RU" sz="2400" dirty="0" smtClean="0"/>
              <a:t>Данные </a:t>
            </a:r>
            <a:r>
              <a:rPr lang="ru-RU" sz="2400" dirty="0"/>
              <a:t>о том, какие эксплуатационные характеристики имеет </a:t>
            </a:r>
            <a:r>
              <a:rPr lang="ru-RU" sz="2400" dirty="0" smtClean="0"/>
              <a:t>продукт ;</a:t>
            </a:r>
            <a:endParaRPr lang="ru-RU" sz="2400" dirty="0"/>
          </a:p>
          <a:p>
            <a:pPr fontAlgn="base"/>
            <a:r>
              <a:rPr lang="ru-RU" sz="2400" dirty="0" smtClean="0"/>
              <a:t>Учтя </a:t>
            </a:r>
            <a:r>
              <a:rPr lang="ru-RU" sz="2400" dirty="0"/>
              <a:t>все пункты, вы получите качественное описание.</a:t>
            </a:r>
          </a:p>
          <a:p>
            <a:endParaRPr lang="ru-RU" sz="2400" dirty="0"/>
          </a:p>
        </p:txBody>
      </p:sp>
    </p:spTree>
    <p:extLst>
      <p:ext uri="{BB962C8B-B14F-4D97-AF65-F5344CB8AC3E}">
        <p14:creationId xmlns:p14="http://schemas.microsoft.com/office/powerpoint/2010/main" val="1593050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400" dirty="0" smtClean="0">
                <a:solidFill>
                  <a:schemeClr val="accent5">
                    <a:lumMod val="60000"/>
                    <a:lumOff val="40000"/>
                  </a:schemeClr>
                </a:solidFill>
              </a:rPr>
              <a:t/>
            </a:r>
            <a:br>
              <a:rPr lang="ru-RU" sz="4400" dirty="0" smtClean="0">
                <a:solidFill>
                  <a:schemeClr val="accent5">
                    <a:lumMod val="60000"/>
                    <a:lumOff val="40000"/>
                  </a:schemeClr>
                </a:solidFill>
              </a:rPr>
            </a:br>
            <a:r>
              <a:rPr lang="ru-RU" sz="4400" dirty="0" smtClean="0">
                <a:solidFill>
                  <a:schemeClr val="accent5">
                    <a:lumMod val="60000"/>
                    <a:lumOff val="40000"/>
                  </a:schemeClr>
                </a:solidFill>
              </a:rPr>
              <a:t/>
            </a:r>
            <a:br>
              <a:rPr lang="ru-RU" sz="4400" dirty="0" smtClean="0">
                <a:solidFill>
                  <a:schemeClr val="accent5">
                    <a:lumMod val="60000"/>
                    <a:lumOff val="40000"/>
                  </a:schemeClr>
                </a:solidFill>
              </a:rPr>
            </a:br>
            <a:r>
              <a:rPr lang="ru-RU" dirty="0" smtClean="0"/>
              <a:t>Метод </a:t>
            </a:r>
            <a:r>
              <a:rPr lang="ru-RU" dirty="0"/>
              <a:t>SWOT анализа в </a:t>
            </a:r>
            <a:r>
              <a:rPr lang="ru-RU" dirty="0" smtClean="0"/>
              <a:t>составлении бизнес-плана</a:t>
            </a:r>
            <a:br>
              <a:rPr lang="ru-RU" dirty="0" smtClean="0"/>
            </a:br>
            <a:r>
              <a:rPr lang="ru-RU" dirty="0"/>
              <a:t/>
            </a:r>
            <a:br>
              <a:rPr lang="ru-RU" dirty="0"/>
            </a:br>
            <a:r>
              <a:rPr lang="ru-RU" sz="2200" dirty="0">
                <a:solidFill>
                  <a:schemeClr val="tx1"/>
                </a:solidFill>
              </a:rPr>
              <a:t>SWOT анализ </a:t>
            </a:r>
            <a:r>
              <a:rPr lang="ru-RU" sz="2200" i="1" dirty="0">
                <a:solidFill>
                  <a:schemeClr val="tx1"/>
                </a:solidFill>
              </a:rPr>
              <a:t>(перевод с англ. </a:t>
            </a:r>
            <a:r>
              <a:rPr lang="ru-RU" sz="2200" i="1" dirty="0" err="1">
                <a:solidFill>
                  <a:schemeClr val="tx1"/>
                </a:solidFill>
              </a:rPr>
              <a:t>swot</a:t>
            </a:r>
            <a:r>
              <a:rPr lang="ru-RU" sz="2200" i="1" dirty="0">
                <a:solidFill>
                  <a:schemeClr val="tx1"/>
                </a:solidFill>
              </a:rPr>
              <a:t> </a:t>
            </a:r>
            <a:r>
              <a:rPr lang="ru-RU" sz="2200" i="1" dirty="0" err="1">
                <a:solidFill>
                  <a:schemeClr val="tx1"/>
                </a:solidFill>
              </a:rPr>
              <a:t>analysis</a:t>
            </a:r>
            <a:r>
              <a:rPr lang="ru-RU" sz="2200" i="1" dirty="0">
                <a:solidFill>
                  <a:schemeClr val="tx1"/>
                </a:solidFill>
              </a:rPr>
              <a:t>)</a:t>
            </a:r>
            <a:r>
              <a:rPr lang="ru-RU" sz="2200" dirty="0">
                <a:solidFill>
                  <a:schemeClr val="tx1"/>
                </a:solidFill>
              </a:rPr>
              <a:t> — один из самых эффективных инструментов в стратегическом </a:t>
            </a:r>
            <a:r>
              <a:rPr lang="ru-RU" sz="2200" dirty="0" smtClean="0">
                <a:solidFill>
                  <a:schemeClr val="tx1"/>
                </a:solidFill>
              </a:rPr>
              <a:t>менеджменте</a:t>
            </a:r>
            <a:r>
              <a:rPr lang="ru-RU" sz="2200" dirty="0">
                <a:solidFill>
                  <a:schemeClr val="tx1"/>
                </a:solidFill>
              </a:rPr>
              <a:t>. Сущность </a:t>
            </a:r>
            <a:r>
              <a:rPr lang="en-US" sz="2200" dirty="0">
                <a:solidFill>
                  <a:schemeClr val="tx1"/>
                </a:solidFill>
              </a:rPr>
              <a:t>SWOT</a:t>
            </a:r>
            <a:r>
              <a:rPr lang="ru-RU" sz="2200" dirty="0" smtClean="0">
                <a:solidFill>
                  <a:schemeClr val="tx1"/>
                </a:solidFill>
              </a:rPr>
              <a:t> </a:t>
            </a:r>
            <a:r>
              <a:rPr lang="ru-RU" sz="2200" dirty="0">
                <a:solidFill>
                  <a:schemeClr val="tx1"/>
                </a:solidFill>
              </a:rPr>
              <a:t>анализа заключается в анализе внутренних и внешних факторов компании, оценке рисков и конкурентоспособности товара в отрасли.</a:t>
            </a:r>
            <a:r>
              <a:rPr lang="ru-RU" sz="2700" dirty="0">
                <a:solidFill>
                  <a:schemeClr val="tx1"/>
                </a:solidFill>
              </a:rPr>
              <a:t/>
            </a:r>
            <a:br>
              <a:rPr lang="ru-RU" sz="2700" dirty="0">
                <a:solidFill>
                  <a:schemeClr val="tx1"/>
                </a:solidFill>
              </a:rPr>
            </a:br>
            <a:r>
              <a:rPr lang="ru-RU" sz="2800" dirty="0">
                <a:solidFill>
                  <a:schemeClr val="accent5">
                    <a:lumMod val="60000"/>
                    <a:lumOff val="40000"/>
                  </a:schemeClr>
                </a:solidFill>
              </a:rPr>
              <a:t/>
            </a:r>
            <a:br>
              <a:rPr lang="ru-RU" sz="2800" dirty="0">
                <a:solidFill>
                  <a:schemeClr val="accent5">
                    <a:lumMod val="60000"/>
                    <a:lumOff val="40000"/>
                  </a:schemeClr>
                </a:solidFill>
              </a:rPr>
            </a:br>
            <a:endParaRPr lang="ru-RU" sz="2700" dirty="0">
              <a:solidFill>
                <a:schemeClr val="tx1"/>
              </a:solidFill>
            </a:endParaRPr>
          </a:p>
        </p:txBody>
      </p:sp>
      <p:sp>
        <p:nvSpPr>
          <p:cNvPr id="3" name="Текст 2"/>
          <p:cNvSpPr>
            <a:spLocks noGrp="1"/>
          </p:cNvSpPr>
          <p:nvPr>
            <p:ph type="body" idx="1"/>
          </p:nvPr>
        </p:nvSpPr>
        <p:spPr/>
        <p:txBody>
          <a:bodyPr>
            <a:normAutofit/>
          </a:bodyPr>
          <a:lstStyle/>
          <a:p>
            <a:r>
              <a:rPr lang="ru-RU" sz="3200" dirty="0">
                <a:solidFill>
                  <a:schemeClr val="accent5">
                    <a:lumMod val="60000"/>
                    <a:lumOff val="40000"/>
                  </a:schemeClr>
                </a:solidFill>
              </a:rPr>
              <a:t>23.03- 30.03. 2020</a:t>
            </a:r>
            <a:endParaRPr lang="ru-RU" sz="3200" dirty="0"/>
          </a:p>
        </p:txBody>
      </p:sp>
    </p:spTree>
    <p:extLst>
      <p:ext uri="{BB962C8B-B14F-4D97-AF65-F5344CB8AC3E}">
        <p14:creationId xmlns:p14="http://schemas.microsoft.com/office/powerpoint/2010/main" val="144757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 Что такое СТАРТАП ?</a:t>
            </a:r>
            <a:endParaRPr lang="ru-RU" dirty="0"/>
          </a:p>
        </p:txBody>
      </p:sp>
      <p:sp>
        <p:nvSpPr>
          <p:cNvPr id="3" name="Объект 2"/>
          <p:cNvSpPr>
            <a:spLocks noGrp="1"/>
          </p:cNvSpPr>
          <p:nvPr>
            <p:ph idx="1"/>
          </p:nvPr>
        </p:nvSpPr>
        <p:spPr>
          <a:xfrm>
            <a:off x="677334" y="2006599"/>
            <a:ext cx="8596668" cy="4034763"/>
          </a:xfrm>
        </p:spPr>
        <p:txBody>
          <a:bodyPr>
            <a:normAutofit/>
          </a:bodyPr>
          <a:lstStyle/>
          <a:p>
            <a:pPr marL="0" indent="0">
              <a:buNone/>
            </a:pPr>
            <a:r>
              <a:rPr lang="ru-RU" sz="2800" dirty="0" err="1" smtClean="0"/>
              <a:t>Стартап</a:t>
            </a:r>
            <a:r>
              <a:rPr lang="ru-RU" sz="2800" dirty="0" smtClean="0"/>
              <a:t> - представляет </a:t>
            </a:r>
            <a:r>
              <a:rPr lang="ru-RU" sz="2800" dirty="0"/>
              <a:t>собой начало развития новой компании, которая на момент старта может даже не являться официально зарегистрированным юридическим лицом. Подобные фирмы начинают развиваться с нуля. Также термин применяется в отношении компаний, находящихся только на этапе своего создания.</a:t>
            </a:r>
            <a:br>
              <a:rPr lang="ru-RU" sz="2800" dirty="0"/>
            </a:br>
            <a:endParaRPr lang="ru-RU" sz="2800" dirty="0"/>
          </a:p>
        </p:txBody>
      </p:sp>
    </p:spTree>
    <p:extLst>
      <p:ext uri="{BB962C8B-B14F-4D97-AF65-F5344CB8AC3E}">
        <p14:creationId xmlns:p14="http://schemas.microsoft.com/office/powerpoint/2010/main" val="595277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04007" y="751344"/>
            <a:ext cx="8439993" cy="5016758"/>
          </a:xfrm>
          <a:prstGeom prst="rect">
            <a:avLst/>
          </a:prstGeom>
        </p:spPr>
        <p:txBody>
          <a:bodyPr wrap="square">
            <a:spAutoFit/>
          </a:bodyPr>
          <a:lstStyle/>
          <a:p>
            <a:r>
              <a:rPr lang="ru-RU" sz="2000" dirty="0"/>
              <a:t>Метод SWOT анализа — универсальная методика стратегического менеджмента. Объектом SWOT анализа может стать любой продукт, компания, магазин, завод, страна, образовательное учреждение и даже человек. Существуют следующие виды SWOT анализа:</a:t>
            </a:r>
          </a:p>
          <a:p>
            <a:pPr marL="285750" indent="-285750">
              <a:buFont typeface="Wingdings" pitchFamily="2" charset="2"/>
              <a:buChar char="Ø"/>
            </a:pPr>
            <a:r>
              <a:rPr lang="ru-RU" sz="2000" dirty="0"/>
              <a:t>SWOT анализ деятельности фирмы или производственного предприятия</a:t>
            </a:r>
          </a:p>
          <a:p>
            <a:pPr marL="285750" indent="-285750">
              <a:buFont typeface="Wingdings" pitchFamily="2" charset="2"/>
              <a:buChar char="Ø"/>
            </a:pPr>
            <a:r>
              <a:rPr lang="ru-RU" sz="2000" dirty="0"/>
              <a:t>SWOT анализ деятельности государственной или некоммерческой организации</a:t>
            </a:r>
          </a:p>
          <a:p>
            <a:pPr marL="285750" indent="-285750">
              <a:buFont typeface="Wingdings" pitchFamily="2" charset="2"/>
              <a:buChar char="Ø"/>
            </a:pPr>
            <a:r>
              <a:rPr lang="ru-RU" sz="2000" dirty="0"/>
              <a:t>SWOT анализ деятельности образовательного учреждения</a:t>
            </a:r>
          </a:p>
          <a:p>
            <a:pPr marL="285750" indent="-285750">
              <a:buFont typeface="Wingdings" pitchFamily="2" charset="2"/>
              <a:buChar char="Ø"/>
            </a:pPr>
            <a:r>
              <a:rPr lang="ru-RU" sz="2000" dirty="0"/>
              <a:t>SWOT анализ определенной территории: страны, региона, района или города</a:t>
            </a:r>
          </a:p>
          <a:p>
            <a:pPr marL="285750" indent="-285750">
              <a:buFont typeface="Wingdings" pitchFamily="2" charset="2"/>
              <a:buChar char="Ø"/>
            </a:pPr>
            <a:r>
              <a:rPr lang="ru-RU" sz="2000" dirty="0"/>
              <a:t>SWOT анализ отдельного проекта, отдела</a:t>
            </a:r>
          </a:p>
          <a:p>
            <a:pPr marL="285750" indent="-285750">
              <a:buFont typeface="Wingdings" pitchFamily="2" charset="2"/>
              <a:buChar char="Ø"/>
            </a:pPr>
            <a:r>
              <a:rPr lang="ru-RU" sz="2000" dirty="0"/>
              <a:t>SWOT анализ определенного рынка или отрасли</a:t>
            </a:r>
          </a:p>
          <a:p>
            <a:pPr marL="285750" indent="-285750">
              <a:buFont typeface="Wingdings" pitchFamily="2" charset="2"/>
              <a:buChar char="Ø"/>
            </a:pPr>
            <a:r>
              <a:rPr lang="ru-RU" sz="2000" dirty="0"/>
              <a:t>SWOT анализ конкурентоспособности бренда, товара, продукта или услуги</a:t>
            </a:r>
          </a:p>
          <a:p>
            <a:pPr marL="285750" indent="-285750">
              <a:buFont typeface="Wingdings" pitchFamily="2" charset="2"/>
              <a:buChar char="Ø"/>
            </a:pPr>
            <a:r>
              <a:rPr lang="ru-RU" sz="2000" dirty="0"/>
              <a:t>SWOT анализ личности</a:t>
            </a:r>
          </a:p>
        </p:txBody>
      </p:sp>
    </p:spTree>
    <p:extLst>
      <p:ext uri="{BB962C8B-B14F-4D97-AF65-F5344CB8AC3E}">
        <p14:creationId xmlns:p14="http://schemas.microsoft.com/office/powerpoint/2010/main" val="2988898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4143" y="474345"/>
            <a:ext cx="9135908" cy="5324535"/>
          </a:xfrm>
          <a:prstGeom prst="rect">
            <a:avLst/>
          </a:prstGeom>
        </p:spPr>
        <p:txBody>
          <a:bodyPr wrap="square">
            <a:spAutoFit/>
          </a:bodyPr>
          <a:lstStyle/>
          <a:p>
            <a:r>
              <a:rPr lang="ru-RU" sz="2000" dirty="0"/>
              <a:t>Часто компании проводят SWOT анализ не только своего товара, но и продукции конкурентов, так как данный инструмент очень наглядно систематизирует всю информацию о внутренней и внешней среде любой организации.</a:t>
            </a:r>
          </a:p>
          <a:p>
            <a:pPr marL="342900" indent="-342900">
              <a:buFont typeface="Wingdings" pitchFamily="2" charset="2"/>
              <a:buChar char="Ø"/>
            </a:pPr>
            <a:r>
              <a:rPr lang="ru-RU" sz="2000" dirty="0"/>
              <a:t>Преимущества SWOT анализа заключаются в том, что он позволяет достаточно просто, в правильном разрезе взглянуть на положение компании, товара или услуги в отрасли, и поэтому является наиболее популярным инструментом в управлении рисками и принятии управленческих решений.</a:t>
            </a:r>
          </a:p>
          <a:p>
            <a:pPr marL="342900" indent="-342900">
              <a:buFont typeface="Wingdings" pitchFamily="2" charset="2"/>
              <a:buChar char="Ø"/>
            </a:pPr>
            <a:r>
              <a:rPr lang="ru-RU" sz="2000" dirty="0"/>
              <a:t>Результатом проведения SWOT анализа предприятия является план действий с указанием сроков выполнения, приоритетности выполнения и необходимых ресурсов на реализацию.</a:t>
            </a:r>
          </a:p>
          <a:p>
            <a:pPr marL="342900" indent="-342900">
              <a:buFont typeface="Wingdings" pitchFamily="2" charset="2"/>
              <a:buChar char="Ø"/>
            </a:pPr>
            <a:r>
              <a:rPr lang="ru-RU" sz="2000" dirty="0"/>
              <a:t>Периодичность проведения SWOT анализа. Рекомендуется проводить SWOT анализа минимум 1 раз в год в рамках стратегического планирования и при формировании бюджетов. SWOT анализ очень часто является первым шагом бизнес-анализа при составлении маркетингового плана.</a:t>
            </a:r>
          </a:p>
        </p:txBody>
      </p:sp>
    </p:spTree>
    <p:extLst>
      <p:ext uri="{BB962C8B-B14F-4D97-AF65-F5344CB8AC3E}">
        <p14:creationId xmlns:p14="http://schemas.microsoft.com/office/powerpoint/2010/main" val="1911404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18" y="517889"/>
            <a:ext cx="8965975" cy="5043361"/>
          </a:xfrm>
          <a:prstGeom prst="rect">
            <a:avLst/>
          </a:prstGeom>
        </p:spPr>
      </p:pic>
    </p:spTree>
    <p:extLst>
      <p:ext uri="{BB962C8B-B14F-4D97-AF65-F5344CB8AC3E}">
        <p14:creationId xmlns:p14="http://schemas.microsoft.com/office/powerpoint/2010/main" val="2453462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Как подготовиться к проведению SWOT анализа?</a:t>
            </a:r>
            <a:br>
              <a:rPr lang="ru-RU" dirty="0"/>
            </a:br>
            <a:endParaRPr lang="ru-RU" dirty="0"/>
          </a:p>
        </p:txBody>
      </p:sp>
      <p:sp>
        <p:nvSpPr>
          <p:cNvPr id="3" name="Объект 2"/>
          <p:cNvSpPr>
            <a:spLocks noGrp="1"/>
          </p:cNvSpPr>
          <p:nvPr>
            <p:ph idx="1"/>
          </p:nvPr>
        </p:nvSpPr>
        <p:spPr/>
        <p:txBody>
          <a:bodyPr/>
          <a:lstStyle/>
          <a:p>
            <a:r>
              <a:rPr lang="ru-RU" dirty="0"/>
              <a:t>Помните, что метод </a:t>
            </a:r>
            <a:r>
              <a:rPr lang="ru-RU" dirty="0" err="1"/>
              <a:t>свот</a:t>
            </a:r>
            <a:r>
              <a:rPr lang="ru-RU" dirty="0"/>
              <a:t> анализа является лишь удобным инструментом для систематизации имеющейся информации. Поэтому, эффективный SWOT анализ должен начинаться с двух действий:</a:t>
            </a:r>
          </a:p>
          <a:p>
            <a:r>
              <a:rPr lang="ru-RU" dirty="0"/>
              <a:t>Проведите </a:t>
            </a:r>
            <a:r>
              <a:rPr lang="ru-RU" u="sng" dirty="0">
                <a:hlinkClick r:id="rId2" tooltip="Готовая методология проведения ситуационного или бизнес анализа компании"/>
              </a:rPr>
              <a:t>анализ рынка</a:t>
            </a:r>
            <a:r>
              <a:rPr lang="ru-RU" dirty="0"/>
              <a:t>, на котором функционирует компания, важное внимание уделите исследованию потребителей и определению ключевых характеристик </a:t>
            </a:r>
            <a:r>
              <a:rPr lang="ru-RU" u="sng" dirty="0">
                <a:hlinkClick r:id="rId3" tooltip="Уровни товара"/>
              </a:rPr>
              <a:t>товара</a:t>
            </a:r>
            <a:r>
              <a:rPr lang="ru-RU" dirty="0"/>
              <a:t>. От того, кто является Вашей </a:t>
            </a:r>
            <a:r>
              <a:rPr lang="ru-RU" u="sng" dirty="0">
                <a:hlinkClick r:id="rId4" tooltip="Методика описания целевой аудитории"/>
              </a:rPr>
              <a:t>целевой аудиторией</a:t>
            </a:r>
            <a:r>
              <a:rPr lang="ru-RU" dirty="0"/>
              <a:t>, какие критерии качества предъявляет Ваш потребитель к продукту зависит более 70% выводов </a:t>
            </a:r>
            <a:r>
              <a:rPr lang="ru-RU" dirty="0" err="1"/>
              <a:t>свот</a:t>
            </a:r>
            <a:r>
              <a:rPr lang="ru-RU" dirty="0"/>
              <a:t> анализа.</a:t>
            </a:r>
          </a:p>
          <a:p>
            <a:r>
              <a:rPr lang="ru-RU" dirty="0"/>
              <a:t>Проведите </a:t>
            </a:r>
            <a:r>
              <a:rPr lang="ru-RU" u="sng" dirty="0">
                <a:hlinkClick r:id="rId5" tooltip="Все о конкурентном анализе: цели, основные методы и ключевые этапы"/>
              </a:rPr>
              <a:t>конкурентный анализ</a:t>
            </a:r>
            <a:r>
              <a:rPr lang="ru-RU" dirty="0"/>
              <a:t> и </a:t>
            </a:r>
            <a:r>
              <a:rPr lang="ru-RU" u="sng" dirty="0">
                <a:hlinkClick r:id="rId6" tooltip="Как определить конкурентов"/>
              </a:rPr>
              <a:t>определите ключевых конкурентов</a:t>
            </a:r>
            <a:r>
              <a:rPr lang="ru-RU" dirty="0"/>
              <a:t>. От того, кто является Вашим конкурентом будет зависеть определение сильных и слабых сторон товара.</a:t>
            </a:r>
          </a:p>
          <a:p>
            <a:endParaRPr lang="ru-RU" dirty="0"/>
          </a:p>
        </p:txBody>
      </p:sp>
    </p:spTree>
    <p:extLst>
      <p:ext uri="{BB962C8B-B14F-4D97-AF65-F5344CB8AC3E}">
        <p14:creationId xmlns:p14="http://schemas.microsoft.com/office/powerpoint/2010/main" val="121105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60" y="801111"/>
            <a:ext cx="9192554" cy="5170811"/>
          </a:xfrm>
          <a:prstGeom prst="rect">
            <a:avLst/>
          </a:prstGeom>
        </p:spPr>
      </p:pic>
    </p:spTree>
    <p:extLst>
      <p:ext uri="{BB962C8B-B14F-4D97-AF65-F5344CB8AC3E}">
        <p14:creationId xmlns:p14="http://schemas.microsoft.com/office/powerpoint/2010/main" val="3700879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55" y="547222"/>
            <a:ext cx="9082861" cy="5109109"/>
          </a:xfrm>
          <a:prstGeom prst="rect">
            <a:avLst/>
          </a:prstGeom>
        </p:spPr>
      </p:pic>
    </p:spTree>
    <p:extLst>
      <p:ext uri="{BB962C8B-B14F-4D97-AF65-F5344CB8AC3E}">
        <p14:creationId xmlns:p14="http://schemas.microsoft.com/office/powerpoint/2010/main" val="3984240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19" y="647363"/>
            <a:ext cx="9192552" cy="5170810"/>
          </a:xfrm>
          <a:prstGeom prst="rect">
            <a:avLst/>
          </a:prstGeom>
        </p:spPr>
      </p:pic>
    </p:spTree>
    <p:extLst>
      <p:ext uri="{BB962C8B-B14F-4D97-AF65-F5344CB8AC3E}">
        <p14:creationId xmlns:p14="http://schemas.microsoft.com/office/powerpoint/2010/main" val="1565509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82" y="682260"/>
            <a:ext cx="9176368" cy="5161707"/>
          </a:xfrm>
          <a:prstGeom prst="rect">
            <a:avLst/>
          </a:prstGeom>
        </p:spPr>
      </p:pic>
    </p:spTree>
    <p:extLst>
      <p:ext uri="{BB962C8B-B14F-4D97-AF65-F5344CB8AC3E}">
        <p14:creationId xmlns:p14="http://schemas.microsoft.com/office/powerpoint/2010/main" val="3198183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47" y="796053"/>
            <a:ext cx="9230317" cy="5192053"/>
          </a:xfrm>
          <a:prstGeom prst="rect">
            <a:avLst/>
          </a:prstGeom>
        </p:spPr>
      </p:pic>
    </p:spTree>
    <p:extLst>
      <p:ext uri="{BB962C8B-B14F-4D97-AF65-F5344CB8AC3E}">
        <p14:creationId xmlns:p14="http://schemas.microsoft.com/office/powerpoint/2010/main" val="2445575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09" y="738398"/>
            <a:ext cx="9200644" cy="5175362"/>
          </a:xfrm>
          <a:prstGeom prst="rect">
            <a:avLst/>
          </a:prstGeom>
        </p:spPr>
      </p:pic>
    </p:spTree>
    <p:extLst>
      <p:ext uri="{BB962C8B-B14F-4D97-AF65-F5344CB8AC3E}">
        <p14:creationId xmlns:p14="http://schemas.microsoft.com/office/powerpoint/2010/main" val="3800760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бизнес-план?</a:t>
            </a:r>
            <a:endParaRPr lang="ru-RU" dirty="0"/>
          </a:p>
        </p:txBody>
      </p:sp>
      <p:sp>
        <p:nvSpPr>
          <p:cNvPr id="3" name="Объект 2"/>
          <p:cNvSpPr>
            <a:spLocks noGrp="1"/>
          </p:cNvSpPr>
          <p:nvPr>
            <p:ph idx="1"/>
          </p:nvPr>
        </p:nvSpPr>
        <p:spPr/>
        <p:txBody>
          <a:bodyPr>
            <a:normAutofit/>
          </a:bodyPr>
          <a:lstStyle/>
          <a:p>
            <a:pPr marL="0" indent="0">
              <a:buNone/>
            </a:pPr>
            <a:r>
              <a:rPr lang="ru-RU" sz="2400" dirty="0"/>
              <a:t>Бизнес-план – это подробное описание вашего проекта с расчетами и перспективой на ближайшие несколько лет</a:t>
            </a:r>
            <a:r>
              <a:rPr lang="ru-RU" sz="2400" dirty="0" smtClean="0"/>
              <a:t>.</a:t>
            </a:r>
          </a:p>
          <a:p>
            <a:pPr marL="0" indent="0">
              <a:buNone/>
            </a:pPr>
            <a:endParaRPr lang="ru-RU" sz="2400" dirty="0" smtClean="0"/>
          </a:p>
          <a:p>
            <a:pPr marL="0" indent="0">
              <a:buNone/>
            </a:pPr>
            <a:r>
              <a:rPr lang="ru-RU" sz="2400" b="1" dirty="0">
                <a:solidFill>
                  <a:schemeClr val="accent2">
                    <a:lumMod val="75000"/>
                  </a:schemeClr>
                </a:solidFill>
              </a:rPr>
              <a:t>Главная задача бизнес-плана – убедить потенциальных партнеров, что это интересный с точки зрения инвестиций проект, который окупит вложенные деньги и силы.</a:t>
            </a:r>
            <a:endParaRPr lang="ru-RU" sz="2400" dirty="0">
              <a:solidFill>
                <a:schemeClr val="accent2">
                  <a:lumMod val="75000"/>
                </a:schemeClr>
              </a:solidFill>
            </a:endParaRPr>
          </a:p>
        </p:txBody>
      </p:sp>
    </p:spTree>
    <p:extLst>
      <p:ext uri="{BB962C8B-B14F-4D97-AF65-F5344CB8AC3E}">
        <p14:creationId xmlns:p14="http://schemas.microsoft.com/office/powerpoint/2010/main" val="17991778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70" y="784928"/>
            <a:ext cx="9078364" cy="5106580"/>
          </a:xfrm>
          <a:prstGeom prst="rect">
            <a:avLst/>
          </a:prstGeom>
        </p:spPr>
      </p:pic>
    </p:spTree>
    <p:extLst>
      <p:ext uri="{BB962C8B-B14F-4D97-AF65-F5344CB8AC3E}">
        <p14:creationId xmlns:p14="http://schemas.microsoft.com/office/powerpoint/2010/main" val="3462557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37" y="922491"/>
            <a:ext cx="9120624" cy="5130351"/>
          </a:xfrm>
          <a:prstGeom prst="rect">
            <a:avLst/>
          </a:prstGeom>
        </p:spPr>
      </p:pic>
    </p:spTree>
    <p:extLst>
      <p:ext uri="{BB962C8B-B14F-4D97-AF65-F5344CB8AC3E}">
        <p14:creationId xmlns:p14="http://schemas.microsoft.com/office/powerpoint/2010/main" val="27912447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89" y="908329"/>
            <a:ext cx="9119725" cy="5129845"/>
          </a:xfrm>
          <a:prstGeom prst="rect">
            <a:avLst/>
          </a:prstGeom>
        </p:spPr>
      </p:pic>
    </p:spTree>
    <p:extLst>
      <p:ext uri="{BB962C8B-B14F-4D97-AF65-F5344CB8AC3E}">
        <p14:creationId xmlns:p14="http://schemas.microsoft.com/office/powerpoint/2010/main" val="11831752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62" y="757840"/>
            <a:ext cx="9145348" cy="514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368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93" y="890124"/>
            <a:ext cx="9200643" cy="5175362"/>
          </a:xfrm>
          <a:prstGeom prst="rect">
            <a:avLst/>
          </a:prstGeom>
        </p:spPr>
      </p:pic>
    </p:spTree>
    <p:extLst>
      <p:ext uri="{BB962C8B-B14F-4D97-AF65-F5344CB8AC3E}">
        <p14:creationId xmlns:p14="http://schemas.microsoft.com/office/powerpoint/2010/main" val="3700033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29" y="809203"/>
            <a:ext cx="9051392" cy="5091408"/>
          </a:xfrm>
          <a:prstGeom prst="rect">
            <a:avLst/>
          </a:prstGeom>
        </p:spPr>
      </p:pic>
    </p:spTree>
    <p:extLst>
      <p:ext uri="{BB962C8B-B14F-4D97-AF65-F5344CB8AC3E}">
        <p14:creationId xmlns:p14="http://schemas.microsoft.com/office/powerpoint/2010/main" val="4265186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98" y="950814"/>
            <a:ext cx="8957883" cy="5038809"/>
          </a:xfrm>
          <a:prstGeom prst="rect">
            <a:avLst/>
          </a:prstGeom>
        </p:spPr>
      </p:pic>
    </p:spTree>
    <p:extLst>
      <p:ext uri="{BB962C8B-B14F-4D97-AF65-F5344CB8AC3E}">
        <p14:creationId xmlns:p14="http://schemas.microsoft.com/office/powerpoint/2010/main" val="2610656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85" y="744467"/>
            <a:ext cx="9111633" cy="5125293"/>
          </a:xfrm>
          <a:prstGeom prst="rect">
            <a:avLst/>
          </a:prstGeom>
        </p:spPr>
      </p:pic>
    </p:spTree>
    <p:extLst>
      <p:ext uri="{BB962C8B-B14F-4D97-AF65-F5344CB8AC3E}">
        <p14:creationId xmlns:p14="http://schemas.microsoft.com/office/powerpoint/2010/main" val="91144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440268"/>
            <a:ext cx="8596668" cy="1016000"/>
          </a:xfrm>
        </p:spPr>
        <p:txBody>
          <a:bodyPr/>
          <a:lstStyle/>
          <a:p>
            <a:r>
              <a:rPr lang="ru-RU" dirty="0" smtClean="0"/>
              <a:t>План составления бизнес-плана</a:t>
            </a:r>
            <a:endParaRPr lang="ru-RU" dirty="0"/>
          </a:p>
        </p:txBody>
      </p:sp>
      <p:sp>
        <p:nvSpPr>
          <p:cNvPr id="3" name="Объект 2"/>
          <p:cNvSpPr>
            <a:spLocks noGrp="1"/>
          </p:cNvSpPr>
          <p:nvPr>
            <p:ph idx="1"/>
          </p:nvPr>
        </p:nvSpPr>
        <p:spPr>
          <a:xfrm>
            <a:off x="677334" y="1456267"/>
            <a:ext cx="8596668" cy="4585095"/>
          </a:xfrm>
        </p:spPr>
        <p:txBody>
          <a:bodyPr>
            <a:noAutofit/>
          </a:bodyPr>
          <a:lstStyle/>
          <a:p>
            <a:r>
              <a:rPr lang="ru-RU" sz="2400" dirty="0"/>
              <a:t>Анализ ниши </a:t>
            </a:r>
            <a:endParaRPr lang="ru-RU" sz="2400" dirty="0" smtClean="0"/>
          </a:p>
          <a:p>
            <a:r>
              <a:rPr lang="ru-RU" sz="2400" dirty="0" smtClean="0"/>
              <a:t>Составление </a:t>
            </a:r>
            <a:r>
              <a:rPr lang="ru-RU" sz="2400" dirty="0"/>
              <a:t>описания продукта </a:t>
            </a:r>
            <a:endParaRPr lang="ru-RU" sz="2400" dirty="0" smtClean="0"/>
          </a:p>
          <a:p>
            <a:r>
              <a:rPr lang="ru-RU" sz="2400" dirty="0" smtClean="0"/>
              <a:t>Проработка </a:t>
            </a:r>
            <a:r>
              <a:rPr lang="ru-RU" sz="2400" dirty="0"/>
              <a:t>детализированной информации </a:t>
            </a:r>
            <a:endParaRPr lang="ru-RU" sz="2400" dirty="0" smtClean="0"/>
          </a:p>
          <a:p>
            <a:r>
              <a:rPr lang="ru-RU" sz="2400" dirty="0" smtClean="0"/>
              <a:t>Составление </a:t>
            </a:r>
            <a:r>
              <a:rPr lang="ru-RU" sz="2400" dirty="0"/>
              <a:t>короткого резюме </a:t>
            </a:r>
            <a:endParaRPr lang="ru-RU" sz="2400" dirty="0" smtClean="0"/>
          </a:p>
          <a:p>
            <a:r>
              <a:rPr lang="ru-RU" sz="2400" dirty="0" smtClean="0"/>
              <a:t>Планируемые </a:t>
            </a:r>
            <a:r>
              <a:rPr lang="ru-RU" sz="2400" dirty="0"/>
              <a:t>маркетинговые кампании </a:t>
            </a:r>
            <a:endParaRPr lang="ru-RU" sz="2400" dirty="0" smtClean="0"/>
          </a:p>
          <a:p>
            <a:r>
              <a:rPr lang="ru-RU" sz="2400" smtClean="0"/>
              <a:t>Формирование </a:t>
            </a:r>
            <a:r>
              <a:rPr lang="ru-RU" sz="2400" dirty="0"/>
              <a:t>системы продаж </a:t>
            </a:r>
            <a:endParaRPr lang="ru-RU" sz="2400" dirty="0" smtClean="0"/>
          </a:p>
          <a:p>
            <a:r>
              <a:rPr lang="ru-RU" sz="2400" dirty="0" smtClean="0"/>
              <a:t>Организационная </a:t>
            </a:r>
            <a:r>
              <a:rPr lang="ru-RU" sz="2400" dirty="0"/>
              <a:t>часть </a:t>
            </a:r>
            <a:endParaRPr lang="ru-RU" sz="2400" dirty="0" smtClean="0"/>
          </a:p>
          <a:p>
            <a:r>
              <a:rPr lang="ru-RU" sz="2400" dirty="0" smtClean="0"/>
              <a:t>Финансы </a:t>
            </a:r>
          </a:p>
          <a:p>
            <a:r>
              <a:rPr lang="ru-RU" sz="2400" dirty="0" smtClean="0"/>
              <a:t>Анализ </a:t>
            </a:r>
            <a:r>
              <a:rPr lang="ru-RU" sz="2400" dirty="0"/>
              <a:t>продуктивности</a:t>
            </a:r>
            <a:r>
              <a:rPr lang="ru-RU" sz="2000" dirty="0"/>
              <a:t/>
            </a:r>
            <a:br>
              <a:rPr lang="ru-RU" sz="2000" dirty="0"/>
            </a:br>
            <a:endParaRPr lang="ru-RU" sz="2000" dirty="0"/>
          </a:p>
        </p:txBody>
      </p:sp>
    </p:spTree>
    <p:extLst>
      <p:ext uri="{BB962C8B-B14F-4D97-AF65-F5344CB8AC3E}">
        <p14:creationId xmlns:p14="http://schemas.microsoft.com/office/powerpoint/2010/main" val="724712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dirty="0"/>
              <a:t>Структура и содержание бизнес-плана — основные разделы</a:t>
            </a:r>
            <a:br>
              <a:rPr lang="ru-RU" dirty="0"/>
            </a:br>
            <a:endParaRPr lang="ru-RU" dirty="0"/>
          </a:p>
        </p:txBody>
      </p:sp>
      <p:sp>
        <p:nvSpPr>
          <p:cNvPr id="3" name="Объект 2"/>
          <p:cNvSpPr>
            <a:spLocks noGrp="1"/>
          </p:cNvSpPr>
          <p:nvPr>
            <p:ph idx="1"/>
          </p:nvPr>
        </p:nvSpPr>
        <p:spPr/>
        <p:txBody>
          <a:bodyPr/>
          <a:lstStyle/>
          <a:p>
            <a:pPr marL="0" indent="0">
              <a:buNone/>
            </a:pPr>
            <a:r>
              <a:rPr lang="ru-RU" dirty="0"/>
              <a:t> </a:t>
            </a:r>
            <a:r>
              <a:rPr lang="ru-RU" sz="3600" dirty="0">
                <a:solidFill>
                  <a:schemeClr val="accent2">
                    <a:lumMod val="50000"/>
                  </a:schemeClr>
                </a:solidFill>
              </a:rPr>
              <a:t>Все начинается с титульного </a:t>
            </a:r>
            <a:r>
              <a:rPr lang="ru-RU" sz="3600" dirty="0" smtClean="0">
                <a:solidFill>
                  <a:schemeClr val="accent2">
                    <a:lumMod val="50000"/>
                  </a:schemeClr>
                </a:solidFill>
              </a:rPr>
              <a:t>листа</a:t>
            </a:r>
          </a:p>
          <a:p>
            <a:pPr fontAlgn="base"/>
            <a:r>
              <a:rPr lang="ru-RU" dirty="0"/>
              <a:t>полное название разрабатываемого проекта;</a:t>
            </a:r>
          </a:p>
          <a:p>
            <a:pPr fontAlgn="base"/>
            <a:r>
              <a:rPr lang="ru-RU" dirty="0"/>
              <a:t>имя </a:t>
            </a:r>
            <a:r>
              <a:rPr lang="ru-RU" dirty="0" smtClean="0"/>
              <a:t>организации </a:t>
            </a:r>
            <a:endParaRPr lang="ru-RU" dirty="0"/>
          </a:p>
          <a:p>
            <a:pPr fontAlgn="base"/>
            <a:r>
              <a:rPr lang="ru-RU" dirty="0"/>
              <a:t>местоположение организации – должны быть указаны страна и город;</a:t>
            </a:r>
          </a:p>
          <a:p>
            <a:pPr fontAlgn="base"/>
            <a:r>
              <a:rPr lang="ru-RU" dirty="0"/>
              <a:t>все необходимые для связи номера телефонов;</a:t>
            </a:r>
          </a:p>
          <a:p>
            <a:pPr fontAlgn="base"/>
            <a:r>
              <a:rPr lang="ru-RU" dirty="0"/>
              <a:t>данные </a:t>
            </a:r>
            <a:r>
              <a:rPr lang="ru-RU" dirty="0" smtClean="0"/>
              <a:t>директора организации </a:t>
            </a:r>
            <a:r>
              <a:rPr lang="ru-RU" dirty="0"/>
              <a:t>и составителя самой документации;</a:t>
            </a:r>
          </a:p>
          <a:p>
            <a:pPr fontAlgn="base"/>
            <a:r>
              <a:rPr lang="ru-RU" dirty="0"/>
              <a:t>дата, в которую документ был создан.</a:t>
            </a:r>
          </a:p>
          <a:p>
            <a:pPr marL="0" indent="0">
              <a:buNone/>
            </a:pPr>
            <a:endParaRPr lang="ru-RU" sz="3600" dirty="0">
              <a:solidFill>
                <a:schemeClr val="accent2">
                  <a:lumMod val="50000"/>
                </a:schemeClr>
              </a:solidFill>
            </a:endParaRPr>
          </a:p>
        </p:txBody>
      </p:sp>
    </p:spTree>
    <p:extLst>
      <p:ext uri="{BB962C8B-B14F-4D97-AF65-F5344CB8AC3E}">
        <p14:creationId xmlns:p14="http://schemas.microsoft.com/office/powerpoint/2010/main" val="3111700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31773" y="986401"/>
            <a:ext cx="9114203" cy="4586287"/>
          </a:xfrm>
        </p:spPr>
        <p:txBody>
          <a:bodyPr>
            <a:normAutofit/>
          </a:bodyPr>
          <a:lstStyle/>
          <a:p>
            <a:r>
              <a:rPr lang="ru-RU" sz="2400" dirty="0"/>
              <a:t>Кроме того на данную страницу может помещаться и некая информация </a:t>
            </a:r>
            <a:r>
              <a:rPr lang="ru-RU" sz="2400" u="sng" dirty="0">
                <a:solidFill>
                  <a:schemeClr val="accent2">
                    <a:lumMod val="75000"/>
                  </a:schemeClr>
                </a:solidFill>
              </a:rPr>
              <a:t>финансового характера</a:t>
            </a:r>
            <a:r>
              <a:rPr lang="ru-RU" sz="2400" dirty="0"/>
              <a:t>. Это делается для того, чтобы сразу заинтересовать </a:t>
            </a:r>
            <a:r>
              <a:rPr lang="ru-RU" sz="2400" dirty="0" smtClean="0"/>
              <a:t>инвесторов </a:t>
            </a:r>
            <a:r>
              <a:rPr lang="ru-RU" sz="2400" dirty="0"/>
              <a:t>или кредиторов</a:t>
            </a:r>
            <a:r>
              <a:rPr lang="ru-RU" sz="2400" dirty="0" smtClean="0"/>
              <a:t>.</a:t>
            </a:r>
          </a:p>
          <a:p>
            <a:endParaRPr lang="ru-RU" sz="2400" dirty="0" smtClean="0"/>
          </a:p>
          <a:p>
            <a:pPr marL="0" indent="0" algn="ctr">
              <a:buNone/>
            </a:pPr>
            <a:r>
              <a:rPr lang="ru-RU" sz="2400" i="1" dirty="0">
                <a:solidFill>
                  <a:schemeClr val="accent1">
                    <a:lumMod val="75000"/>
                  </a:schemeClr>
                </a:solidFill>
              </a:rPr>
              <a:t>В данном разделе титульного листа вам необходимо будет указать время, за которое проект окупиться, каков планируется доход после реализации идеи, какова необходимость в получении инвесторских ресурсов и сколько их потребуется.</a:t>
            </a:r>
            <a:endParaRPr lang="ru-RU" sz="2400" dirty="0">
              <a:solidFill>
                <a:schemeClr val="accent1">
                  <a:lumMod val="75000"/>
                </a:schemeClr>
              </a:solidFill>
            </a:endParaRPr>
          </a:p>
        </p:txBody>
      </p:sp>
    </p:spTree>
    <p:extLst>
      <p:ext uri="{BB962C8B-B14F-4D97-AF65-F5344CB8AC3E}">
        <p14:creationId xmlns:p14="http://schemas.microsoft.com/office/powerpoint/2010/main" val="3505835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ниши</a:t>
            </a:r>
            <a:endParaRPr lang="ru-RU" dirty="0"/>
          </a:p>
        </p:txBody>
      </p:sp>
      <p:sp>
        <p:nvSpPr>
          <p:cNvPr id="3" name="Объект 2"/>
          <p:cNvSpPr>
            <a:spLocks noGrp="1"/>
          </p:cNvSpPr>
          <p:nvPr>
            <p:ph idx="1"/>
          </p:nvPr>
        </p:nvSpPr>
        <p:spPr>
          <a:xfrm>
            <a:off x="677333" y="1405467"/>
            <a:ext cx="8906933" cy="5537200"/>
          </a:xfrm>
        </p:spPr>
        <p:txBody>
          <a:bodyPr>
            <a:normAutofit fontScale="85000" lnSpcReduction="20000"/>
          </a:bodyPr>
          <a:lstStyle/>
          <a:p>
            <a:pPr marL="0" indent="0">
              <a:buNone/>
            </a:pPr>
            <a:r>
              <a:rPr lang="ru-RU" sz="2600" dirty="0"/>
              <a:t>Чтобы найти инвесторов, важно провести детальное исследование выбранной ниши. </a:t>
            </a:r>
            <a:endParaRPr lang="ru-RU" sz="2600" dirty="0" smtClean="0"/>
          </a:p>
          <a:p>
            <a:r>
              <a:rPr lang="ru-RU" sz="2600" dirty="0" smtClean="0"/>
              <a:t>Нужно </a:t>
            </a:r>
            <a:r>
              <a:rPr lang="ru-RU" sz="2600" dirty="0"/>
              <a:t>понять, насколько она глубокая, какой объем рынка и какие существуют финансовые перспективы. </a:t>
            </a:r>
            <a:endParaRPr lang="ru-RU" sz="2600" dirty="0" smtClean="0"/>
          </a:p>
          <a:p>
            <a:r>
              <a:rPr lang="ru-RU" sz="2600" dirty="0" smtClean="0"/>
              <a:t>Следует </a:t>
            </a:r>
            <a:r>
              <a:rPr lang="ru-RU" sz="2600" dirty="0"/>
              <a:t>определить численность целевой аудитории и до какой степени потенциальные компании-конкуренты способны удовлетворить потребности потребителя. </a:t>
            </a:r>
            <a:endParaRPr lang="ru-RU" sz="2600" dirty="0" smtClean="0"/>
          </a:p>
          <a:p>
            <a:r>
              <a:rPr lang="ru-RU" sz="2600" dirty="0" smtClean="0"/>
              <a:t>Определение </a:t>
            </a:r>
            <a:r>
              <a:rPr lang="ru-RU" sz="2600" dirty="0"/>
              <a:t>перспектив и существующих трендов в конкретном сегменте экономики, где компания собирается осуществлять свою деятельность.</a:t>
            </a:r>
            <a:r>
              <a:rPr lang="ru-RU" dirty="0"/>
              <a:t/>
            </a:r>
            <a:br>
              <a:rPr lang="ru-RU" dirty="0"/>
            </a:br>
            <a:endParaRPr lang="ru-RU" dirty="0" smtClean="0"/>
          </a:p>
          <a:p>
            <a:pPr marL="0" indent="0">
              <a:buNone/>
            </a:pPr>
            <a:r>
              <a:rPr lang="ru-RU" sz="4800" dirty="0" smtClean="0">
                <a:solidFill>
                  <a:srgbClr val="92D050"/>
                </a:solidFill>
              </a:rPr>
              <a:t>ВАЖНО</a:t>
            </a:r>
          </a:p>
          <a:p>
            <a:pPr marL="0" indent="0">
              <a:buNone/>
            </a:pPr>
            <a:r>
              <a:rPr lang="ru-RU" sz="3100" dirty="0"/>
              <a:t>Важно отследить растущий тренд и не допустить выбор ниши с </a:t>
            </a:r>
            <a:r>
              <a:rPr lang="ru-RU" sz="3100" dirty="0" err="1"/>
              <a:t>утухающим</a:t>
            </a:r>
            <a:r>
              <a:rPr lang="ru-RU" sz="3100" dirty="0"/>
              <a:t> трендом.</a:t>
            </a:r>
            <a:br>
              <a:rPr lang="ru-RU" sz="3100" dirty="0"/>
            </a:br>
            <a:endParaRPr lang="ru-RU" sz="3100" dirty="0">
              <a:solidFill>
                <a:srgbClr val="92D050"/>
              </a:solidFill>
            </a:endParaRPr>
          </a:p>
        </p:txBody>
      </p:sp>
    </p:spTree>
    <p:extLst>
      <p:ext uri="{BB962C8B-B14F-4D97-AF65-F5344CB8AC3E}">
        <p14:creationId xmlns:p14="http://schemas.microsoft.com/office/powerpoint/2010/main" val="758566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Анализ отрасли и перспективы</a:t>
            </a:r>
          </a:p>
        </p:txBody>
      </p:sp>
      <p:sp>
        <p:nvSpPr>
          <p:cNvPr id="3" name="Объект 2"/>
          <p:cNvSpPr>
            <a:spLocks noGrp="1"/>
          </p:cNvSpPr>
          <p:nvPr>
            <p:ph idx="1"/>
          </p:nvPr>
        </p:nvSpPr>
        <p:spPr>
          <a:xfrm>
            <a:off x="677334" y="1549401"/>
            <a:ext cx="8596668" cy="4491962"/>
          </a:xfrm>
        </p:spPr>
        <p:txBody>
          <a:bodyPr>
            <a:normAutofit/>
          </a:bodyPr>
          <a:lstStyle/>
          <a:p>
            <a:pPr marL="0" indent="0">
              <a:buNone/>
            </a:pPr>
            <a:r>
              <a:rPr lang="ru-RU" sz="2400" dirty="0"/>
              <a:t>Описывается отрасль, в которой работает компания, в том числе информация об ее объемах, темпах роста, тенденциях и особенностях (стадии жизненного цикла, прогнозируемый рост и др.). Также перечислите главные потребительские группы в пределах своей отрасли. </a:t>
            </a:r>
            <a:endParaRPr lang="ru-RU" sz="2400" dirty="0" smtClean="0"/>
          </a:p>
        </p:txBody>
      </p:sp>
    </p:spTree>
    <p:extLst>
      <p:ext uri="{BB962C8B-B14F-4D97-AF65-F5344CB8AC3E}">
        <p14:creationId xmlns:p14="http://schemas.microsoft.com/office/powerpoint/2010/main" val="409467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Информация о рынке присутствия</a:t>
            </a:r>
          </a:p>
        </p:txBody>
      </p:sp>
      <p:sp>
        <p:nvSpPr>
          <p:cNvPr id="3" name="Объект 2"/>
          <p:cNvSpPr>
            <a:spLocks noGrp="1"/>
          </p:cNvSpPr>
          <p:nvPr>
            <p:ph idx="1"/>
          </p:nvPr>
        </p:nvSpPr>
        <p:spPr>
          <a:xfrm>
            <a:off x="677334" y="1608667"/>
            <a:ext cx="8596668" cy="4432695"/>
          </a:xfrm>
        </p:spPr>
        <p:txBody>
          <a:bodyPr>
            <a:normAutofit/>
          </a:bodyPr>
          <a:lstStyle/>
          <a:p>
            <a:pPr marL="0" indent="0">
              <a:buNone/>
            </a:pPr>
            <a:r>
              <a:rPr lang="ru-RU" sz="2400" dirty="0"/>
              <a:t>Необходимо сузить рынок присутствия до обозримого размера. Этот пункт включает следующую информацию о рынке</a:t>
            </a:r>
            <a:r>
              <a:rPr lang="ru-RU" sz="2400" dirty="0" smtClean="0"/>
              <a:t>:</a:t>
            </a:r>
          </a:p>
          <a:p>
            <a:pPr marL="0" indent="0">
              <a:buNone/>
            </a:pPr>
            <a:endParaRPr lang="ru-RU" sz="2400" dirty="0"/>
          </a:p>
        </p:txBody>
      </p:sp>
    </p:spTree>
    <p:extLst>
      <p:ext uri="{BB962C8B-B14F-4D97-AF65-F5344CB8AC3E}">
        <p14:creationId xmlns:p14="http://schemas.microsoft.com/office/powerpoint/2010/main" val="3329849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TotalTime>
  <Words>758</Words>
  <Application>Microsoft Office PowerPoint</Application>
  <PresentationFormat>Произвольный</PresentationFormat>
  <Paragraphs>98</Paragraphs>
  <Slides>37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Аспект</vt:lpstr>
      <vt:lpstr>    Составляем    бизнес-план стартапа  шаг за шагом </vt:lpstr>
      <vt:lpstr> Что такое СТАРТАП ?</vt:lpstr>
      <vt:lpstr>Что такое бизнес-план?</vt:lpstr>
      <vt:lpstr>План составления бизнес-плана</vt:lpstr>
      <vt:lpstr>Структура и содержание бизнес-плана — основные разделы </vt:lpstr>
      <vt:lpstr>Презентация PowerPoint</vt:lpstr>
      <vt:lpstr>Анализ ниши</vt:lpstr>
      <vt:lpstr>Анализ отрасли и перспективы</vt:lpstr>
      <vt:lpstr>Информация о рынке присутствия</vt:lpstr>
      <vt:lpstr>Особенности </vt:lpstr>
      <vt:lpstr>Размер рынка</vt:lpstr>
      <vt:lpstr>На какую долю рынка можно рассчитывать?  </vt:lpstr>
      <vt:lpstr>Ценообразование и цели по прибыли</vt:lpstr>
      <vt:lpstr>Конкурентный анализ</vt:lpstr>
      <vt:lpstr>Оцените следующие особенности конкурентной среды:</vt:lpstr>
      <vt:lpstr>Польза</vt:lpstr>
      <vt:lpstr>Сделайте прогноз</vt:lpstr>
      <vt:lpstr>Составление описания ІТ продукта </vt:lpstr>
      <vt:lpstr>  Метод SWOT анализа в составлении бизнес-плана  SWOT анализ (перевод с англ. swot analysis) — один из самых эффективных инструментов в стратегическом менеджменте. Сущность SWOT анализа заключается в анализе внутренних и внешних факторов компании, оценке рисков и конкурентоспособности товара в отрасли.  </vt:lpstr>
      <vt:lpstr>Презентация PowerPoint</vt:lpstr>
      <vt:lpstr>Презентация PowerPoint</vt:lpstr>
      <vt:lpstr>Презентация PowerPoint</vt:lpstr>
      <vt:lpstr>Как подготовиться к проведению SWOT анализа?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Составляем    бизнес-план стартапа  шаг за шагом</dc:title>
  <dc:creator>Пользователь Windows</dc:creator>
  <cp:lastModifiedBy>Пользователь Windows</cp:lastModifiedBy>
  <cp:revision>21</cp:revision>
  <dcterms:created xsi:type="dcterms:W3CDTF">2020-02-23T18:34:23Z</dcterms:created>
  <dcterms:modified xsi:type="dcterms:W3CDTF">2020-03-24T13:19:55Z</dcterms:modified>
</cp:coreProperties>
</file>