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2" r:id="rId8"/>
    <p:sldId id="265" r:id="rId9"/>
    <p:sldId id="267" r:id="rId10"/>
    <p:sldId id="268" r:id="rId11"/>
    <p:sldId id="264" r:id="rId12"/>
    <p:sldId id="269" r:id="rId13"/>
    <p:sldId id="270" r:id="rId14"/>
    <p:sldId id="271" r:id="rId15"/>
    <p:sldId id="266" r:id="rId16"/>
    <p:sldId id="272" r:id="rId17"/>
    <p:sldId id="273" r:id="rId18"/>
    <p:sldId id="274" r:id="rId19"/>
    <p:sldId id="278" r:id="rId20"/>
    <p:sldId id="277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A562E37-6CB3-4433-ABAD-E82E1901EBDA}">
          <p14:sldIdLst>
            <p14:sldId id="256"/>
            <p14:sldId id="276"/>
            <p14:sldId id="257"/>
            <p14:sldId id="258"/>
            <p14:sldId id="259"/>
            <p14:sldId id="260"/>
            <p14:sldId id="262"/>
            <p14:sldId id="265"/>
            <p14:sldId id="267"/>
            <p14:sldId id="268"/>
            <p14:sldId id="264"/>
            <p14:sldId id="269"/>
            <p14:sldId id="270"/>
            <p14:sldId id="271"/>
            <p14:sldId id="266"/>
            <p14:sldId id="272"/>
            <p14:sldId id="273"/>
            <p14:sldId id="274"/>
            <p14:sldId id="278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06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70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99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873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04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89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25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64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70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2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93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2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jfif"/><Relationship Id="rId4" Type="http://schemas.openxmlformats.org/officeDocument/2006/relationships/image" Target="../media/image2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jpg"/><Relationship Id="rId5" Type="http://schemas.openxmlformats.org/officeDocument/2006/relationships/image" Target="../media/image34.jfif"/><Relationship Id="rId4" Type="http://schemas.openxmlformats.org/officeDocument/2006/relationships/image" Target="../media/image3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12" Type="http://schemas.openxmlformats.org/officeDocument/2006/relationships/image" Target="../media/image21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jpg"/><Relationship Id="rId11" Type="http://schemas.openxmlformats.org/officeDocument/2006/relationships/image" Target="../media/image20.jpg"/><Relationship Id="rId5" Type="http://schemas.openxmlformats.org/officeDocument/2006/relationships/image" Target="../media/image14.jpg"/><Relationship Id="rId10" Type="http://schemas.openxmlformats.org/officeDocument/2006/relationships/image" Target="../media/image19.jpg"/><Relationship Id="rId4" Type="http://schemas.openxmlformats.org/officeDocument/2006/relationships/image" Target="../media/image13.png"/><Relationship Id="rId9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6E324-AD6D-48B5-9C10-196F5DD7E2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4935" b="11052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D92A843-3FA1-4DFF-99F6-47FA457D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01476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C1ACB-FA1C-452F-AECA-F91C3CB72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" y="815002"/>
            <a:ext cx="4495800" cy="1937723"/>
          </a:xfrm>
        </p:spPr>
        <p:txBody>
          <a:bodyPr anchor="b"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Smart wardrobe</a:t>
            </a:r>
            <a:endParaRPr lang="ru-RU" sz="5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3FFE25-818D-4B25-B04B-99D0C785F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758" y="4619096"/>
            <a:ext cx="1655245" cy="165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44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9AA23-C7A5-4C09-8860-DDA73A19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60" y="583345"/>
            <a:ext cx="11582398" cy="1630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ru-RU" sz="72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Преимущества</a:t>
            </a:r>
            <a:endParaRPr lang="en-US" sz="7200" b="1" i="0" kern="1200" cap="all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2BEC2A-E9E0-4993-A564-5EA37FBDB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938" y="2983260"/>
            <a:ext cx="2192817" cy="219281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EDEE88-30E3-4600-A1C6-2E8F7D89A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78" y="4916835"/>
            <a:ext cx="1742762" cy="174276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F672BF6-BB73-4C7C-B833-B6B7E77C4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223" y="3289067"/>
            <a:ext cx="1829903" cy="167580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96EDCC5-3605-4AF8-B066-6082A7ED63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600" y="1919029"/>
            <a:ext cx="2058800" cy="137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3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9AA23-C7A5-4C09-8860-DDA73A19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36" y="699981"/>
            <a:ext cx="9753525" cy="97654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ru-RU" sz="66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Дорожная карта</a:t>
            </a:r>
            <a:endParaRPr lang="en-US" sz="6600" b="1" i="0" kern="1200" cap="all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088F5C-1361-4AF1-A030-6154C962D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16" y="2376505"/>
            <a:ext cx="9689767" cy="341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4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9AA23-C7A5-4C09-8860-DDA73A19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242" y="-48424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72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91274F-846E-4CDF-9C4D-4C17D4DFA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7" y="843712"/>
            <a:ext cx="3636677" cy="26593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0ACF24-8420-4542-AB06-F1574043C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694" y="3089983"/>
            <a:ext cx="3074246" cy="296916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99AEA9E-B78E-41CC-AA79-E00C1AD1F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862" y="265311"/>
            <a:ext cx="3831938" cy="255302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14EB12B-5F5D-4E65-8BAE-CDE41CEE54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270" y="5275015"/>
            <a:ext cx="2172872" cy="108986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7727FA2-ECCB-45E2-882D-4482FF2962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258" y="4631319"/>
            <a:ext cx="3373877" cy="189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27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9AA23-C7A5-4C09-8860-DDA73A19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43" y="467572"/>
            <a:ext cx="11421971" cy="113898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ru-RU" sz="7200" b="1" cap="all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Сильные стороны</a:t>
            </a:r>
            <a:br>
              <a:rPr lang="ru-RU" sz="7200" b="1" cap="all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7200" b="1" i="0" kern="1200" cap="all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67B040-D276-4D48-9C49-8CB16F433ABB}"/>
              </a:ext>
            </a:extLst>
          </p:cNvPr>
          <p:cNvSpPr txBox="1"/>
          <p:nvPr/>
        </p:nvSpPr>
        <p:spPr>
          <a:xfrm>
            <a:off x="362522" y="1813629"/>
            <a:ext cx="1150601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Возможность подбора одежды в зависимости от прогнозируемых погодных условий.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Составление виртуального портрета предпочтений в соответствии с запросами пользователей.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Синхронизация предложений в онлайн-магазинах с предпочтениями в одежде.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Возможность создания и удобного управления наборами и сетами вещей.  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Встроенный электронный кошелек и корзина для более удобных покупок в онлайн-сервисах.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Возможность сравнения вещей по стоимости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Возможность подбора вещей по цветовой гамме и сочетаемым цветам.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Широта ассортимента предлагаемых вещей, на любой вкус и цвет.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4478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9AA23-C7A5-4C09-8860-DDA73A19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953" y="676916"/>
            <a:ext cx="9948834" cy="89922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ru-RU" sz="72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Слабые стороны</a:t>
            </a:r>
            <a:endParaRPr lang="en-US" sz="7200" b="1" i="0" kern="1200" cap="all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ED7215-6FD5-4E2F-9E83-CDB20C2BB6BD}"/>
              </a:ext>
            </a:extLst>
          </p:cNvPr>
          <p:cNvSpPr txBox="1"/>
          <p:nvPr/>
        </p:nvSpPr>
        <p:spPr>
          <a:xfrm>
            <a:off x="517847" y="2278830"/>
            <a:ext cx="1109704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Широта ассортимента замедляет процесс подбора «лука» из-за большого объема сравниваемых данных и учитываемых факторов.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   Точность определения подходящих цветов зависит от качества фотографии.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 Прогноз погоды не всегда может быть точен, из-за чего приложения может выдавать некорректные температурные решения для «лука».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Tx/>
              <a:buChar char="-"/>
            </a:pPr>
            <a:r>
              <a:rPr lang="ru-RU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Не очень обширная целевая аудитория.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Tx/>
              <a:buChar char="-"/>
            </a:pPr>
            <a:r>
              <a:rPr lang="ru-RU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Высокая стоимость услуг профессионального рабочего персонала, например, стилистов.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Tx/>
              <a:buChar char="-"/>
            </a:pPr>
            <a:r>
              <a:rPr lang="ru-RU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Невозможность сделать приложение полностью платным из-за упадка популярности.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4666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9AA23-C7A5-4C09-8860-DDA73A19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460" y="382187"/>
            <a:ext cx="10825080" cy="83201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ru-RU" sz="54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Необходимый персонал</a:t>
            </a:r>
            <a:endParaRPr lang="en-US" sz="5400" b="1" i="0" kern="1200" cap="all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706099-A1EE-4E1B-A9DB-ED550D3BB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243" y="1415358"/>
            <a:ext cx="8275514" cy="519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62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9AA23-C7A5-4C09-8860-DDA73A19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313" y="368968"/>
            <a:ext cx="9897374" cy="11389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ru-RU" sz="72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Рекламные плакаты и видеоролики в</a:t>
            </a:r>
            <a:endParaRPr lang="en-US" sz="7200" b="1" i="0" kern="1200" cap="all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8B618C-A2C7-40C7-B9C7-BEAF3157E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589" y="2450761"/>
            <a:ext cx="2778095" cy="277809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C2DC1E7-AC91-4452-91CC-25B6E0927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295" y="3698156"/>
            <a:ext cx="969646" cy="96964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3A6D14F-6344-4F21-BA5D-E870616A7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092" y="4566896"/>
            <a:ext cx="698058" cy="69805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6F0E1E7-79C6-466E-83E0-559D49DEED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39" y="1801223"/>
            <a:ext cx="2038586" cy="2038586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49EBE6BB-D247-46A5-B533-95ABE7029C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586" y="5636680"/>
            <a:ext cx="4207278" cy="969646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E1036B47-A069-4C18-8069-0690E7E194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894" y="2291104"/>
            <a:ext cx="3717826" cy="1279414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641F6B2E-76E2-4788-8645-2ED114C7C0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2" y="5017459"/>
            <a:ext cx="1556726" cy="813389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2D72B84F-9EDF-4126-B26F-F08F86CBBF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168" y="4081730"/>
            <a:ext cx="1188359" cy="882357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19DCF2FE-4389-4A8A-AF8D-87B756AB50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060" y="5579673"/>
            <a:ext cx="813390" cy="81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4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9AA23-C7A5-4C09-8860-DDA73A19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968" y="502258"/>
            <a:ext cx="10088914" cy="11973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ru-RU" sz="60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Перспектива развития</a:t>
            </a:r>
            <a:endParaRPr lang="en-US" sz="6000" b="1" i="0" kern="1200" cap="all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5AE948-7A48-469E-83DB-154681BBD112}"/>
              </a:ext>
            </a:extLst>
          </p:cNvPr>
          <p:cNvSpPr txBox="1"/>
          <p:nvPr/>
        </p:nvSpPr>
        <p:spPr>
          <a:xfrm>
            <a:off x="715890" y="1979720"/>
            <a:ext cx="106690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1-й год </a:t>
            </a:r>
            <a:r>
              <a:rPr lang="ru-R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– создание прототипа, нет доходов.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2-й год</a:t>
            </a:r>
            <a:r>
              <a:rPr lang="ru-R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– тестирование прототипа, завершение проектирования производства, рекламная кампания, нет доходов.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3-й год </a:t>
            </a:r>
            <a:r>
              <a:rPr lang="ru-R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– завершение тестирования, релиз, бесплатная версия, нет доходов.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4-й год </a:t>
            </a:r>
            <a:r>
              <a:rPr lang="ru-R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–широкий выпуск, платная версия, реклама, вход в тренды. Средние доходы.  ~ 1 000 000.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5-й год </a:t>
            </a:r>
            <a:r>
              <a:rPr lang="ru-R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– выход компании на широкий рынок, возможно международный, популярность и </a:t>
            </a:r>
            <a:r>
              <a:rPr lang="ru-RU" sz="2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трендовость</a:t>
            </a:r>
            <a:r>
              <a:rPr lang="ru-R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Доход ~ 3</a:t>
            </a: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ru-R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500</a:t>
            </a: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ru-R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000 и более.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8837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9AA23-C7A5-4C09-8860-DDA73A19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345" y="414091"/>
            <a:ext cx="9610080" cy="12459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ru-RU" sz="60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Способы дохода</a:t>
            </a:r>
            <a:endParaRPr lang="en-US" sz="6000" b="1" i="0" kern="1200" cap="all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7B68D-F2DB-443E-88B9-C87A5A78B7AB}"/>
              </a:ext>
            </a:extLst>
          </p:cNvPr>
          <p:cNvSpPr txBox="1"/>
          <p:nvPr/>
        </p:nvSpPr>
        <p:spPr>
          <a:xfrm>
            <a:off x="856114" y="1589103"/>
            <a:ext cx="103890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ru-RU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Размещение встроенных рекламных баннеров: от 3750 до 25000 грн.</a:t>
            </a:r>
          </a:p>
          <a:p>
            <a:pPr marL="342900" indent="-342900">
              <a:buFontTx/>
              <a:buChar char="-"/>
            </a:pPr>
            <a:r>
              <a:rPr lang="ru-RU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Процент от продаж магазинов-партнеров, совершенных через приложение: от 7 до 30%.</a:t>
            </a:r>
          </a:p>
          <a:p>
            <a:pPr marL="342900" indent="-342900">
              <a:buFontTx/>
              <a:buChar char="-"/>
            </a:pPr>
            <a:r>
              <a:rPr lang="ru-RU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Платная премиум-версия: от 160 до 250 грн.</a:t>
            </a:r>
          </a:p>
          <a:p>
            <a:pPr marL="342900" indent="-342900">
              <a:buFontTx/>
              <a:buChar char="-"/>
            </a:pPr>
            <a:r>
              <a:rPr lang="ru-RU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Ежемесячная подписка на премиум версию: 40 грн.</a:t>
            </a:r>
          </a:p>
          <a:p>
            <a:pPr marL="342900" indent="-342900">
              <a:buFontTx/>
              <a:buChar char="-"/>
            </a:pPr>
            <a:endParaRPr lang="ru-RU" sz="4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244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105E7-1BFC-4320-B844-AEAC4458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47" y="2392709"/>
            <a:ext cx="10088906" cy="2072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72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 time</a:t>
            </a: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9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9AA23-C7A5-4C09-8860-DDA73A19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43" y="307995"/>
            <a:ext cx="10088914" cy="56220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ru-RU" sz="48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Приложение-компаньон для удобной организации домашнего гардероба</a:t>
            </a:r>
            <a:endParaRPr lang="en-US" sz="4800" b="1" i="0" kern="1200" cap="all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3AFB28-43ED-4C26-9C34-B16BBE179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028" y="2327261"/>
            <a:ext cx="3007582" cy="229372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932357-F090-4456-BC5A-8C2FAA7B9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43" y="4731931"/>
            <a:ext cx="3047358" cy="196103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AAA53BC-FC68-41BF-9169-480687CDA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03" y="4706343"/>
            <a:ext cx="3106155" cy="197168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73ACF35-AEAC-4AA7-B7B4-37C3DA1325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850" y="2327261"/>
            <a:ext cx="3430186" cy="22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16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9AA23-C7A5-4C09-8860-DDA73A19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9" y="372862"/>
            <a:ext cx="11256880" cy="60634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ru-RU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Внимание! Внимание</a:t>
            </a:r>
            <a:r>
              <a:rPr lang="ru-RU" sz="7200" b="1" cap="all" dirty="0">
                <a:solidFill>
                  <a:schemeClr val="bg1"/>
                </a:solidFill>
              </a:rPr>
              <a:t>!</a:t>
            </a:r>
            <a:br>
              <a:rPr lang="ru-RU" sz="7200" b="1" cap="all" dirty="0">
                <a:solidFill>
                  <a:schemeClr val="bg1"/>
                </a:solidFill>
              </a:rPr>
            </a:br>
            <a:br>
              <a:rPr lang="ru-RU" sz="7200" b="1" cap="all" dirty="0">
                <a:solidFill>
                  <a:schemeClr val="bg1"/>
                </a:solidFill>
              </a:rPr>
            </a:br>
            <a:r>
              <a:rPr lang="ru-RU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</a:t>
            </a:r>
            <a:br>
              <a:rPr lang="ru-RU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ru-RU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Спасибо за внимание!))</a:t>
            </a:r>
            <a:endParaRPr lang="en-US" sz="72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7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1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33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9039F80-15E8-4291-91E9-5D221ED4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3" y="722384"/>
            <a:ext cx="11651993" cy="134611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ru-RU" sz="6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Не знаете что одеть на встречу? </a:t>
            </a:r>
            <a:endParaRPr lang="en-US" sz="6000" b="1" i="0" kern="1200" cap="all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82D1DCD-DE02-4F6D-B0A6-D1FA9BE95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902" y="2283251"/>
            <a:ext cx="5784196" cy="385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3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9039F80-15E8-4291-91E9-5D221ED4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44" y="583345"/>
            <a:ext cx="10088910" cy="1911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ru-RU" sz="6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Боитесь, что погода испортит ваши планы?</a:t>
            </a:r>
            <a:endParaRPr lang="en-US" sz="6000" b="1" i="0" kern="1200" cap="all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49C47BB-EBD7-4B82-8B61-776841671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76" y="2769875"/>
            <a:ext cx="4749247" cy="316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9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0F370-3271-49BB-9B66-F89763AB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88" y="330717"/>
            <a:ext cx="11032221" cy="120994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ru-RU" sz="6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Не можете подобрать гармоничное сочетание вещей? </a:t>
            </a:r>
            <a:endParaRPr lang="en-US" sz="6000" b="1" i="0" kern="1200" cap="all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9E561A-5855-4CB0-89B0-011744B1A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888" y="2177543"/>
            <a:ext cx="5880223" cy="440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52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B1D6A-365D-46BA-90E4-900E84B43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19" y="433478"/>
            <a:ext cx="11303161" cy="118960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ru-RU" sz="6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Хотите всегда следовать моде и современным трендам?</a:t>
            </a:r>
            <a:endParaRPr lang="en-US" sz="6000" b="1" i="0" kern="1200" cap="all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964684-978D-4C69-8B15-A377977D6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2523788"/>
            <a:ext cx="88011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2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9AA23-C7A5-4C09-8860-DDA73A19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321" y="3938397"/>
            <a:ext cx="10044449" cy="183901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ru-RU" sz="8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Тогда наше приложение для Вас!</a:t>
            </a:r>
            <a:endParaRPr lang="en-US" sz="8000" b="1" i="0" kern="1200" cap="all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40D9FE2-21DE-42FA-8D6C-DE5835B84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46" y="-391155"/>
            <a:ext cx="4720707" cy="472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3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9AA23-C7A5-4C09-8860-DDA73A19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690" y="583344"/>
            <a:ext cx="10602098" cy="5750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+       </a:t>
            </a:r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+ </a:t>
            </a:r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= </a:t>
            </a:r>
            <a:br>
              <a:rPr lang="ru-RU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72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3C723A-EF6F-4A3A-BBAE-BAFB054AE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233" y="370209"/>
            <a:ext cx="1908762" cy="190876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BE7867-A14D-4DBE-B17B-E10E871F0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88" y="449135"/>
            <a:ext cx="2510127" cy="175125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208655D-8305-44F2-ABE9-CB609B3B5B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674" y="-70447"/>
            <a:ext cx="5563317" cy="3346090"/>
          </a:xfrm>
          <a:prstGeom prst="rect">
            <a:avLst/>
          </a:prstGeom>
        </p:spPr>
      </p:pic>
      <p:sp>
        <p:nvSpPr>
          <p:cNvPr id="10" name="Облачко с текстом: овальное 9">
            <a:extLst>
              <a:ext uri="{FF2B5EF4-FFF2-40B4-BE49-F238E27FC236}">
                <a16:creationId xmlns:a16="http://schemas.microsoft.com/office/drawing/2014/main" id="{D1A086FA-F38E-4B00-ABCF-147BB7D97D60}"/>
              </a:ext>
            </a:extLst>
          </p:cNvPr>
          <p:cNvSpPr/>
          <p:nvPr/>
        </p:nvSpPr>
        <p:spPr>
          <a:xfrm>
            <a:off x="6124448" y="59132"/>
            <a:ext cx="1275337" cy="829082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prefer</a:t>
            </a: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AE2D487-28EF-48AE-BF9B-DB9A1F720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07" y="131592"/>
            <a:ext cx="3995220" cy="224731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358677F-82B9-4D4D-B32B-E9A79F7893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388" y="3332275"/>
            <a:ext cx="2992356" cy="299235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2CF6BCA9-393F-45BD-937B-382D2807D8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02" y="3206011"/>
            <a:ext cx="5805833" cy="3299897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487F2659-A412-450C-98D2-165318DAFA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708" y="5353963"/>
            <a:ext cx="840217" cy="105027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28F4C457-0F8F-45EC-957A-ECA25194C04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2" t="217" r="4760" b="-1"/>
          <a:stretch/>
        </p:blipFill>
        <p:spPr>
          <a:xfrm>
            <a:off x="1546416" y="4079634"/>
            <a:ext cx="578311" cy="57929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20148966-A0F6-411E-871F-A457D22BF7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329" y="3494274"/>
            <a:ext cx="467890" cy="58536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6712B10-97C8-4680-82A2-C7B642E596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350" y="4758381"/>
            <a:ext cx="811847" cy="105027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54DDA5B9-463E-4D83-A663-8E804D3B69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743" y="4101892"/>
            <a:ext cx="583261" cy="58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81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9AA23-C7A5-4C09-8860-DDA73A19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8084"/>
            <a:ext cx="12192000" cy="15468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ru-RU" sz="66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Конкуренты</a:t>
            </a:r>
            <a:endParaRPr lang="en-US" sz="6600" b="1" i="0" kern="1200" cap="all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B6D96E-9D54-4F31-B779-701FEB982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48" y="1672049"/>
            <a:ext cx="3087033" cy="19102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9FEF86-6CEB-4A5E-A77F-4BDF7E58F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636" y="4158341"/>
            <a:ext cx="2750365" cy="213833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6A65DE-EA1C-43C6-8208-4128AA03E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05" y="4225288"/>
            <a:ext cx="4476720" cy="20671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D1E30B-8FF5-4E9F-B868-2304F487C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6923" y="1530142"/>
            <a:ext cx="4999187" cy="220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4683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374</Words>
  <Application>Microsoft Office PowerPoint</Application>
  <PresentationFormat>Широкоэкранный</PresentationFormat>
  <Paragraphs>43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Univers</vt:lpstr>
      <vt:lpstr>GradientVTI</vt:lpstr>
      <vt:lpstr>Smart wardrobe</vt:lpstr>
      <vt:lpstr>Приложение-компаньон для удобной организации домашнего гардероба</vt:lpstr>
      <vt:lpstr>Не знаете что одеть на встречу? </vt:lpstr>
      <vt:lpstr>Боитесь, что погода испортит ваши планы?</vt:lpstr>
      <vt:lpstr>Не можете подобрать гармоничное сочетание вещей? </vt:lpstr>
      <vt:lpstr>Хотите всегда следовать моде и современным трендам?</vt:lpstr>
      <vt:lpstr>Тогда наше приложение для Вас!</vt:lpstr>
      <vt:lpstr>         +        +      =  </vt:lpstr>
      <vt:lpstr>Конкуренты</vt:lpstr>
      <vt:lpstr>Преимущества</vt:lpstr>
      <vt:lpstr>Дорожная карта</vt:lpstr>
      <vt:lpstr>Презентация PowerPoint</vt:lpstr>
      <vt:lpstr>Сильные стороны </vt:lpstr>
      <vt:lpstr>Слабые стороны</vt:lpstr>
      <vt:lpstr>Необходимый персонал</vt:lpstr>
      <vt:lpstr>Рекламные плакаты и видеоролики в</vt:lpstr>
      <vt:lpstr>Перспектива развития</vt:lpstr>
      <vt:lpstr>Способы дохода</vt:lpstr>
      <vt:lpstr>Questions time</vt:lpstr>
      <vt:lpstr>Внимание! Внимание!     Спасибо за внимание!))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wardrobe</dc:title>
  <dc:creator>admin</dc:creator>
  <cp:lastModifiedBy>admin</cp:lastModifiedBy>
  <cp:revision>8</cp:revision>
  <dcterms:created xsi:type="dcterms:W3CDTF">2020-05-31T21:54:48Z</dcterms:created>
  <dcterms:modified xsi:type="dcterms:W3CDTF">2020-05-31T22:20:57Z</dcterms:modified>
</cp:coreProperties>
</file>