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04566-D254-4A36-98B2-60658E156765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BC30-F9C2-4835-ADE5-0C5653674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0138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3BC30-F9C2-4835-ADE5-0C5653674120}" type="slidenum">
              <a:rPr lang="ru-UA" smtClean="0"/>
              <a:t>1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262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C0596-D1FB-419F-A0A3-E95A0BBD9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E95146-68D1-49B0-91DE-066DE1BAE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089F8-B79F-4130-8F48-8BF489A0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C7CA6B-4698-47E3-BA5F-1C7D33A7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C9183-B87F-4CBF-9162-B866F8BE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672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0E9B6-CB48-4EB1-AA5F-7195DE6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D3B98A-4509-44AF-A602-F4AC2CD1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67C53-5790-4FD8-90BD-47A6D192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ECA8C-AAAC-4C27-8B7F-49F05EAD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D1A66-41FD-46AE-9C66-FB27B5B0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5483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0ABBC9-BC3F-4795-AB09-4CB19B96E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8D2D0E-2D9E-4F3E-BF02-07020308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FBBF4E-C873-4EAC-969C-CAA052DA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BB421-1126-4643-8963-88D8365D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040E11-AD30-4964-A166-20BD5C30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0958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B21C6-B83B-4CCE-9962-90B2A56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75191-5D76-4EB2-9748-5BDD3B2B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C8E690-2AD0-4CD1-BB75-52C30E69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B7324C-6276-4D5A-8073-3C47312E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B5E80-EA19-4912-9F8F-A0A8723B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16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71B6F-F914-49C2-BCBC-6258A023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640970-C987-472E-9F92-C555E273A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4483F-D7AE-4F2E-BAFA-B88E60AB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A792A-3D56-42CF-BF6C-4BD1DA7E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FBDCC-FAA7-436C-81AB-57131E2D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1757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29506-64E6-49F7-A6AC-22389E31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CF027-5CD8-462C-8043-72E8AD305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8C405B-D4F2-4C9E-911D-4BDB0252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2B24A8-CAA6-4EF8-8A45-912C4745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D1310E-CB91-4EC3-8199-B58DBCB3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4C5D88-DF86-4DFB-A4CE-6863E6F0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990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59F6D-7D40-4F08-A8D4-52218FE0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E10099-D757-4F67-8BC2-D7535ABF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D68796-6ADE-40CD-B86E-E5252214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A5AFB0-6250-4340-B4A6-8FDFC496E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D316DB-D9A6-4422-BF85-E0F63AF62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898216-8F9C-44A8-9B88-A40EDA39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FF1D05-D0A7-4942-B036-FA41969F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87913C-F075-4B12-BCBF-E420ECE6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9985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C5D7D-27AB-4023-B132-C814B81D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DD69C5-DD94-4BAD-A7A1-238BAC62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242E38-B470-48C0-B9FA-92CB0770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B62C5A-3998-497C-998C-56CE8A4F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2193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69A479-E9AC-45D5-A222-0E59A5BB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A3072B-8514-47B8-9E5F-96D03A3E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006727-A1C4-4C78-878B-0FD2AFE6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29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BEC7F-B2B6-4A9F-AAA0-A7AF795A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CE174-AF82-4119-B075-0EF2096E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82DB19-9BA7-4766-904E-A129E59C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1E0B7B-0457-42A5-B215-60EF2AC8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C0AE5B-E9F1-4AB6-AF3A-0F30D069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80DAD1-0593-467F-8235-9CDD20D3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39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61023-3346-4C42-BB76-DCF4122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6C6CFC-7EDB-45A8-B640-57AB4616F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D5763-8606-47A5-B522-FDBEA45D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E3BD05-E030-4326-8969-CD3E92C9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4A8A7F-A4D5-4DB1-9F6F-E8ACA100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64A781-FFCB-4AC8-8B14-CC0F8C5D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484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D0CD1-ED24-4C7B-A471-611476C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9FB893-FD74-4E8C-BEA5-D2F6E23C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4B3402-BCB8-4995-BEA9-A34CCAE2C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2A7A-D068-424F-871F-D14F5F93FB19}" type="datetimeFigureOut">
              <a:rPr lang="ru-UA" smtClean="0"/>
              <a:t>21.12.2019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9F23B-3134-4913-9AD5-BC9B22AD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C929A3-7592-4E9C-9DDE-8559EC2A8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B782-20B2-4626-9A5C-41D04328A30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95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62438-6E78-49B9-BE46-9A9A4F632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25"/>
            <a:ext cx="9144000" cy="3411489"/>
          </a:xfrm>
        </p:spPr>
        <p:txBody>
          <a:bodyPr>
            <a:normAutofit/>
          </a:bodyPr>
          <a:lstStyle/>
          <a:p>
            <a:r>
              <a:rPr lang="uk-UA" sz="3200" b="1" dirty="0"/>
              <a:t>КУРСОВА РОБОТА</a:t>
            </a:r>
            <a:br>
              <a:rPr lang="ru-UA" sz="3200" dirty="0"/>
            </a:br>
            <a:r>
              <a:rPr lang="uk-UA" sz="3200" dirty="0"/>
              <a:t>з дисципліни «Проектування інформаційних систем»</a:t>
            </a:r>
            <a:br>
              <a:rPr lang="ru-UA" sz="3200" dirty="0"/>
            </a:br>
            <a:r>
              <a:rPr lang="uk-UA" sz="3200" dirty="0"/>
              <a:t> </a:t>
            </a:r>
            <a:br>
              <a:rPr lang="ru-UA" sz="3200" dirty="0"/>
            </a:br>
            <a:r>
              <a:rPr lang="uk-UA" sz="3200" dirty="0"/>
              <a:t>Тема</a:t>
            </a:r>
            <a:r>
              <a:rPr lang="uk-UA" sz="3200" b="1" dirty="0"/>
              <a:t> </a:t>
            </a:r>
            <a:r>
              <a:rPr lang="uk-UA" sz="3200" dirty="0"/>
              <a:t>«Система реєстрації та посадки на борт пасажирів аеропорту»</a:t>
            </a:r>
            <a:br>
              <a:rPr lang="ru-UA" sz="3200" dirty="0"/>
            </a:br>
            <a:endParaRPr lang="ru-UA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226ABE-FE21-4C5B-B1AB-207E8A15A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4252" y="4023360"/>
            <a:ext cx="2527495" cy="3105443"/>
          </a:xfrm>
        </p:spPr>
        <p:txBody>
          <a:bodyPr>
            <a:normAutofit/>
          </a:bodyPr>
          <a:lstStyle/>
          <a:p>
            <a:pPr algn="l"/>
            <a:r>
              <a:rPr lang="uk-UA" b="1" dirty="0">
                <a:latin typeface="+mj-lt"/>
              </a:rPr>
              <a:t>Виконала:</a:t>
            </a:r>
            <a:r>
              <a:rPr lang="uk-UA" dirty="0">
                <a:latin typeface="+mj-lt"/>
              </a:rPr>
              <a:t> 			</a:t>
            </a:r>
          </a:p>
          <a:p>
            <a:pPr algn="l"/>
            <a:r>
              <a:rPr lang="uk-UA" dirty="0">
                <a:latin typeface="+mj-lt"/>
              </a:rPr>
              <a:t>студентка 3 курсу</a:t>
            </a:r>
            <a:endParaRPr lang="ru-UA" dirty="0">
              <a:latin typeface="+mj-lt"/>
            </a:endParaRPr>
          </a:p>
          <a:p>
            <a:pPr algn="l"/>
            <a:r>
              <a:rPr lang="uk-UA" dirty="0">
                <a:latin typeface="+mj-lt"/>
              </a:rPr>
              <a:t>групи КС-33</a:t>
            </a:r>
            <a:endParaRPr lang="ru-UA" dirty="0">
              <a:latin typeface="+mj-lt"/>
            </a:endParaRPr>
          </a:p>
          <a:p>
            <a:pPr algn="l"/>
            <a:r>
              <a:rPr lang="uk-UA" dirty="0" err="1">
                <a:latin typeface="+mj-lt"/>
              </a:rPr>
              <a:t>Рузудженк</a:t>
            </a:r>
            <a:r>
              <a:rPr lang="uk-UA" dirty="0">
                <a:latin typeface="+mj-lt"/>
              </a:rPr>
              <a:t> С. Р.</a:t>
            </a:r>
            <a:endParaRPr lang="ru-UA" dirty="0">
              <a:latin typeface="+mj-lt"/>
            </a:endParaRPr>
          </a:p>
          <a:p>
            <a:endParaRPr lang="ru-UA" b="1" dirty="0"/>
          </a:p>
        </p:txBody>
      </p:sp>
    </p:spTree>
    <p:extLst>
      <p:ext uri="{BB962C8B-B14F-4D97-AF65-F5344CB8AC3E}">
        <p14:creationId xmlns:p14="http://schemas.microsoft.com/office/powerpoint/2010/main" val="181270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EA10A-D81E-4E1B-82B8-AD2D635E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ДІАГРАМИ ДЛЯ ФІЗИЧНОГО ПРОЕКТУВАННЯ КПР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908C9AC-BE36-4D7B-8EF4-8AE8B753D3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63" y="1343818"/>
            <a:ext cx="9470674" cy="472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6F4C8-8C4F-43C4-B77C-E4C8FF18B591}"/>
              </a:ext>
            </a:extLst>
          </p:cNvPr>
          <p:cNvSpPr txBox="1"/>
          <p:nvPr/>
        </p:nvSpPr>
        <p:spPr>
          <a:xfrm>
            <a:off x="4187483" y="6003565"/>
            <a:ext cx="800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+mj-lt"/>
              </a:rPr>
              <a:t>Рисунок 6 – Діаграма розгортання</a:t>
            </a:r>
            <a:endParaRPr lang="ru-U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36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D43EA-7312-44C7-AE8F-E04E6650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04352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/>
              <a:t>Визначення специфікації необхідних ресурсів, апаратно-програмної конфігурації (операційного середовища) і програмного інструментарію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07CBA-135D-4D26-A7F7-83235B9E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54" y="196630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uk-UA" sz="2600" dirty="0">
                <a:latin typeface="+mj-lt"/>
              </a:rPr>
              <a:t>Програмна система має бути адаптивною до усіх браузерів, також має запускатися під найвідомішими ОС, такими як </a:t>
            </a:r>
            <a:r>
              <a:rPr lang="en-US" sz="2600" dirty="0">
                <a:latin typeface="+mj-lt"/>
              </a:rPr>
              <a:t>LINUX</a:t>
            </a:r>
            <a:r>
              <a:rPr lang="uk-UA" sz="2600" dirty="0">
                <a:latin typeface="+mj-lt"/>
              </a:rPr>
              <a:t>, </a:t>
            </a:r>
            <a:r>
              <a:rPr lang="en-US" sz="2600" dirty="0">
                <a:latin typeface="+mj-lt"/>
              </a:rPr>
              <a:t>Windows</a:t>
            </a:r>
            <a:r>
              <a:rPr lang="uk-UA" sz="2600" dirty="0">
                <a:latin typeface="+mj-lt"/>
              </a:rPr>
              <a:t>, </a:t>
            </a:r>
            <a:r>
              <a:rPr lang="en-US" sz="2600" dirty="0">
                <a:latin typeface="+mj-lt"/>
              </a:rPr>
              <a:t>iOS</a:t>
            </a:r>
            <a:r>
              <a:rPr lang="uk-UA" sz="2600" dirty="0">
                <a:latin typeface="+mj-lt"/>
              </a:rPr>
              <a:t>.</a:t>
            </a:r>
            <a:endParaRPr lang="ru-UA" sz="2600" dirty="0">
              <a:latin typeface="+mj-lt"/>
            </a:endParaRPr>
          </a:p>
          <a:p>
            <a:r>
              <a:rPr lang="uk-UA" sz="2600" dirty="0">
                <a:latin typeface="+mj-lt"/>
              </a:rPr>
              <a:t> Для розробки програми </a:t>
            </a:r>
            <a:r>
              <a:rPr lang="en-US" sz="2600" dirty="0">
                <a:latin typeface="+mj-lt"/>
              </a:rPr>
              <a:t>e </a:t>
            </a:r>
            <a:r>
              <a:rPr lang="uk-UA" sz="2600" dirty="0">
                <a:latin typeface="+mj-lt"/>
              </a:rPr>
              <a:t>вигляді веб-додатку, з боку клієнту використовувати </a:t>
            </a:r>
            <a:r>
              <a:rPr lang="en-US" sz="2600" dirty="0">
                <a:latin typeface="+mj-lt"/>
              </a:rPr>
              <a:t>JS</a:t>
            </a:r>
            <a:r>
              <a:rPr lang="uk-UA" sz="2600" dirty="0">
                <a:latin typeface="+mj-lt"/>
              </a:rPr>
              <a:t>, </a:t>
            </a:r>
            <a:r>
              <a:rPr lang="en-US" sz="2600" dirty="0">
                <a:latin typeface="+mj-lt"/>
              </a:rPr>
              <a:t>HTML</a:t>
            </a:r>
            <a:r>
              <a:rPr lang="uk-UA" sz="2600" dirty="0">
                <a:latin typeface="+mj-lt"/>
              </a:rPr>
              <a:t>, а також фреймворк </a:t>
            </a:r>
            <a:r>
              <a:rPr lang="en-US" sz="2600" dirty="0">
                <a:latin typeface="+mj-lt"/>
              </a:rPr>
              <a:t>Angular</a:t>
            </a:r>
            <a:r>
              <a:rPr lang="uk-UA" sz="2600" dirty="0">
                <a:latin typeface="+mj-lt"/>
              </a:rPr>
              <a:t>. </a:t>
            </a:r>
            <a:r>
              <a:rPr lang="ru-RU" sz="2600" dirty="0">
                <a:latin typeface="+mj-lt"/>
              </a:rPr>
              <a:t>Сервер </a:t>
            </a:r>
            <a:r>
              <a:rPr lang="ru-RU" sz="2600" dirty="0" err="1">
                <a:latin typeface="+mj-lt"/>
              </a:rPr>
              <a:t>має</a:t>
            </a:r>
            <a:r>
              <a:rPr lang="ru-RU" sz="2600" dirty="0">
                <a:latin typeface="+mj-lt"/>
              </a:rPr>
              <a:t> бути </a:t>
            </a:r>
            <a:r>
              <a:rPr lang="ru-RU" sz="2600" dirty="0" err="1">
                <a:latin typeface="+mj-lt"/>
              </a:rPr>
              <a:t>реалізованих</a:t>
            </a:r>
            <a:r>
              <a:rPr lang="ru-RU" sz="2600" dirty="0">
                <a:latin typeface="+mj-lt"/>
              </a:rPr>
              <a:t> на </a:t>
            </a:r>
            <a:r>
              <a:rPr lang="en-US" sz="2600" dirty="0">
                <a:latin typeface="+mj-lt"/>
              </a:rPr>
              <a:t>Java</a:t>
            </a:r>
            <a:r>
              <a:rPr lang="ru-RU" sz="2600" dirty="0">
                <a:latin typeface="+mj-lt"/>
              </a:rPr>
              <a:t>. </a:t>
            </a:r>
            <a:r>
              <a:rPr lang="uk-UA" sz="2600" dirty="0">
                <a:latin typeface="+mj-lt"/>
              </a:rPr>
              <a:t>Для більшої економічності застосунку необхідно реалізувати </a:t>
            </a:r>
            <a:r>
              <a:rPr lang="uk-UA" sz="2600" dirty="0" err="1">
                <a:latin typeface="+mj-lt"/>
              </a:rPr>
              <a:t>кросплатформність</a:t>
            </a:r>
            <a:r>
              <a:rPr lang="uk-UA" sz="2600" dirty="0">
                <a:latin typeface="+mj-lt"/>
              </a:rPr>
              <a:t> даної ПС.</a:t>
            </a:r>
            <a:endParaRPr lang="ru-UA" sz="2600" dirty="0">
              <a:latin typeface="+mj-lt"/>
            </a:endParaRPr>
          </a:p>
          <a:p>
            <a:r>
              <a:rPr lang="uk-UA" sz="2600" dirty="0">
                <a:latin typeface="+mj-lt"/>
              </a:rPr>
              <a:t>Необхідні ресурси:</a:t>
            </a:r>
            <a:endParaRPr lang="ru-UA" sz="2600" dirty="0">
              <a:latin typeface="+mj-lt"/>
            </a:endParaRPr>
          </a:p>
          <a:p>
            <a:r>
              <a:rPr lang="uk-UA" sz="2600" dirty="0">
                <a:latin typeface="+mj-lt"/>
              </a:rPr>
              <a:t>1) сервер, що має швидко реагувати на запити та забезпечувати стабільну роботу.</a:t>
            </a:r>
            <a:endParaRPr lang="ru-UA" sz="2600" dirty="0">
              <a:latin typeface="+mj-lt"/>
            </a:endParaRPr>
          </a:p>
          <a:p>
            <a:r>
              <a:rPr lang="uk-UA" sz="2600" dirty="0">
                <a:latin typeface="+mj-lt"/>
              </a:rPr>
              <a:t>2) база даних, у якій має бути доречно організований спосіб збереження даних. </a:t>
            </a:r>
            <a:endParaRPr lang="ru-UA" sz="2600" dirty="0">
              <a:latin typeface="+mj-lt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9981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12E7D-1B3D-4FE9-9627-D0BBF275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E0AF2-0E3D-4718-9364-AD31989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uk-UA" sz="7200" dirty="0">
              <a:latin typeface="+mj-lt"/>
            </a:endParaRPr>
          </a:p>
          <a:p>
            <a:pPr marL="0" indent="0" algn="ctr">
              <a:buNone/>
            </a:pPr>
            <a:r>
              <a:rPr lang="uk-UA" sz="7200">
                <a:latin typeface="+mj-lt"/>
              </a:rPr>
              <a:t>Дякую </a:t>
            </a:r>
            <a:r>
              <a:rPr lang="uk-UA" sz="7200" dirty="0">
                <a:latin typeface="+mj-lt"/>
              </a:rPr>
              <a:t>за увагу!</a:t>
            </a:r>
            <a:endParaRPr lang="ru-UA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49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D5D0E-EB96-43F1-93F1-EFA98126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8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Постановка задачі </a:t>
            </a:r>
            <a:r>
              <a:rPr lang="uk-UA" b="1" dirty="0" err="1"/>
              <a:t>ПрО</a:t>
            </a:r>
            <a:endParaRPr lang="ru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05154-FB92-4429-B467-7F61E8CE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433" y="17552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>
                <a:latin typeface="+mj-lt"/>
              </a:rPr>
              <a:t>ПС має працювати у 2 режимах:</a:t>
            </a:r>
            <a:endParaRPr lang="ru-UA" sz="3200" dirty="0">
              <a:latin typeface="+mj-lt"/>
            </a:endParaRPr>
          </a:p>
          <a:p>
            <a:pPr lvl="0"/>
            <a:r>
              <a:rPr lang="uk-UA" sz="3200" dirty="0">
                <a:latin typeface="+mj-lt"/>
              </a:rPr>
              <a:t>Веб-додаток, у якому необхідно організувати адаптивну роботу програми у браузерах, розробити графічний інтерфейс для користувача та налаштувати коректну взаємодію з БД.</a:t>
            </a:r>
            <a:endParaRPr lang="ru-UA" sz="3200" dirty="0">
              <a:latin typeface="+mj-lt"/>
            </a:endParaRPr>
          </a:p>
          <a:p>
            <a:r>
              <a:rPr lang="uk-UA" sz="3200" dirty="0" err="1">
                <a:latin typeface="+mj-lt"/>
              </a:rPr>
              <a:t>Десктопний</a:t>
            </a:r>
            <a:r>
              <a:rPr lang="uk-UA" sz="3200" dirty="0">
                <a:latin typeface="+mj-lt"/>
              </a:rPr>
              <a:t>-додаток, який необхідно синхронізувати з веб-застосунком для коректного зберігання інформації та опрацювання запитів користувачів.</a:t>
            </a:r>
            <a:endParaRPr lang="ru-UA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568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6F5D6-7C70-4054-B57B-E941949B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РЕАЛІЗАЦІЯ ЕТАПА </a:t>
            </a:r>
            <a:r>
              <a:rPr lang="en-US" b="1" dirty="0"/>
              <a:t>RUP</a:t>
            </a:r>
            <a:r>
              <a:rPr lang="uk-UA" b="1" dirty="0"/>
              <a:t> INCEPTION</a:t>
            </a:r>
            <a:br>
              <a:rPr lang="ru-UA" dirty="0"/>
            </a:b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EB38DE-1B00-4B79-800D-B55B8E1054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00" y="1253331"/>
            <a:ext cx="983521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9B709D-FDCF-4B33-A4CC-BB2873EE5B0C}"/>
              </a:ext>
            </a:extLst>
          </p:cNvPr>
          <p:cNvSpPr txBox="1"/>
          <p:nvPr/>
        </p:nvSpPr>
        <p:spPr>
          <a:xfrm>
            <a:off x="4135902" y="5867463"/>
            <a:ext cx="669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+mj-lt"/>
              </a:rPr>
              <a:t>Рисунок 1 - Діаграма прецедентів</a:t>
            </a:r>
            <a:endParaRPr lang="ru-U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98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C7707-64F5-43C4-BF88-574EFA62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РЕАЛІЗАЦІЯ ЕТАПА </a:t>
            </a:r>
            <a:r>
              <a:rPr lang="en-US" b="1" dirty="0"/>
              <a:t>RUP</a:t>
            </a:r>
            <a:r>
              <a:rPr lang="uk-UA" b="1" dirty="0"/>
              <a:t> INCEPTION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7FAF9A7-7F27-421B-8D39-4F1924CF502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3"/>
          <a:stretch/>
        </p:blipFill>
        <p:spPr bwMode="auto">
          <a:xfrm>
            <a:off x="1132782" y="1430699"/>
            <a:ext cx="9926435" cy="3996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60287-A740-4BA7-A423-15A470EEF134}"/>
              </a:ext>
            </a:extLst>
          </p:cNvPr>
          <p:cNvSpPr txBox="1"/>
          <p:nvPr/>
        </p:nvSpPr>
        <p:spPr>
          <a:xfrm>
            <a:off x="3756074" y="5641144"/>
            <a:ext cx="651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+mj-lt"/>
              </a:rPr>
              <a:t>Рисунок 2 – Діаграма послідовності</a:t>
            </a:r>
            <a:endParaRPr lang="ru-U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088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C3AD1-D7D3-4220-B16E-2699EE73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2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ЦІЛЬОВИЙ ВАРІАНТ АРХІТЕКТУРИ ПЗ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F44DF-1718-4C03-BD9A-BA1624F6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uk-UA" sz="4000" b="1" dirty="0">
              <a:latin typeface="+mj-lt"/>
            </a:endParaRPr>
          </a:p>
          <a:p>
            <a:r>
              <a:rPr lang="uk-UA" sz="4000" b="1" dirty="0" err="1">
                <a:latin typeface="+mj-lt"/>
              </a:rPr>
              <a:t>Layered</a:t>
            </a:r>
            <a:r>
              <a:rPr lang="uk-UA" sz="4000" b="1" dirty="0">
                <a:latin typeface="+mj-lt"/>
              </a:rPr>
              <a:t> </a:t>
            </a:r>
            <a:r>
              <a:rPr lang="uk-UA" sz="4000" b="1" dirty="0" err="1">
                <a:latin typeface="+mj-lt"/>
              </a:rPr>
              <a:t>pattern</a:t>
            </a:r>
            <a:endParaRPr lang="ru-UA" sz="40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922CFD-DB07-4470-8DDC-20F237256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32" y="1521875"/>
            <a:ext cx="577536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9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30BAC-1F81-461C-91D4-F09F65F7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09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РЕАЛІЗАЦІЯ ЕТАПУ </a:t>
            </a:r>
            <a:r>
              <a:rPr lang="en-US" b="1" dirty="0"/>
              <a:t>RUP</a:t>
            </a:r>
            <a:r>
              <a:rPr lang="uk-UA" b="1" dirty="0"/>
              <a:t> / </a:t>
            </a:r>
            <a:r>
              <a:rPr lang="en-US" b="1" dirty="0"/>
              <a:t>ELABORATION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6D63A-1474-4C37-A634-ACBB706C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253330"/>
            <a:ext cx="12056012" cy="5604669"/>
          </a:xfrm>
        </p:spPr>
        <p:txBody>
          <a:bodyPr/>
          <a:lstStyle/>
          <a:p>
            <a:endParaRPr lang="en-US" dirty="0"/>
          </a:p>
          <a:p>
            <a:r>
              <a:rPr lang="uk-UA" dirty="0"/>
              <a:t>Посередник (</a:t>
            </a:r>
            <a:r>
              <a:rPr lang="en-US" dirty="0"/>
              <a:t>Mediator</a:t>
            </a:r>
            <a:r>
              <a:rPr lang="uk-UA" dirty="0"/>
              <a:t>)</a:t>
            </a:r>
            <a:r>
              <a:rPr lang="en-US" dirty="0"/>
              <a:t>				</a:t>
            </a:r>
            <a:r>
              <a:rPr lang="uk-UA" dirty="0"/>
              <a:t>Будівник</a:t>
            </a:r>
            <a:r>
              <a:rPr lang="en-US" dirty="0"/>
              <a:t> (Builder)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0D42E-8BF5-42D0-84D9-B0BCDEF7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03" y="2882777"/>
            <a:ext cx="4285957" cy="2855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0C0DAA-9F14-44BB-A467-52AA3696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0" y="2882777"/>
            <a:ext cx="4942449" cy="30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18E34-DAA4-4437-8F9B-88D4C0D3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46" y="0"/>
            <a:ext cx="10515600" cy="1325563"/>
          </a:xfrm>
        </p:spPr>
        <p:txBody>
          <a:bodyPr/>
          <a:lstStyle/>
          <a:p>
            <a:r>
              <a:rPr lang="uk-UA" b="1" dirty="0"/>
              <a:t>РЕАЛІЗАЦІЯ ЕТАПУ </a:t>
            </a:r>
            <a:r>
              <a:rPr lang="en-US" b="1" dirty="0"/>
              <a:t>RUP</a:t>
            </a:r>
            <a:r>
              <a:rPr lang="uk-UA" b="1" dirty="0"/>
              <a:t> / </a:t>
            </a:r>
            <a:r>
              <a:rPr lang="en-US" b="1" dirty="0"/>
              <a:t>ELABORATION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F12560F-03D6-47C6-9F5A-43BDD985650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/>
          <a:stretch/>
        </p:blipFill>
        <p:spPr bwMode="auto">
          <a:xfrm>
            <a:off x="1471246" y="1325563"/>
            <a:ext cx="9490345" cy="4995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776C3B-5AC3-4209-B2C9-3793AE445DC4}"/>
              </a:ext>
            </a:extLst>
          </p:cNvPr>
          <p:cNvSpPr txBox="1"/>
          <p:nvPr/>
        </p:nvSpPr>
        <p:spPr>
          <a:xfrm>
            <a:off x="4563042" y="6090007"/>
            <a:ext cx="685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+mj-lt"/>
              </a:rPr>
              <a:t>Рисунок 3 – Діаграма класів</a:t>
            </a:r>
            <a:endParaRPr lang="ru-U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05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ACEA3-B568-462A-9FB0-F4772400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Розробка динамічних </a:t>
            </a:r>
            <a:r>
              <a:rPr lang="en-US" b="1" dirty="0"/>
              <a:t>UML 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92B07E-B6A7-440F-95AE-5ED27A82BA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55" y="1125416"/>
            <a:ext cx="9335803" cy="4325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E3835-339A-4932-A87C-2EE10D9A302F}"/>
              </a:ext>
            </a:extLst>
          </p:cNvPr>
          <p:cNvSpPr txBox="1"/>
          <p:nvPr/>
        </p:nvSpPr>
        <p:spPr>
          <a:xfrm>
            <a:off x="3709181" y="5655212"/>
            <a:ext cx="848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+mj-lt"/>
              </a:rPr>
              <a:t>Рисунок 4 – Діаграма кінцевого автомату</a:t>
            </a:r>
            <a:endParaRPr lang="ru-U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565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A94BD-701D-4B8A-9352-443D5370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Розробка динамічних </a:t>
            </a:r>
            <a:r>
              <a:rPr lang="en-US" b="1" dirty="0"/>
              <a:t>UML 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5D84AA-E442-4494-A5F3-DE1ED80BF6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8" y="1029835"/>
            <a:ext cx="8323796" cy="4798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A2CAA-A950-422E-88B9-9A98D8D562F6}"/>
              </a:ext>
            </a:extLst>
          </p:cNvPr>
          <p:cNvSpPr txBox="1"/>
          <p:nvPr/>
        </p:nvSpPr>
        <p:spPr>
          <a:xfrm>
            <a:off x="4290646" y="6105377"/>
            <a:ext cx="725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+mj-lt"/>
              </a:rPr>
              <a:t>Рисунок 5 – Діаграма діяльності</a:t>
            </a:r>
            <a:endParaRPr lang="ru-U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5204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238</Words>
  <Application>Microsoft Office PowerPoint</Application>
  <PresentationFormat>Широкоэкранный</PresentationFormat>
  <Paragraphs>36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КУРСОВА РОБОТА з дисципліни «Проектування інформаційних систем»   Тема «Система реєстрації та посадки на борт пасажирів аеропорту» </vt:lpstr>
      <vt:lpstr>Постановка задачі ПрО</vt:lpstr>
      <vt:lpstr>РЕАЛІЗАЦІЯ ЕТАПА RUP INCEPTION </vt:lpstr>
      <vt:lpstr>РЕАЛІЗАЦІЯ ЕТАПА RUP INCEPTION</vt:lpstr>
      <vt:lpstr>ЦІЛЬОВИЙ ВАРІАНТ АРХІТЕКТУРИ ПЗ</vt:lpstr>
      <vt:lpstr>РЕАЛІЗАЦІЯ ЕТАПУ RUP / ELABORATION</vt:lpstr>
      <vt:lpstr>РЕАЛІЗАЦІЯ ЕТАПУ RUP / ELABORATION</vt:lpstr>
      <vt:lpstr>Розробка динамічних UML </vt:lpstr>
      <vt:lpstr>Розробка динамічних UML </vt:lpstr>
      <vt:lpstr>ДІАГРАМИ ДЛЯ ФІЗИЧНОГО ПРОЕКТУВАННЯ КПР</vt:lpstr>
      <vt:lpstr>Визначення специфікації необхідних ресурсів, апаратно-програмної конфігурації (операційного середовища) і програмного інструментарію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з дисципліни «Проектування інформаційних систем»   Тема «Система реєстрації та посадки на борт пасажирів аеропорту» </dc:title>
  <dc:creator>Sabina</dc:creator>
  <cp:lastModifiedBy>Sabina</cp:lastModifiedBy>
  <cp:revision>3</cp:revision>
  <dcterms:created xsi:type="dcterms:W3CDTF">2019-12-21T00:51:41Z</dcterms:created>
  <dcterms:modified xsi:type="dcterms:W3CDTF">2019-12-21T01:16:40Z</dcterms:modified>
</cp:coreProperties>
</file>