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uk-UA" dirty="0" err="1" smtClean="0"/>
              <a:t>Теория</a:t>
            </a:r>
            <a:r>
              <a:rPr lang="uk-UA" dirty="0" smtClean="0"/>
              <a:t> парадигм Томаса Куна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1871" y="4342175"/>
            <a:ext cx="2106706" cy="590321"/>
          </a:xfrm>
        </p:spPr>
        <p:txBody>
          <a:bodyPr>
            <a:noAutofit/>
          </a:bodyPr>
          <a:lstStyle/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4646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17811" y="1064202"/>
            <a:ext cx="952948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/>
            <a:r>
              <a:rPr lang="ru-RU" sz="2800" i="1" dirty="0" smtClean="0">
                <a:solidFill>
                  <a:srgbClr val="333333"/>
                </a:solidFill>
                <a:latin typeface="Arial" panose="020B0604020202020204" pitchFamily="34" charset="0"/>
              </a:rPr>
              <a:t>Наибольшая </a:t>
            </a:r>
            <a:r>
              <a:rPr lang="ru-RU" sz="2800" i="1" dirty="0">
                <a:solidFill>
                  <a:srgbClr val="333333"/>
                </a:solidFill>
                <a:latin typeface="Arial" panose="020B0604020202020204" pitchFamily="34" charset="0"/>
              </a:rPr>
              <a:t>заслуга Куна</a:t>
            </a:r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 – в том, что он, в отличие от Поппера вносит в проблему развития науки «человеческий фактор», обращая внимание на социальные и психологические мотивы.</a:t>
            </a:r>
          </a:p>
          <a:p>
            <a:pPr indent="450215" algn="ctr"/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Кун исходит из представления о науке как социальном институте, в котором действуют определенные социальные группы и организации. Главным объединяющим началом общества ученых является единый стиль мышления, признание данным обществом определенных фундаментальных теорий и методов исследования.</a:t>
            </a:r>
            <a:endParaRPr lang="ru-RU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1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06823" y="2169458"/>
            <a:ext cx="55401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rgbClr val="333333"/>
                </a:solidFill>
                <a:latin typeface="Arial" panose="020B0604020202020204" pitchFamily="34" charset="0"/>
              </a:rPr>
              <a:t>Недостатки теории Куна</a:t>
            </a:r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: он излишне автоматизирует труд ученых, характер ученых в период формирования науки.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473" y="103095"/>
            <a:ext cx="4262998" cy="66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1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087" y="2120546"/>
            <a:ext cx="11029615" cy="1497507"/>
          </a:xfrm>
        </p:spPr>
        <p:txBody>
          <a:bodyPr>
            <a:normAutofit/>
          </a:bodyPr>
          <a:lstStyle/>
          <a:p>
            <a:pPr algn="ctr"/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14525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10236" y="901024"/>
            <a:ext cx="96998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/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В современной западной философии проблема роста и развития знания является центральной. Особенно активно проблему разрабатывали сторонники </a:t>
            </a:r>
            <a:r>
              <a:rPr lang="ru-RU" sz="2800" dirty="0" err="1">
                <a:solidFill>
                  <a:srgbClr val="333333"/>
                </a:solidFill>
                <a:latin typeface="Arial" panose="020B0604020202020204" pitchFamily="34" charset="0"/>
              </a:rPr>
              <a:t>постпозитивизма</a:t>
            </a:r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 – Поппер, Кун, </a:t>
            </a:r>
            <a:r>
              <a:rPr lang="ru-RU" sz="2800" dirty="0" err="1">
                <a:solidFill>
                  <a:srgbClr val="333333"/>
                </a:solidFill>
                <a:latin typeface="Arial" panose="020B0604020202020204" pitchFamily="34" charset="0"/>
              </a:rPr>
              <a:t>Лакатос</a:t>
            </a:r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 и другие.</a:t>
            </a:r>
          </a:p>
          <a:p>
            <a:pPr indent="450215" algn="ctr"/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Томас Кун («Структура научных революций») считал науку – социальным институтом, в котором действуют социальные группы и организации. Главным объединяющим началом общества ученых является единый стиль мышления, признание данным обществом определенных фундаментальных теорий и методов. Эти положения, объединяющие сообщество ученых Кун назвал парадигмой.</a:t>
            </a:r>
            <a:endParaRPr lang="ru-RU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5945" y="1190108"/>
            <a:ext cx="680925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/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По Куну, развитие науки – это скачкообразный, революционный процесс, сущность которого выражается в смене парадигм. Развитие науки подобно развитию биологического мира – однонаправленный и необратимый процесс.</a:t>
            </a:r>
          </a:p>
          <a:p>
            <a:pPr indent="450215" algn="ctr"/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Научная парадигма – это совокупность знаний, методов, образцов решения задач, ценностей, разделяемых научным сообществом.</a:t>
            </a:r>
            <a:endParaRPr lang="ru-RU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744" y="1190108"/>
            <a:ext cx="4847498" cy="39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6306" y="841391"/>
            <a:ext cx="7315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/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Парадигма выполняет две функции: «познавательную» и «нормативную».</a:t>
            </a:r>
          </a:p>
          <a:p>
            <a:pPr indent="450215" algn="ctr"/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Следующий уровень научного познания после парадигмы – это научная теория. Парадигма базируется на прошлых достижениях – теориях. Эти достижения, считаются образцом решения научных проблем. Теории, существующие в рамках разных парадигм, не сопоставимы.</a:t>
            </a:r>
          </a:p>
          <a:p>
            <a:pPr algn="ctr"/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1564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27529" y="1094218"/>
            <a:ext cx="1074868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/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В развитии науки Кун выделяет 4 этапа: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I – </a:t>
            </a:r>
            <a:r>
              <a:rPr lang="ru-RU" sz="2800" dirty="0" err="1">
                <a:solidFill>
                  <a:srgbClr val="333333"/>
                </a:solidFill>
                <a:latin typeface="Arial" panose="020B0604020202020204" pitchFamily="34" charset="0"/>
              </a:rPr>
              <a:t>Допарадигмальный</a:t>
            </a:r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 (пример, физика до Ньютона);</a:t>
            </a:r>
          </a:p>
          <a:p>
            <a:pPr indent="450215" algn="ctr"/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Появление аномалий – необъяснимых фактов.</a:t>
            </a:r>
          </a:p>
          <a:p>
            <a:pPr indent="450215" algn="ctr"/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Аномалия – это принципиальная неспособность парадигмы решить проблему. По мере накопления аномалий доверие к парадигме падает.</a:t>
            </a:r>
          </a:p>
          <a:p>
            <a:pPr indent="450215" algn="ctr"/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Увеличение количества аномалий приводит к появлению альтернативных теорий. Начинается соперничество разных школ, отсутствует общепринятые концепций исследования. Для него характерны частые споры о правомерности методов и проблем. На определенном этапе эти расхождения исчезают в результате победы одной из школ.</a:t>
            </a:r>
            <a:endParaRPr lang="ru-RU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64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9247" y="1035494"/>
            <a:ext cx="108652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II – формирования парадигмы, итог которого – появление учебников, детально раскрывающих </a:t>
            </a:r>
            <a:r>
              <a:rPr lang="ru-RU" sz="2800" dirty="0" err="1">
                <a:solidFill>
                  <a:srgbClr val="333333"/>
                </a:solidFill>
                <a:latin typeface="Arial" panose="020B0604020202020204" pitchFamily="34" charset="0"/>
              </a:rPr>
              <a:t>парадигмальную</a:t>
            </a:r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 теорию;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III – этап нормальной науки.</a:t>
            </a:r>
          </a:p>
          <a:p>
            <a:pPr indent="450215" algn="ctr"/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Этот период характеризуется наличием четкой программы деятельности. Предсказание новых видов явлений, которые не вписываются в господствующую парадигму – не является целью нормальной науки. </a:t>
            </a:r>
            <a:r>
              <a:rPr lang="ru-RU" sz="2800" dirty="0" err="1">
                <a:solidFill>
                  <a:srgbClr val="333333"/>
                </a:solidFill>
                <a:latin typeface="Arial" panose="020B0604020202020204" pitchFamily="34" charset="0"/>
              </a:rPr>
              <a:t>Т.о</a:t>
            </a:r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., на этапе нормальной науки ученый работает в жестких рамках парадигмы, т.е. научной традиции.</a:t>
            </a:r>
          </a:p>
          <a:p>
            <a:pPr indent="450215" algn="ctr"/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Ученые в русле нормальной науки не ставят себе цели создания новых теорий, обычно к тому же они нетерпимы и к созданию таких теорий другими.</a:t>
            </a:r>
            <a:endParaRPr lang="ru-RU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3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5129" y="722636"/>
            <a:ext cx="113493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/>
            <a:r>
              <a:rPr lang="ru-RU" sz="2800" i="1" dirty="0">
                <a:solidFill>
                  <a:srgbClr val="333333"/>
                </a:solidFill>
                <a:latin typeface="Arial" panose="020B0604020202020204" pitchFamily="34" charset="0"/>
              </a:rPr>
              <a:t>Кун выделяет виды деятельности, характерные для нормальной науки:</a:t>
            </a:r>
          </a:p>
          <a:p>
            <a:pPr indent="450215" algn="ctr"/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1. Выделяются факты, наиболее показательные с точки зрения па­радигмы, уточняются теории. Для решения подобных проблем ученые изобретают все более сложную и тонкую аппаратуру.</a:t>
            </a:r>
          </a:p>
          <a:p>
            <a:pPr indent="450215" algn="ctr"/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2. Поиск факторов, подтверждающих парадигму.</a:t>
            </a:r>
          </a:p>
          <a:p>
            <a:pPr indent="450215" algn="ctr"/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3. Третий класс экспериментов и наблюдений связан с устранением существующих неясностей и улучшения решений тех проблем, которые первоначально были разрешены лишь приблизительно. Установление количественных законов.</a:t>
            </a:r>
          </a:p>
          <a:p>
            <a:pPr indent="450215" algn="ctr"/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4. Совершенствование самой парадигмы. Парадигма не может быть сразу совершенна.</a:t>
            </a:r>
            <a:endParaRPr lang="ru-RU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2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2376" y="814097"/>
            <a:ext cx="765585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/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Далее ученые сталкиваются с фактами, которые невозможно объяснить в рамках действующей парадигмы. Здесь возникает потребность новой парадигмы.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IV – экстраординарная наука – кризис старой парадигмы, революция в науке, поиск и оформление новой парадигмы.</a:t>
            </a:r>
          </a:p>
          <a:p>
            <a:pPr indent="450215" algn="ctr"/>
            <a:r>
              <a:rPr lang="ru-RU" sz="2800" dirty="0">
                <a:solidFill>
                  <a:srgbClr val="333333"/>
                </a:solidFill>
                <a:latin typeface="Arial" panose="020B0604020202020204" pitchFamily="34" charset="0"/>
              </a:rPr>
              <a:t>Кун описывает этот кризис как с содержательной стороны развития науки (несоответствие новых методик старым), так и с эмоционально-волевой (утрата доверия к принципам действующей парадигмы со стороны научного сообщества</a:t>
            </a:r>
            <a:r>
              <a:rPr lang="ru-RU" sz="2800" dirty="0" smtClean="0">
                <a:solidFill>
                  <a:srgbClr val="333333"/>
                </a:solidFill>
                <a:latin typeface="Arial" panose="020B0604020202020204" pitchFamily="34" charset="0"/>
              </a:rPr>
              <a:t>).</a:t>
            </a:r>
            <a:endParaRPr lang="ru-RU" sz="28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385" y="1100966"/>
            <a:ext cx="3962269" cy="307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9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3059" y="474345"/>
            <a:ext cx="1100865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333333"/>
                </a:solidFill>
                <a:latin typeface="Arial" panose="020B0604020202020204" pitchFamily="34" charset="0"/>
              </a:rPr>
              <a:t>Пример смены научных парадигм:</a:t>
            </a:r>
          </a:p>
          <a:p>
            <a:pPr algn="ctr"/>
            <a:r>
              <a:rPr lang="ru-RU" sz="2400" dirty="0">
                <a:solidFill>
                  <a:srgbClr val="333333"/>
                </a:solidFill>
                <a:latin typeface="Arial" panose="020B0604020202020204" pitchFamily="34" charset="0"/>
              </a:rPr>
              <a:t>Первая научная революция – разрушила геоцентрическую систему Птолемея и утвердила идеи Коперника</a:t>
            </a:r>
          </a:p>
          <a:p>
            <a:pPr algn="ctr"/>
            <a:r>
              <a:rPr lang="ru-RU" sz="2400" dirty="0">
                <a:solidFill>
                  <a:srgbClr val="333333"/>
                </a:solidFill>
                <a:latin typeface="Arial" panose="020B0604020202020204" pitchFamily="34" charset="0"/>
              </a:rPr>
              <a:t>Вторая научная революция – связана с теорией Дарвина, учением о молекулах.</a:t>
            </a:r>
          </a:p>
          <a:p>
            <a:pPr algn="ctr"/>
            <a:r>
              <a:rPr lang="ru-RU" sz="2400" dirty="0">
                <a:solidFill>
                  <a:srgbClr val="333333"/>
                </a:solidFill>
                <a:latin typeface="Arial" panose="020B0604020202020204" pitchFamily="34" charset="0"/>
              </a:rPr>
              <a:t>Третья революция – теория относительности.</a:t>
            </a:r>
          </a:p>
          <a:p>
            <a:pPr indent="450215" algn="ctr"/>
            <a:r>
              <a:rPr lang="ru-RU" sz="2400" dirty="0">
                <a:solidFill>
                  <a:srgbClr val="333333"/>
                </a:solidFill>
                <a:latin typeface="Arial" panose="020B0604020202020204" pitchFamily="34" charset="0"/>
              </a:rPr>
              <a:t>Кун определяет «парадигму» как «дисциплинарную матрицу». Они </a:t>
            </a:r>
            <a:r>
              <a:rPr lang="ru-RU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дисциплинарны</a:t>
            </a:r>
            <a:r>
              <a:rPr lang="ru-RU" sz="2400" dirty="0">
                <a:solidFill>
                  <a:srgbClr val="333333"/>
                </a:solidFill>
                <a:latin typeface="Arial" panose="020B0604020202020204" pitchFamily="34" charset="0"/>
              </a:rPr>
              <a:t>, потому что принуждают ученых к определенному поведению, стилю мышления, а матрицы – потому что стоят из упорядоченных элементов разного рода. </a:t>
            </a:r>
            <a:r>
              <a:rPr lang="ru-RU" sz="2400" i="1" dirty="0">
                <a:solidFill>
                  <a:srgbClr val="333333"/>
                </a:solidFill>
                <a:latin typeface="Arial" panose="020B0604020202020204" pitchFamily="34" charset="0"/>
              </a:rPr>
              <a:t>Она состоит из: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символических </a:t>
            </a:r>
            <a:r>
              <a:rPr lang="ru-RU" sz="2400" dirty="0">
                <a:solidFill>
                  <a:srgbClr val="333333"/>
                </a:solidFill>
                <a:latin typeface="Arial" panose="020B0604020202020204" pitchFamily="34" charset="0"/>
              </a:rPr>
              <a:t>обобщений – формализованные утверждения, общепризнанные учеными (например, закон Ньютона);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философских </a:t>
            </a:r>
            <a:r>
              <a:rPr lang="ru-RU" sz="2400" dirty="0">
                <a:solidFill>
                  <a:srgbClr val="333333"/>
                </a:solidFill>
                <a:latin typeface="Arial" panose="020B0604020202020204" pitchFamily="34" charset="0"/>
              </a:rPr>
              <a:t>частей – это концептуальные модели;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333333"/>
                </a:solidFill>
                <a:latin typeface="Arial" panose="020B0604020202020204" pitchFamily="34" charset="0"/>
              </a:rPr>
              <a:t>ценностных установок;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333333"/>
                </a:solidFill>
                <a:latin typeface="Arial" panose="020B0604020202020204" pitchFamily="34" charset="0"/>
              </a:rPr>
              <a:t>общепринятых образцов принятия решения в определенных ситуациях.</a:t>
            </a:r>
            <a:endParaRPr lang="ru-RU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198998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38</TotalTime>
  <Words>648</Words>
  <Application>Microsoft Office PowerPoint</Application>
  <PresentationFormat>Широкоэкранный</PresentationFormat>
  <Paragraphs>37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Corbel</vt:lpstr>
      <vt:lpstr>Gill Sans MT</vt:lpstr>
      <vt:lpstr>Wingdings</vt:lpstr>
      <vt:lpstr>Wingdings 2</vt:lpstr>
      <vt:lpstr>Дивиденд</vt:lpstr>
      <vt:lpstr>Теория парадигм Томаса Куна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Олена Самойленко</dc:creator>
  <cp:lastModifiedBy>Олег</cp:lastModifiedBy>
  <cp:revision>5</cp:revision>
  <dcterms:created xsi:type="dcterms:W3CDTF">2020-04-21T12:15:11Z</dcterms:created>
  <dcterms:modified xsi:type="dcterms:W3CDTF">2020-04-24T13:08:06Z</dcterms:modified>
</cp:coreProperties>
</file>