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5F7E62A-D541-45A6-8A44-2CA806C3B431}" type="datetimeFigureOut">
              <a:rPr lang="ru-RU" smtClean="0"/>
              <a:t>пт 24.04.20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28A931C-12B2-4394-BC1D-C56CF7A1382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543800" cy="15240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/>
              <a:t>Философские</a:t>
            </a:r>
            <a:r>
              <a:rPr lang="ru-RU" sz="7200" dirty="0" smtClean="0"/>
              <a:t> античные школы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3212976"/>
            <a:ext cx="7770440" cy="345638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2" action="ppaction://hlinksldjump"/>
              </a:rPr>
              <a:t>Милетская </a:t>
            </a:r>
            <a:r>
              <a:rPr lang="ru-RU" b="1" dirty="0" smtClean="0">
                <a:hlinkClick r:id="rId2" action="ppaction://hlinksldjump"/>
              </a:rPr>
              <a:t>школа;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3" action="ppaction://hlinksldjump"/>
              </a:rPr>
              <a:t>Школа </a:t>
            </a:r>
            <a:r>
              <a:rPr lang="ru-RU" b="1" dirty="0" smtClean="0">
                <a:hlinkClick r:id="rId3" action="ppaction://hlinksldjump"/>
              </a:rPr>
              <a:t>Пифагора;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smtClean="0">
                <a:hlinkClick r:id="rId4" action="ppaction://hlinksldjump"/>
              </a:rPr>
              <a:t>Элейская школа;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5" action="ppaction://hlinksldjump"/>
              </a:rPr>
              <a:t>Учение </a:t>
            </a:r>
            <a:r>
              <a:rPr lang="ru-RU" b="1" dirty="0" smtClean="0">
                <a:hlinkClick r:id="rId5" action="ppaction://hlinksldjump"/>
              </a:rPr>
              <a:t>плюралистов;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6" action="ppaction://hlinksldjump"/>
              </a:rPr>
              <a:t>Учение </a:t>
            </a:r>
            <a:r>
              <a:rPr lang="ru-RU" b="1" dirty="0" smtClean="0">
                <a:hlinkClick r:id="rId6" action="ppaction://hlinksldjump"/>
              </a:rPr>
              <a:t>атомистов;</a:t>
            </a:r>
            <a:endParaRPr lang="ru-R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7" action="ppaction://hlinksldjump"/>
              </a:rPr>
              <a:t>Софийская </a:t>
            </a:r>
            <a:r>
              <a:rPr lang="ru-RU" b="1" dirty="0" smtClean="0">
                <a:hlinkClick r:id="rId7" action="ppaction://hlinksldjump"/>
              </a:rPr>
              <a:t>школа;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8" action="ppaction://hlinksldjump"/>
              </a:rPr>
              <a:t>Учение Сократа и сократические </a:t>
            </a:r>
            <a:r>
              <a:rPr lang="ru-RU" b="1" dirty="0" smtClean="0">
                <a:hlinkClick r:id="rId8" action="ppaction://hlinksldjump"/>
              </a:rPr>
              <a:t>школы;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9" action="ppaction://hlinksldjump"/>
              </a:rPr>
              <a:t>Платон и его </a:t>
            </a:r>
            <a:r>
              <a:rPr lang="ru-RU" b="1" dirty="0" smtClean="0">
                <a:hlinkClick r:id="rId9" action="ppaction://hlinksldjump"/>
              </a:rPr>
              <a:t>академия;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10" action="ppaction://hlinksldjump"/>
              </a:rPr>
              <a:t>Учение </a:t>
            </a:r>
            <a:r>
              <a:rPr lang="ru-RU" b="1" dirty="0" smtClean="0">
                <a:hlinkClick r:id="rId10" action="ppaction://hlinksldjump"/>
              </a:rPr>
              <a:t>Аристотеля;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smtClean="0">
                <a:hlinkClick r:id="rId11" action="ppaction://hlinksldjump"/>
              </a:rPr>
              <a:t>Эпикуреизм;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12" action="ppaction://hlinksldjump"/>
              </a:rPr>
              <a:t>Школа </a:t>
            </a:r>
            <a:r>
              <a:rPr lang="ru-RU" b="1" dirty="0" smtClean="0">
                <a:hlinkClick r:id="rId12" action="ppaction://hlinksldjump"/>
              </a:rPr>
              <a:t>скептиков;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hlinkClick r:id="rId13" action="ppaction://hlinksldjump"/>
              </a:rPr>
              <a:t>Школа </a:t>
            </a:r>
            <a:r>
              <a:rPr lang="ru-RU" b="1" dirty="0" smtClean="0">
                <a:hlinkClick r:id="rId13" action="ppaction://hlinksldjump"/>
              </a:rPr>
              <a:t>стоиков;</a:t>
            </a:r>
            <a:endParaRPr lang="ru-RU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smtClean="0">
                <a:hlinkClick r:id="rId14" action="ppaction://hlinksldjump"/>
              </a:rPr>
              <a:t>Школы </a:t>
            </a:r>
            <a:r>
              <a:rPr lang="ru-RU" b="1" dirty="0">
                <a:hlinkClick r:id="rId14" action="ppaction://hlinksldjump"/>
              </a:rPr>
              <a:t>римского </a:t>
            </a:r>
            <a:r>
              <a:rPr lang="ru-RU" b="1" dirty="0" smtClean="0">
                <a:hlinkClick r:id="rId14" action="ppaction://hlinksldjump"/>
              </a:rPr>
              <a:t>периода.  </a:t>
            </a:r>
            <a:r>
              <a:rPr lang="ru-RU" b="1" dirty="0"/>
              <a:t> </a:t>
            </a:r>
            <a:r>
              <a:rPr lang="ru-RU" b="1" dirty="0" smtClean="0"/>
              <a:t> </a:t>
            </a:r>
            <a:r>
              <a:rPr lang="ru-RU" b="1" dirty="0"/>
              <a:t> </a:t>
            </a:r>
            <a:r>
              <a:rPr lang="ru-RU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84272"/>
            <a:ext cx="9145016" cy="13534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Учение Аристотеля  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7424" y="1916832"/>
            <a:ext cx="75060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Аристотель</a:t>
            </a:r>
            <a:r>
              <a:rPr lang="ru-RU" dirty="0"/>
              <a:t> – величайший ученик Платона и талантливый преподаватель его Академии. Аристотель заложил основы психологии, этики и логики; произвел первую классификацию наук, выделив метафизику (чистую философию) в отдельное направление. В зрелом возрасте он раскритиковал платоновское учение об идеях, объявив материальный мир (природу) первичной реальностью, которая ничем не предопределена.</a:t>
            </a:r>
          </a:p>
          <a:p>
            <a:r>
              <a:rPr lang="ru-RU" dirty="0"/>
              <a:t>В 335 г. до н.э. Аристотель открыл в окрестностях Афин свою школу, или </a:t>
            </a:r>
            <a:r>
              <a:rPr lang="ru-RU" b="1" dirty="0" err="1"/>
              <a:t>Ликей</a:t>
            </a:r>
            <a:r>
              <a:rPr lang="ru-RU" dirty="0"/>
              <a:t>, где проводил занятия для учеников и широкой публики. Часть сочинений Аристотеля («</a:t>
            </a:r>
            <a:r>
              <a:rPr lang="ru-RU" dirty="0" err="1"/>
              <a:t>акроаматические</a:t>
            </a:r>
            <a:r>
              <a:rPr lang="ru-RU" dirty="0"/>
              <a:t>») являются записями, которыми он пользовался в преподавательской деятельности. Аристотелю и его ученикам удалось собрать в </a:t>
            </a:r>
            <a:r>
              <a:rPr lang="ru-RU" dirty="0" err="1"/>
              <a:t>Ликее</a:t>
            </a:r>
            <a:r>
              <a:rPr lang="ru-RU" dirty="0"/>
              <a:t> огромный научный материал по истории, философии, биологии и политике.</a:t>
            </a:r>
          </a:p>
          <a:p>
            <a:r>
              <a:rPr lang="ru-RU" b="1" dirty="0"/>
              <a:t>Для эллинистического этапа</a:t>
            </a:r>
            <a:r>
              <a:rPr lang="ru-RU" dirty="0"/>
              <a:t> характерно сосуществование и соперничество разных философских направлений. Из них самые значительные: стоицизм и эпикуреизм.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3888" y="980728"/>
            <a:ext cx="166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384 год до н. э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306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84272"/>
            <a:ext cx="9145016" cy="13534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Эпикуреизм  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7424" y="1916832"/>
            <a:ext cx="75060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Эпикурейцы </a:t>
            </a:r>
            <a:r>
              <a:rPr lang="ru-RU" dirty="0"/>
              <a:t>продолжили атомистическое учение </a:t>
            </a:r>
            <a:r>
              <a:rPr lang="ru-RU" dirty="0" err="1"/>
              <a:t>Демокрита</a:t>
            </a:r>
            <a:r>
              <a:rPr lang="ru-RU" dirty="0"/>
              <a:t>. </a:t>
            </a:r>
            <a:r>
              <a:rPr lang="ru-RU" b="1" dirty="0"/>
              <a:t>Эпикур, </a:t>
            </a:r>
            <a:r>
              <a:rPr lang="ru-RU" dirty="0"/>
              <a:t>основатель школы, на его основе выдвинул новую теорию движения атомов. Согласно ей, возможно произвольное отклонения атомов от заданной траектории, которое Эпикур сравнивал со свободой человеческой воли. В 306 г. до н.э. он открыл в Афинах </a:t>
            </a:r>
            <a:r>
              <a:rPr lang="ru-RU" b="1" dirty="0"/>
              <a:t>школу</a:t>
            </a:r>
            <a:r>
              <a:rPr lang="ru-RU" dirty="0"/>
              <a:t>, получившую название </a:t>
            </a:r>
            <a:r>
              <a:rPr lang="ru-RU" b="1" dirty="0"/>
              <a:t>«Сад</a:t>
            </a:r>
            <a:endParaRPr lang="ru-RU" dirty="0"/>
          </a:p>
          <a:p>
            <a:r>
              <a:rPr lang="ru-RU" b="1" dirty="0"/>
              <a:t>Эпикура»,</a:t>
            </a:r>
            <a:r>
              <a:rPr lang="ru-RU" dirty="0"/>
              <a:t> где проживал вместе со своими единомышленниками. Теория познания эпикурейцев основана на ощущениях. Ощущения они считали критерием истины, дающим истинное знание. В основе этики эпикурейцев лежит понятие «удовольствия». Счастье человека, по их мнению, заключалось в: а) получении удовольствия; б) избавлении от страданий и страха смерти. Под удовольствием подразумевалось прежде всего физическое здоровье, безмятежность духа и спокойный, созерцательный образ жизни. Выдающимся представителем эпикуреизма был римский поэт и философ </a:t>
            </a:r>
            <a:r>
              <a:rPr lang="ru-RU" b="1" dirty="0"/>
              <a:t>Тит Лукреций Кар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37347" y="1052736"/>
            <a:ext cx="166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306 год до н. э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134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5016" cy="135348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Школа скептиков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2032" y="1844824"/>
            <a:ext cx="750607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Данная школа возникла в IV веке до н.э. как реакция на предыдущие учения, провозглашавшие всесилие научно – философского знания. На </a:t>
            </a:r>
            <a:r>
              <a:rPr lang="ru-RU" sz="2300" b="1" dirty="0"/>
              <a:t>Пиррона</a:t>
            </a:r>
            <a:r>
              <a:rPr lang="ru-RU" sz="2300" dirty="0"/>
              <a:t>, основателя школы, повлияли взгляды </a:t>
            </a:r>
            <a:r>
              <a:rPr lang="ru-RU" sz="2300" dirty="0" err="1"/>
              <a:t>Демокрита</a:t>
            </a:r>
            <a:r>
              <a:rPr lang="ru-RU" sz="2300" dirty="0"/>
              <a:t>, софистов и киренаиков, а также учение индийских аскетов (с ним он познакомился в азиатском походе Александра Македонского).</a:t>
            </a:r>
          </a:p>
          <a:p>
            <a:r>
              <a:rPr lang="ru-RU" sz="2300" dirty="0"/>
              <a:t>Скептики считали невозможным достижение истины, т.е. познание сути вещей, поскольку человеческое знание в высшей степени относительно. Путь к счастью они видели в добродетельной жизни, воздержании от суждений и достижении атараксии (безмятежности, внутреннего покоя).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13076" y="1124744"/>
            <a:ext cx="155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IV век до н.э.</a:t>
            </a:r>
          </a:p>
        </p:txBody>
      </p:sp>
    </p:spTree>
    <p:extLst>
      <p:ext uri="{BB962C8B-B14F-4D97-AF65-F5344CB8AC3E}">
        <p14:creationId xmlns:p14="http://schemas.microsoft.com/office/powerpoint/2010/main" val="8418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5016" cy="135348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Школа стоиков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8448" y="1340768"/>
            <a:ext cx="7506072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Школа стоиков</a:t>
            </a:r>
            <a:r>
              <a:rPr lang="ru-RU" sz="2400" b="1" dirty="0"/>
              <a:t>,</a:t>
            </a:r>
            <a:r>
              <a:rPr lang="ru-RU" sz="2400" dirty="0"/>
              <a:t> просуществовавшая шесть столетий, делится на: античную (кон. IV-III вв. до н.э.), среднюю (II-I вв. до н.э.) и римскую (I-II вв. н.э.).</a:t>
            </a:r>
          </a:p>
          <a:p>
            <a:r>
              <a:rPr lang="ru-RU" sz="2400" dirty="0"/>
              <a:t>Основателем школы был </a:t>
            </a:r>
            <a:r>
              <a:rPr lang="ru-RU" sz="2400" b="1" dirty="0"/>
              <a:t>Зенон</a:t>
            </a:r>
            <a:r>
              <a:rPr lang="ru-RU" sz="2400" dirty="0"/>
              <a:t>, но наибольшую известность получили поздние стоики </a:t>
            </a:r>
            <a:r>
              <a:rPr lang="ru-RU" sz="2400" b="1" dirty="0"/>
              <a:t>Эпиктет</a:t>
            </a:r>
            <a:r>
              <a:rPr lang="ru-RU" sz="2400" dirty="0"/>
              <a:t> и </a:t>
            </a:r>
            <a:r>
              <a:rPr lang="ru-RU" sz="2400" b="1" dirty="0"/>
              <a:t>Марк </a:t>
            </a:r>
            <a:r>
              <a:rPr lang="ru-RU" sz="2400" b="1" dirty="0" err="1"/>
              <a:t>Аврелий</a:t>
            </a:r>
            <a:r>
              <a:rPr lang="ru-RU" sz="2400" b="1" dirty="0"/>
              <a:t>.</a:t>
            </a:r>
            <a:endParaRPr lang="ru-RU" sz="2400" dirty="0"/>
          </a:p>
          <a:p>
            <a:r>
              <a:rPr lang="ru-RU" sz="2400" dirty="0"/>
              <a:t>Стоики делили всех людей на мудрецов, поступающих согласно разуму и глупцов, следующих желаниям и инстинктам. Этика стоиков заключалась в следующих тезисах: а) жить в согласии с природой и довольствоваться малым; б) следовать добродетели и чувству долга; в) спокойно сносить удары судьбы и стремится к душевному спокойствию.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01087" y="1052736"/>
            <a:ext cx="290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IV век до н. э. – II век н. э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494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5016" cy="135348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Школы римского </a:t>
            </a:r>
            <a:r>
              <a:rPr lang="ru-RU" b="1" dirty="0" smtClean="0"/>
              <a:t>периода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8448" y="1484784"/>
            <a:ext cx="75060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Неопифагореизм</a:t>
            </a:r>
            <a:r>
              <a:rPr lang="ru-RU" sz="1600" b="1" dirty="0"/>
              <a:t> (I-II вв. до н.э.)</a:t>
            </a:r>
            <a:endParaRPr lang="ru-RU" sz="1600" dirty="0"/>
          </a:p>
          <a:p>
            <a:r>
              <a:rPr lang="ru-RU" sz="1600" dirty="0"/>
              <a:t>Эта школа была больше похожа на религиозно – мистическое течение. </a:t>
            </a:r>
            <a:r>
              <a:rPr lang="ru-RU" sz="1600" dirty="0" err="1"/>
              <a:t>Неопифагорейцы</a:t>
            </a:r>
            <a:r>
              <a:rPr lang="ru-RU" sz="1600" dirty="0"/>
              <a:t> объединили платонические и стоические доктрины с сочинениями Пифагора. Они создали учение об единице (деятельном начале) и двойке (страдательной материи) как о первоначалах всего физического мира. </a:t>
            </a:r>
            <a:r>
              <a:rPr lang="ru-RU" sz="1600" dirty="0" err="1"/>
              <a:t>Неопифагореец</a:t>
            </a:r>
            <a:r>
              <a:rPr lang="ru-RU" sz="1600" dirty="0"/>
              <a:t> </a:t>
            </a:r>
            <a:r>
              <a:rPr lang="ru-RU" sz="1600" b="1" dirty="0" err="1"/>
              <a:t>Нумений</a:t>
            </a:r>
            <a:r>
              <a:rPr lang="ru-RU" sz="1600" b="1" dirty="0"/>
              <a:t> </a:t>
            </a:r>
            <a:r>
              <a:rPr lang="ru-RU" sz="1600" dirty="0"/>
              <a:t>на основе платоновской «идеи блага» и аристотелевского «Ума» выстроил теософию трех богов</a:t>
            </a:r>
            <a:r>
              <a:rPr lang="ru-RU" sz="1600" b="1" dirty="0"/>
              <a:t>, </a:t>
            </a:r>
            <a:r>
              <a:rPr lang="ru-RU" sz="1600" dirty="0"/>
              <a:t>которая должна была противостоять растущему влиянию христианства.</a:t>
            </a:r>
          </a:p>
          <a:p>
            <a:r>
              <a:rPr lang="ru-RU" sz="1600" b="1" dirty="0"/>
              <a:t>Неоплатонизм</a:t>
            </a:r>
            <a:r>
              <a:rPr lang="ru-RU" sz="1600" dirty="0"/>
              <a:t> </a:t>
            </a:r>
            <a:r>
              <a:rPr lang="ru-RU" sz="1600" b="1" dirty="0"/>
              <a:t>(III-IV вв. н.э.)</a:t>
            </a:r>
            <a:endParaRPr lang="ru-RU" sz="1600" dirty="0"/>
          </a:p>
          <a:p>
            <a:r>
              <a:rPr lang="ru-RU" sz="1600" dirty="0"/>
              <a:t>Философская школа, систематизировавшая основные положения учения Платона и идеи Аристотеля.</a:t>
            </a:r>
          </a:p>
          <a:p>
            <a:r>
              <a:rPr lang="ru-RU" sz="1600" b="1" dirty="0"/>
              <a:t>Плотин</a:t>
            </a:r>
            <a:r>
              <a:rPr lang="ru-RU" sz="1600" dirty="0"/>
              <a:t>, основатель учения, добавил туда элементы восточных религии и мифологии.</a:t>
            </a:r>
          </a:p>
          <a:p>
            <a:r>
              <a:rPr lang="ru-RU" sz="1600" dirty="0"/>
              <a:t>Неоплатоники представляли бытие состоящим из трех элементов: Единого (Бога; творческой силы, порождающей все), Ума и Души. Плотин утверждал, что человек, углубившись в себя, способен проделать многоступенчатый путь возвышения: от своей души к Мировой, от собственного ума к Мировому, от своего морально-эстетического состояния к Единому. С учением неоплатоников языческую античную философия считают исчерпанной.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17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2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5112568" cy="16561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Милетская </a:t>
            </a:r>
            <a:r>
              <a:rPr lang="ru-RU" b="1" dirty="0" smtClean="0"/>
              <a:t>школа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484784"/>
            <a:ext cx="7506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Была создана в полисе </a:t>
            </a:r>
            <a:r>
              <a:rPr lang="ru-RU" dirty="0" err="1"/>
              <a:t>Милете</a:t>
            </a:r>
            <a:r>
              <a:rPr lang="ru-RU" dirty="0"/>
              <a:t> (территория современной Турции) в VI веке до н.э. Милетские мыслители стремились найти </a:t>
            </a:r>
            <a:r>
              <a:rPr lang="ru-RU" i="1" dirty="0" err="1"/>
              <a:t>первовещество</a:t>
            </a:r>
            <a:r>
              <a:rPr lang="ru-RU" i="1" dirty="0"/>
              <a:t> – </a:t>
            </a:r>
            <a:r>
              <a:rPr lang="ru-RU" dirty="0"/>
              <a:t>первоначало всего существующего.</a:t>
            </a:r>
          </a:p>
          <a:p>
            <a:r>
              <a:rPr lang="ru-RU" b="1" dirty="0"/>
              <a:t>Фалес Милетский</a:t>
            </a:r>
            <a:r>
              <a:rPr lang="ru-RU" dirty="0"/>
              <a:t>, основатель школы, считал, что </a:t>
            </a:r>
            <a:r>
              <a:rPr lang="ru-RU" dirty="0" err="1"/>
              <a:t>первовеществом</a:t>
            </a:r>
            <a:r>
              <a:rPr lang="ru-RU" dirty="0"/>
              <a:t> является вода, из которой путем затвердевания и испарения произошли все вещи.</a:t>
            </a:r>
          </a:p>
          <a:p>
            <a:r>
              <a:rPr lang="ru-RU" b="1" dirty="0"/>
              <a:t>Анаксимандр</a:t>
            </a:r>
            <a:r>
              <a:rPr lang="ru-RU" dirty="0"/>
              <a:t>, ученик Фалеса, </a:t>
            </a:r>
            <a:r>
              <a:rPr lang="ru-RU" dirty="0" err="1"/>
              <a:t>первовеществом</a:t>
            </a:r>
            <a:r>
              <a:rPr lang="ru-RU" dirty="0"/>
              <a:t> считал </a:t>
            </a:r>
            <a:r>
              <a:rPr lang="ru-RU" i="1" dirty="0" err="1"/>
              <a:t>апейрон</a:t>
            </a:r>
            <a:r>
              <a:rPr lang="ru-RU" i="1" dirty="0"/>
              <a:t> – </a:t>
            </a:r>
            <a:r>
              <a:rPr lang="ru-RU" dirty="0"/>
              <a:t>божественное бесконечное начало, нечто среднее между огнем и воздухом, которое всем управляет.</a:t>
            </a:r>
          </a:p>
          <a:p>
            <a:r>
              <a:rPr lang="ru-RU" b="1" dirty="0"/>
              <a:t>Анаксимен</a:t>
            </a:r>
            <a:r>
              <a:rPr lang="ru-RU" dirty="0"/>
              <a:t> полагал, что </a:t>
            </a:r>
            <a:r>
              <a:rPr lang="ru-RU" dirty="0" err="1"/>
              <a:t>первовеществом</a:t>
            </a:r>
            <a:r>
              <a:rPr lang="ru-RU" dirty="0"/>
              <a:t> является воздух, из которого посредством разряжения или сгущения образуются все предметы.</a:t>
            </a:r>
          </a:p>
          <a:p>
            <a:r>
              <a:rPr lang="ru-RU" dirty="0"/>
              <a:t>Милетская школа была естественно-научной: философы пытались описать и объяснить мироздание в его эволюционной динамике, от происхождения Земли и небесных светил до появления живых существ. Милетские мыслители впервые поставили под сомнение разделение законов на небесные (божественные) и земные (человеческие), предположив существование всеобщих физических законов.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980728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VI век до </a:t>
            </a:r>
            <a:r>
              <a:rPr lang="ru-RU" b="1" dirty="0" smtClean="0"/>
              <a:t>н.э.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2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5112568" cy="16561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Школа Пифагора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412776"/>
            <a:ext cx="75060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Пифагор</a:t>
            </a:r>
            <a:r>
              <a:rPr lang="ru-RU" sz="1400" dirty="0"/>
              <a:t> (</a:t>
            </a:r>
            <a:r>
              <a:rPr lang="ru-RU" sz="1400" dirty="0" err="1"/>
              <a:t>ок</a:t>
            </a:r>
            <a:r>
              <a:rPr lang="ru-RU" sz="1400" dirty="0"/>
              <a:t>. 570 – 497 гг. до н.э.), философ и математик, в юности был слушателем Анаксимандра, побывал в Египте и Вавилоне, где познакомился с математикой и астрономией. Примерно в 532 г. до н.э. в г. Кротон он основал «пифагорейский союз» – нечто среднее между философской школой и тайным обществом. Члены союза имели совместное имущество и общий распорядок дня, включающий занятия музыкой, гимнастикой и науками. Обучение в школе длилось 15 лет.</a:t>
            </a:r>
          </a:p>
          <a:p>
            <a:r>
              <a:rPr lang="ru-RU" sz="1400" b="1" dirty="0"/>
              <a:t>Пифагорейцы</a:t>
            </a:r>
            <a:r>
              <a:rPr lang="ru-RU" sz="1400" dirty="0"/>
              <a:t> также придерживались идеи </a:t>
            </a:r>
            <a:r>
              <a:rPr lang="ru-RU" sz="1400" dirty="0" err="1"/>
              <a:t>первовещества</a:t>
            </a:r>
            <a:r>
              <a:rPr lang="ru-RU" sz="1400" dirty="0"/>
              <a:t>, которым они считали число. Они абсолютизировали и обожествляли числа. Пифагор разработал математическое объяснение гармонии мира, основанное на числе, мере и пропорциях. Он считал, что все происходящее в мире управляется определенными математическими отношениями; задача философа заключается в том, чтобы вскрыть эти отношения. Себя Пифагор называл философом, а своих учеников – математиками, т.к. их обучение начиналось с изучения чисел.</a:t>
            </a:r>
          </a:p>
          <a:p>
            <a:r>
              <a:rPr lang="ru-RU" sz="1400" b="1" dirty="0"/>
              <a:t>Гераклит Эфесский</a:t>
            </a:r>
            <a:r>
              <a:rPr lang="ru-RU" sz="1400" dirty="0"/>
              <a:t> (</a:t>
            </a:r>
            <a:r>
              <a:rPr lang="ru-RU" sz="1400" dirty="0" err="1"/>
              <a:t>ок</a:t>
            </a:r>
            <a:r>
              <a:rPr lang="ru-RU" sz="1400" dirty="0"/>
              <a:t>. 544 – 480 гг. до н.э.) первоначалом считал огонь – вечную и божественную стихию, которая управляет всеми вещами. Гераклит полагал, что мир находится в вечном движении, которое состоит из борьбы противоположностей: холодного и теплого, жизни и смерти и т.д. Эту борьбу он называл Логосом – единым для всего существующего законом, эквивалентным огню.</a:t>
            </a:r>
          </a:p>
          <a:p>
            <a:r>
              <a:rPr lang="ru-RU" sz="1400" b="1" dirty="0" err="1"/>
              <a:t>Ксенофан</a:t>
            </a:r>
            <a:r>
              <a:rPr lang="ru-RU" sz="1400" b="1" dirty="0"/>
              <a:t> </a:t>
            </a:r>
            <a:r>
              <a:rPr lang="ru-RU" sz="1400" b="1" dirty="0" err="1"/>
              <a:t>Колофонский</a:t>
            </a:r>
            <a:r>
              <a:rPr lang="ru-RU" sz="1400" dirty="0"/>
              <a:t> (род. в 570 г. до н.э.) – философ и поэт, во многом предопределил учение элеатов. </a:t>
            </a:r>
            <a:r>
              <a:rPr lang="ru-RU" sz="1400" dirty="0" err="1"/>
              <a:t>Ксенофан</a:t>
            </a:r>
            <a:r>
              <a:rPr lang="ru-RU" sz="1400" dirty="0"/>
              <a:t> впервые разделил знание на «истинное» и «чувственное», утверждая, что человек не способен полностью познать истину (т.е. стоял у основ скептицизма). Также он отрицал существование антропоморфных греческих богов и верил в существование единого Бога, неотделимого от мира.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980728"/>
            <a:ext cx="210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570 – 497 гг. до н.э.</a:t>
            </a:r>
          </a:p>
        </p:txBody>
      </p:sp>
    </p:spTree>
    <p:extLst>
      <p:ext uri="{BB962C8B-B14F-4D97-AF65-F5344CB8AC3E}">
        <p14:creationId xmlns:p14="http://schemas.microsoft.com/office/powerpoint/2010/main" val="2831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5112568" cy="16561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Элейская школа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616" y="1700808"/>
            <a:ext cx="750607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Была образована в конце VI-V вв. до н.э. в южно-италийском городе </a:t>
            </a:r>
            <a:r>
              <a:rPr lang="ru-RU" dirty="0" err="1"/>
              <a:t>Элее</a:t>
            </a:r>
            <a:r>
              <a:rPr lang="ru-RU" dirty="0"/>
              <a:t>. Элеаты раскритиковали учение Гераклита о вечном движении бытия, утвердив принцип его устойчивости и неподвижности.</a:t>
            </a:r>
          </a:p>
          <a:p>
            <a:r>
              <a:rPr lang="ru-RU" dirty="0"/>
              <a:t>Основатель школы </a:t>
            </a:r>
            <a:r>
              <a:rPr lang="ru-RU" b="1" dirty="0" err="1"/>
              <a:t>Парменид</a:t>
            </a:r>
            <a:r>
              <a:rPr lang="ru-RU" dirty="0"/>
              <a:t> выдвинул идею о том, что бытие (все, что реально и можно постичь умом) целостно, постоянно и неподвижно, а небытия (мнимого бытия) не существует. Также </a:t>
            </a:r>
            <a:r>
              <a:rPr lang="ru-RU" dirty="0" err="1"/>
              <a:t>Парменид</a:t>
            </a:r>
            <a:r>
              <a:rPr lang="ru-RU" dirty="0"/>
              <a:t> считал, что чувства – лишь источник недостоверных мнений, истинное знание постигается только разумом.</a:t>
            </a:r>
          </a:p>
          <a:p>
            <a:r>
              <a:rPr lang="ru-RU" b="1" dirty="0"/>
              <a:t>Зенон, </a:t>
            </a:r>
            <a:r>
              <a:rPr lang="ru-RU" dirty="0"/>
              <a:t>ученик </a:t>
            </a:r>
            <a:r>
              <a:rPr lang="ru-RU" dirty="0" err="1"/>
              <a:t>Парменида</a:t>
            </a:r>
            <a:r>
              <a:rPr lang="ru-RU" dirty="0"/>
              <a:t>, также не признавал множественность вещей и их движение. Свои философские суждения он доказывал с помощью апорий (парадоксов).</a:t>
            </a:r>
          </a:p>
          <a:p>
            <a:r>
              <a:rPr lang="ru-RU" b="1" dirty="0"/>
              <a:t>Мелисс (Самосский)</a:t>
            </a:r>
            <a:r>
              <a:rPr lang="ru-RU" dirty="0"/>
              <a:t> попытался обобщить аргументы </a:t>
            </a:r>
            <a:r>
              <a:rPr lang="ru-RU" dirty="0" err="1"/>
              <a:t>Парменида</a:t>
            </a:r>
            <a:r>
              <a:rPr lang="ru-RU" dirty="0"/>
              <a:t> о неизменном и неподвижном бытие. К прежним характеристикам бытия он добавил две новые: а) бытие не имеет границ; б) бытие бестелесно.</a:t>
            </a:r>
          </a:p>
          <a:p>
            <a:r>
              <a:rPr lang="ru-RU" b="1" dirty="0" err="1"/>
              <a:t>Субстанциалисты</a:t>
            </a:r>
            <a:r>
              <a:rPr lang="ru-RU" dirty="0"/>
              <a:t> отказались от поиска единого </a:t>
            </a:r>
            <a:r>
              <a:rPr lang="ru-RU" dirty="0" err="1"/>
              <a:t>первовещества</a:t>
            </a:r>
            <a:r>
              <a:rPr lang="ru-RU" dirty="0"/>
              <a:t>, допуская, что оно может состоять из нескольких структурных элементов.</a:t>
            </a:r>
          </a:p>
          <a:p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91880" y="1052736"/>
            <a:ext cx="174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VI-V вв. до </a:t>
            </a:r>
            <a:r>
              <a:rPr lang="ru-RU" b="1" dirty="0" smtClean="0"/>
              <a:t>н.э.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988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6264696" cy="16561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Учение плюралистов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616" y="1700808"/>
            <a:ext cx="750607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Плюралисты</a:t>
            </a:r>
            <a:r>
              <a:rPr lang="ru-RU" sz="2400" b="1" dirty="0"/>
              <a:t> Эмпедокл и Анаксагор </a:t>
            </a:r>
            <a:r>
              <a:rPr lang="ru-RU" sz="2400" dirty="0"/>
              <a:t>предполагали мироздание состоящим из нескольких субстанций.</a:t>
            </a:r>
          </a:p>
          <a:p>
            <a:r>
              <a:rPr lang="ru-RU" sz="2400" b="1" dirty="0"/>
              <a:t>Эмпедокл</a:t>
            </a:r>
            <a:r>
              <a:rPr lang="ru-RU" sz="2400" dirty="0"/>
              <a:t> считал этими субстанциями землю, огонь, воду и воздух (эфир), которые являются «корнями всех вещей». Движущим началом бытия он представлял взаимодействие двух космических сил: любви и ненависти (вражды).</a:t>
            </a:r>
          </a:p>
          <a:p>
            <a:r>
              <a:rPr lang="ru-RU" sz="2400" b="1" dirty="0"/>
              <a:t>Анаксагор</a:t>
            </a:r>
            <a:r>
              <a:rPr lang="ru-RU" sz="2400" dirty="0"/>
              <a:t> считал, что мироздание состоит из бесконечного количества невидимых частиц (семян). Эти частицы были неподвижны и хаотичны, пока их не привел в движение и гармонию Ум (</a:t>
            </a:r>
            <a:r>
              <a:rPr lang="ru-RU" sz="2400" dirty="0" err="1"/>
              <a:t>Нус</a:t>
            </a:r>
            <a:r>
              <a:rPr lang="ru-RU" sz="2400" dirty="0"/>
              <a:t>) – невидимая сила, движущая Вселенной.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763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188640"/>
            <a:ext cx="6264696" cy="1656184"/>
          </a:xfrm>
        </p:spPr>
        <p:txBody>
          <a:bodyPr>
            <a:normAutofit fontScale="90000"/>
          </a:bodyPr>
          <a:lstStyle/>
          <a:p>
            <a:r>
              <a:rPr lang="ru-RU" dirty="0"/>
              <a:t>Учение атомистов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3384" y="1412776"/>
            <a:ext cx="750607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Атомисты</a:t>
            </a:r>
            <a:r>
              <a:rPr lang="ru-RU" sz="2600" b="1" dirty="0"/>
              <a:t> </a:t>
            </a:r>
            <a:r>
              <a:rPr lang="ru-RU" sz="2600" b="1" dirty="0" err="1"/>
              <a:t>Левкипп</a:t>
            </a:r>
            <a:r>
              <a:rPr lang="ru-RU" sz="2600" b="1" dirty="0"/>
              <a:t> и </a:t>
            </a:r>
            <a:r>
              <a:rPr lang="ru-RU" sz="2600" b="1" dirty="0" err="1"/>
              <a:t>Демокрит</a:t>
            </a:r>
            <a:r>
              <a:rPr lang="ru-RU" sz="2600" dirty="0"/>
              <a:t> в противовес элеатам утверждали, что существует как бытие, так и «небытие» (пустота). Пустота разделяет </a:t>
            </a:r>
            <a:r>
              <a:rPr lang="ru-RU" sz="2600" i="1" dirty="0"/>
              <a:t>атомы</a:t>
            </a:r>
            <a:r>
              <a:rPr lang="ru-RU" sz="2600" dirty="0"/>
              <a:t> – мельчайшие неделимые частицы, которые различаются формой, массой и направлением движения. Сцепление и разъединение атомов образует все вещи и явления (в том числе и человека).</a:t>
            </a:r>
          </a:p>
          <a:p>
            <a:r>
              <a:rPr lang="ru-RU" sz="2600" b="1" dirty="0" err="1"/>
              <a:t>Демокрит</a:t>
            </a:r>
            <a:r>
              <a:rPr lang="ru-RU" sz="2600" dirty="0"/>
              <a:t> впервые провел параллель между устройством мироздания и человеческого организма, используя понятия «макрокосм» и «микрокосм».</a:t>
            </a:r>
          </a:p>
          <a:p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09204" y="1032514"/>
            <a:ext cx="206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V-IV веков до н. </a:t>
            </a:r>
            <a:r>
              <a:rPr lang="ru-RU" b="1" dirty="0" smtClean="0"/>
              <a:t>э.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234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188640"/>
            <a:ext cx="6264696" cy="1656184"/>
          </a:xfrm>
        </p:spPr>
        <p:txBody>
          <a:bodyPr>
            <a:normAutofit fontScale="90000"/>
          </a:bodyPr>
          <a:lstStyle/>
          <a:p>
            <a:r>
              <a:rPr lang="ru-RU" dirty="0"/>
              <a:t>Софийская школа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3384" y="1412776"/>
            <a:ext cx="750607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 называли группу философов, за плату обучавших наукам и ораторскому искусству. Школа софистов сформировалась в V вв. до н.э. и просуществовала практически до конца римской империи. Софисты подчеркнули практическую значимость философии, привели ее к проблемам человека и общества.</a:t>
            </a:r>
          </a:p>
          <a:p>
            <a:r>
              <a:rPr lang="ru-RU" sz="2400" b="1" dirty="0"/>
              <a:t>Протагор</a:t>
            </a:r>
            <a:r>
              <a:rPr lang="ru-RU" sz="2400" dirty="0"/>
              <a:t> сформулировал главные положения софистов: а) человек есть мера всех вещей; б) всякая истина относительна и субъективна; в) моральные нормы также относительны, и в случае неэффективности заменяются другими.</a:t>
            </a:r>
            <a:r>
              <a:rPr lang="ru-RU" sz="2400" b="1" dirty="0"/>
              <a:t> </a:t>
            </a:r>
            <a:r>
              <a:rPr lang="ru-RU" sz="2400" b="1" dirty="0" err="1"/>
              <a:t>Горгий</a:t>
            </a:r>
            <a:r>
              <a:rPr lang="ru-RU" sz="2400" b="1" dirty="0"/>
              <a:t> </a:t>
            </a:r>
            <a:r>
              <a:rPr lang="ru-RU" sz="2400" dirty="0"/>
              <a:t>отрицал существование «небытия», а </a:t>
            </a:r>
            <a:r>
              <a:rPr lang="ru-RU" sz="2400" b="1" dirty="0" err="1"/>
              <a:t>Гипий</a:t>
            </a:r>
            <a:r>
              <a:rPr lang="ru-RU" sz="2400" dirty="0"/>
              <a:t> провозгласил всех людей равными от природы.</a:t>
            </a:r>
          </a:p>
          <a:p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86969" y="1043444"/>
            <a:ext cx="420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2-я половина V – 1-я половина IV века</a:t>
            </a:r>
          </a:p>
        </p:txBody>
      </p:sp>
    </p:spTree>
    <p:extLst>
      <p:ext uri="{BB962C8B-B14F-4D97-AF65-F5344CB8AC3E}">
        <p14:creationId xmlns:p14="http://schemas.microsoft.com/office/powerpoint/2010/main" val="28589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6088" y="908720"/>
            <a:ext cx="9145016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Учение Сократа и сократические школы 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7424" y="1872020"/>
            <a:ext cx="750607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Сократ</a:t>
            </a:r>
            <a:r>
              <a:rPr lang="ru-RU" sz="1400" dirty="0"/>
              <a:t> (469 – 399 гг. до н.э.) сделал центром своего учения сознание, мышление и духовный мир человека. Знание он отождествлял с добром, а главной причиной зла и человеческих пороков считал невежество. Сократ утверждал, что знание невозможно передать в готовом виде, поэтому предлагал ученикам собственный способ постижение истины через спор и иронический диалог (</a:t>
            </a:r>
            <a:r>
              <a:rPr lang="ru-RU" sz="1400" dirty="0" err="1"/>
              <a:t>майевтику</a:t>
            </a:r>
            <a:r>
              <a:rPr lang="ru-RU" sz="1400" dirty="0"/>
              <a:t>).</a:t>
            </a:r>
          </a:p>
          <a:p>
            <a:r>
              <a:rPr lang="ru-RU" sz="1400" b="1" dirty="0"/>
              <a:t>В начале IV в. до н.э.  некоторые ученики Сократа основали собственные школы, получившие название «сократических»:</a:t>
            </a:r>
            <a:endParaRPr lang="ru-RU" sz="1400" dirty="0"/>
          </a:p>
          <a:p>
            <a:pPr lvl="0"/>
            <a:r>
              <a:rPr lang="ru-RU" sz="1400" b="1" dirty="0" err="1"/>
              <a:t>мегарская</a:t>
            </a:r>
            <a:r>
              <a:rPr lang="ru-RU" sz="1400" b="1" dirty="0"/>
              <a:t> школа</a:t>
            </a:r>
            <a:r>
              <a:rPr lang="ru-RU" sz="1400" dirty="0"/>
              <a:t>, основанная </a:t>
            </a:r>
            <a:r>
              <a:rPr lang="ru-RU" sz="1400" b="1" dirty="0"/>
              <a:t>Евклидом</a:t>
            </a:r>
            <a:r>
              <a:rPr lang="ru-RU" sz="1400" dirty="0"/>
              <a:t>, объединила учение </a:t>
            </a:r>
            <a:r>
              <a:rPr lang="ru-RU" sz="1400" dirty="0" err="1"/>
              <a:t>Парменида</a:t>
            </a:r>
            <a:r>
              <a:rPr lang="ru-RU" sz="1400" dirty="0"/>
              <a:t> об едином бытие и идею Сократа о благе, тождественном добродетели. Евклид утверждал, что есть лишь благо, называемое Разумом (Умом) или Богом; ничто, ему противоположное, не существует.</a:t>
            </a:r>
          </a:p>
          <a:p>
            <a:pPr lvl="0"/>
            <a:r>
              <a:rPr lang="ru-RU" sz="1400" b="1" dirty="0"/>
              <a:t>элидо-эретрийская школа, </a:t>
            </a:r>
            <a:r>
              <a:rPr lang="ru-RU" sz="1400" dirty="0"/>
              <a:t>основанная </a:t>
            </a:r>
            <a:r>
              <a:rPr lang="ru-RU" sz="1400" b="1" dirty="0" err="1"/>
              <a:t>Федоном</a:t>
            </a:r>
            <a:r>
              <a:rPr lang="ru-RU" sz="1400" b="1" dirty="0"/>
              <a:t>,</a:t>
            </a:r>
            <a:r>
              <a:rPr lang="ru-RU" sz="1400" dirty="0"/>
              <a:t> была похожа на </a:t>
            </a:r>
            <a:r>
              <a:rPr lang="ru-RU" sz="1400" dirty="0" err="1"/>
              <a:t>мегарскую</a:t>
            </a:r>
            <a:r>
              <a:rPr lang="ru-RU" sz="1400" dirty="0"/>
              <a:t> и не создала принципиально новых идей.</a:t>
            </a:r>
          </a:p>
          <a:p>
            <a:pPr lvl="0"/>
            <a:r>
              <a:rPr lang="ru-RU" sz="1400" b="1" dirty="0"/>
              <a:t>киренская школа</a:t>
            </a:r>
            <a:r>
              <a:rPr lang="ru-RU" sz="1400" dirty="0"/>
              <a:t>, основанная </a:t>
            </a:r>
            <a:r>
              <a:rPr lang="ru-RU" sz="1400" b="1" dirty="0"/>
              <a:t>Аристиппом</a:t>
            </a:r>
            <a:r>
              <a:rPr lang="ru-RU" sz="1400" dirty="0"/>
              <a:t>, утверждала, что человек пребывает в плену своих ощущений, которых может быть только два: наслаждение и боль. Киренаики считали, что наслаждение есть цель человеческой жизни, счастье – это совокупность наслаждений, а мудрость – умение подчинять наслаждение своей разумной воле.</a:t>
            </a:r>
          </a:p>
          <a:p>
            <a:pPr lvl="0"/>
            <a:r>
              <a:rPr lang="ru-RU" sz="1400" b="1" dirty="0"/>
              <a:t>Киническая школа</a:t>
            </a:r>
            <a:r>
              <a:rPr lang="ru-RU" sz="1400" dirty="0"/>
              <a:t> основана </a:t>
            </a:r>
            <a:r>
              <a:rPr lang="ru-RU" sz="1400" b="1" dirty="0" err="1"/>
              <a:t>Антисфеном</a:t>
            </a:r>
            <a:r>
              <a:rPr lang="ru-RU" sz="1400" dirty="0"/>
              <a:t>, но самым известным ее представителем был </a:t>
            </a:r>
            <a:r>
              <a:rPr lang="ru-RU" sz="1400" b="1" dirty="0"/>
              <a:t>Диоген</a:t>
            </a:r>
            <a:r>
              <a:rPr lang="ru-RU" sz="1400" dirty="0"/>
              <a:t>. Киники видели единственное благо человека в его внутренней свободе, а все нормы и правила считали пустой условностью. Счастье для киников означало неприхотливую жизнь, умеренный труд, воздержание и от наслаждений, и от страданий.</a:t>
            </a:r>
          </a:p>
          <a:p>
            <a:endParaRPr lang="ru-RU" sz="2400" dirty="0"/>
          </a:p>
          <a:p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1628800"/>
            <a:ext cx="210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469 – 399 гг. до н.э.</a:t>
            </a:r>
          </a:p>
        </p:txBody>
      </p:sp>
    </p:spTree>
    <p:extLst>
      <p:ext uri="{BB962C8B-B14F-4D97-AF65-F5344CB8AC3E}">
        <p14:creationId xmlns:p14="http://schemas.microsoft.com/office/powerpoint/2010/main" val="1411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84272"/>
            <a:ext cx="9145016" cy="13534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Платон и его Академия   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7424" y="1700808"/>
            <a:ext cx="75060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Самым талантливым учеником Сократа был </a:t>
            </a:r>
            <a:r>
              <a:rPr lang="ru-RU" b="1" dirty="0"/>
              <a:t>Платон </a:t>
            </a:r>
            <a:r>
              <a:rPr lang="ru-RU" dirty="0"/>
              <a:t>(427 – 347 гг. до н.э.). Философская система Платона – первая в античности, где присутствуют все основные разделы: онтология, гносеология, этика, эстетика и учение о государстве. Его методом философствования была диалектика: искусство ставить и разрешать вопросы, давать точные определения вещей. Платон считается основоположником объективного идеализма, поскольку первым из греческих философов разделил понятия «материального» и «идеального».</a:t>
            </a:r>
          </a:p>
          <a:p>
            <a:r>
              <a:rPr lang="ru-RU" dirty="0"/>
              <a:t>В 386 г. до н.э. Платон основал в пригороде Афин собственное учебное заведение – </a:t>
            </a:r>
            <a:r>
              <a:rPr lang="ru-RU" b="1" dirty="0"/>
              <a:t>Академию</a:t>
            </a:r>
            <a:r>
              <a:rPr lang="ru-RU" dirty="0"/>
              <a:t>, которая просуществовала почти тысячу лет. Обучение в Академии было бесплатным. Помимо философии, слушатели изучали геометрию, арифметику, астрономию и музыкальную гармонию. Академия считалась крупнейшим научным и математическим центром своего времени, поскольку Платон считал математику неотъемлемой частью философского знания. Также он передавал ученикам свои идеи об устройстве справедливого общества.</a:t>
            </a:r>
          </a:p>
          <a:p>
            <a:endParaRPr lang="ru-RU" sz="1400" dirty="0"/>
          </a:p>
          <a:p>
            <a:endParaRPr lang="ru-RU" sz="2400" dirty="0"/>
          </a:p>
          <a:p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1052736"/>
            <a:ext cx="214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427 – 347 гг. до н.э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95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74</TotalTime>
  <Words>336</Words>
  <Application>Microsoft Office PowerPoint</Application>
  <PresentationFormat>Экран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Impact</vt:lpstr>
      <vt:lpstr>Times New Roman</vt:lpstr>
      <vt:lpstr>NewsPrint</vt:lpstr>
      <vt:lpstr>Философские античные школы</vt:lpstr>
      <vt:lpstr>Милетская школа </vt:lpstr>
      <vt:lpstr>Школа Пифагора </vt:lpstr>
      <vt:lpstr>Элейская школа </vt:lpstr>
      <vt:lpstr>Учение плюралистов </vt:lpstr>
      <vt:lpstr>Учение атомистов </vt:lpstr>
      <vt:lpstr>Софийская школа </vt:lpstr>
      <vt:lpstr>Учение Сократа и сократические школы  </vt:lpstr>
      <vt:lpstr>Платон и его Академия    </vt:lpstr>
      <vt:lpstr>Учение Аристотеля   </vt:lpstr>
      <vt:lpstr>Эпикуреизм   </vt:lpstr>
      <vt:lpstr>Школа скептиков</vt:lpstr>
      <vt:lpstr>Школа стоиков</vt:lpstr>
      <vt:lpstr>Школы римского периода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Философские античные школы</dc:title>
  <dc:creator>Daria</dc:creator>
  <cp:lastModifiedBy>Олег</cp:lastModifiedBy>
  <cp:revision>8</cp:revision>
  <dcterms:created xsi:type="dcterms:W3CDTF">2020-03-14T19:37:55Z</dcterms:created>
  <dcterms:modified xsi:type="dcterms:W3CDTF">2020-04-24T12:47:48Z</dcterms:modified>
</cp:coreProperties>
</file>