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C98-2A7F-44D3-BBA7-F4C1DEB2BFDE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EDE501-0AF0-4D58-8823-3B2B0011FF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C98-2A7F-44D3-BBA7-F4C1DEB2BFDE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E501-0AF0-4D58-8823-3B2B0011FF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C98-2A7F-44D3-BBA7-F4C1DEB2BFDE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E501-0AF0-4D58-8823-3B2B0011FF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C98-2A7F-44D3-BBA7-F4C1DEB2BFDE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E501-0AF0-4D58-8823-3B2B0011FF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C98-2A7F-44D3-BBA7-F4C1DEB2BFDE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E501-0AF0-4D58-8823-3B2B0011FFA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C98-2A7F-44D3-BBA7-F4C1DEB2BFDE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E501-0AF0-4D58-8823-3B2B0011FF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C98-2A7F-44D3-BBA7-F4C1DEB2BFDE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E501-0AF0-4D58-8823-3B2B0011FF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C98-2A7F-44D3-BBA7-F4C1DEB2BFDE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E501-0AF0-4D58-8823-3B2B0011FF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C98-2A7F-44D3-BBA7-F4C1DEB2BFDE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E501-0AF0-4D58-8823-3B2B0011FF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C98-2A7F-44D3-BBA7-F4C1DEB2BFDE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E501-0AF0-4D58-8823-3B2B0011FFA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C98-2A7F-44D3-BBA7-F4C1DEB2BFDE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E501-0AF0-4D58-8823-3B2B0011FFA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91A9C98-2A7F-44D3-BBA7-F4C1DEB2BFDE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EDE501-0AF0-4D58-8823-3B2B0011FF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k.wikipedia.org/wiki/309_%D0%B4%D0%BE_%D0%BD._%D0%B5.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19872" y="3429000"/>
            <a:ext cx="4464496" cy="1800200"/>
          </a:xfrm>
        </p:spPr>
        <p:txBody>
          <a:bodyPr>
            <a:normAutofit/>
          </a:bodyPr>
          <a:lstStyle/>
          <a:p>
            <a:r>
              <a:rPr lang="uk-UA" dirty="0" smtClean="0"/>
              <a:t>Виконала студентка ФКН </a:t>
            </a:r>
          </a:p>
          <a:p>
            <a:r>
              <a:rPr lang="uk-UA" dirty="0" smtClean="0"/>
              <a:t>Групи КБ22 </a:t>
            </a:r>
          </a:p>
          <a:p>
            <a:r>
              <a:rPr lang="uk-UA" dirty="0" err="1" smtClean="0"/>
              <a:t>Довгаль</a:t>
            </a:r>
            <a:r>
              <a:rPr lang="uk-UA" dirty="0" smtClean="0"/>
              <a:t> </a:t>
            </a:r>
            <a:r>
              <a:rPr lang="uk-UA" dirty="0" err="1" smtClean="0"/>
              <a:t>Анаствсія</a:t>
            </a:r>
            <a:r>
              <a:rPr lang="uk-UA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філософія</a:t>
            </a:r>
            <a:r>
              <a:rPr lang="ru-RU" dirty="0" smtClean="0"/>
              <a:t> </a:t>
            </a:r>
            <a:r>
              <a:rPr lang="ru-RU" dirty="0" err="1" smtClean="0"/>
              <a:t>еллінського</a:t>
            </a:r>
            <a:r>
              <a:rPr lang="ru-RU" dirty="0" smtClean="0"/>
              <a:t> та </a:t>
            </a:r>
            <a:r>
              <a:rPr lang="ru-RU" dirty="0" err="1" smtClean="0"/>
              <a:t>римського</a:t>
            </a:r>
            <a:r>
              <a:rPr lang="ru-RU" dirty="0" smtClean="0"/>
              <a:t> </a:t>
            </a:r>
            <a:r>
              <a:rPr lang="ru-RU" dirty="0" err="1" smtClean="0"/>
              <a:t>періодів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7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22088"/>
            <a:ext cx="6079694" cy="288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1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332656"/>
            <a:ext cx="55263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 </a:t>
            </a:r>
            <a:r>
              <a:rPr lang="ru-RU" sz="1600" dirty="0"/>
              <a:t>В </a:t>
            </a:r>
            <a:r>
              <a:rPr lang="ru-RU" sz="1600" dirty="0" err="1"/>
              <a:t>епоху</a:t>
            </a:r>
            <a:r>
              <a:rPr lang="ru-RU" sz="1600" dirty="0"/>
              <a:t> </a:t>
            </a:r>
            <a:r>
              <a:rPr lang="ru-RU" sz="1600" dirty="0" err="1"/>
              <a:t>еллінізму</a:t>
            </a:r>
            <a:r>
              <a:rPr lang="ru-RU" sz="1600" dirty="0"/>
              <a:t> </a:t>
            </a:r>
            <a:r>
              <a:rPr lang="ru-RU" sz="1600" dirty="0" err="1"/>
              <a:t>продовжували</a:t>
            </a:r>
            <a:r>
              <a:rPr lang="ru-RU" sz="1600" dirty="0"/>
              <a:t> свою </a:t>
            </a:r>
            <a:r>
              <a:rPr lang="ru-RU" sz="1600" dirty="0" err="1"/>
              <a:t>діяльність</a:t>
            </a:r>
            <a:r>
              <a:rPr lang="ru-RU" sz="1600" dirty="0"/>
              <a:t> </a:t>
            </a:r>
            <a:r>
              <a:rPr lang="ru-RU" sz="1600" dirty="0" err="1"/>
              <a:t>Платонівська</a:t>
            </a:r>
            <a:r>
              <a:rPr lang="ru-RU" sz="1600" dirty="0"/>
              <a:t> </a:t>
            </a:r>
            <a:r>
              <a:rPr lang="ru-RU" sz="1600" dirty="0" err="1"/>
              <a:t>академія</a:t>
            </a:r>
            <a:r>
              <a:rPr lang="ru-RU" sz="1600" dirty="0"/>
              <a:t>, </a:t>
            </a:r>
            <a:r>
              <a:rPr lang="ru-RU" sz="1600" dirty="0" err="1"/>
              <a:t>Аристотелівський</a:t>
            </a:r>
            <a:r>
              <a:rPr lang="ru-RU" sz="1600" dirty="0"/>
              <a:t> </a:t>
            </a:r>
            <a:r>
              <a:rPr lang="ru-RU" sz="1600" dirty="0" err="1"/>
              <a:t>ліцей</a:t>
            </a:r>
            <a:r>
              <a:rPr lang="ru-RU" sz="1600" dirty="0"/>
              <a:t>, </a:t>
            </a:r>
            <a:r>
              <a:rPr lang="ru-RU" sz="1600" dirty="0" err="1"/>
              <a:t>кініки</a:t>
            </a:r>
            <a:r>
              <a:rPr lang="ru-RU" sz="1600" dirty="0"/>
              <a:t> та </a:t>
            </a:r>
            <a:r>
              <a:rPr lang="ru-RU" sz="1600" dirty="0" err="1"/>
              <a:t>кіренська</a:t>
            </a:r>
            <a:r>
              <a:rPr lang="ru-RU" sz="1600" dirty="0"/>
              <a:t> школа. У той же час </a:t>
            </a:r>
            <a:r>
              <a:rPr lang="ru-RU" sz="1600" dirty="0" err="1"/>
              <a:t>виникають</a:t>
            </a:r>
            <a:r>
              <a:rPr lang="ru-RU" sz="1600" dirty="0"/>
              <a:t> три </a:t>
            </a:r>
            <a:r>
              <a:rPr lang="ru-RU" sz="1600" dirty="0" err="1"/>
              <a:t>нові</a:t>
            </a:r>
            <a:r>
              <a:rPr lang="ru-RU" sz="1600" dirty="0"/>
              <a:t> </a:t>
            </a:r>
            <a:r>
              <a:rPr lang="ru-RU" sz="1600" dirty="0" err="1"/>
              <a:t>філософські</a:t>
            </a:r>
            <a:r>
              <a:rPr lang="ru-RU" sz="1600" dirty="0"/>
              <a:t> </a:t>
            </a:r>
            <a:r>
              <a:rPr lang="ru-RU" sz="1600" dirty="0" err="1"/>
              <a:t>школи</a:t>
            </a:r>
            <a:r>
              <a:rPr lang="ru-RU" sz="1600" dirty="0"/>
              <a:t>: скептицизм, </a:t>
            </a:r>
            <a:r>
              <a:rPr lang="ru-RU" sz="1600" dirty="0" err="1"/>
              <a:t>епікуреїзм</a:t>
            </a:r>
            <a:r>
              <a:rPr lang="ru-RU" sz="1600" dirty="0"/>
              <a:t> та </a:t>
            </a:r>
            <a:r>
              <a:rPr lang="ru-RU" sz="1600" dirty="0" err="1"/>
              <a:t>стоїцизм</a:t>
            </a:r>
            <a:r>
              <a:rPr lang="ru-RU" sz="1600" dirty="0"/>
              <a:t>. </a:t>
            </a:r>
            <a:r>
              <a:rPr lang="ru-RU" sz="1600" dirty="0" err="1"/>
              <a:t>Об'єднувала</a:t>
            </a:r>
            <a:r>
              <a:rPr lang="ru-RU" sz="1600" dirty="0"/>
              <a:t> </a:t>
            </a:r>
            <a:r>
              <a:rPr lang="ru-RU" sz="1600" dirty="0" err="1"/>
              <a:t>їх</a:t>
            </a:r>
            <a:r>
              <a:rPr lang="ru-RU" sz="1600" dirty="0"/>
              <a:t> </a:t>
            </a:r>
            <a:r>
              <a:rPr lang="ru-RU" sz="1600" dirty="0" err="1"/>
              <a:t>загальна</a:t>
            </a:r>
            <a:r>
              <a:rPr lang="ru-RU" sz="1600" dirty="0"/>
              <a:t> </a:t>
            </a:r>
            <a:r>
              <a:rPr lang="ru-RU" sz="1600" dirty="0" err="1"/>
              <a:t>зосередженість</a:t>
            </a:r>
            <a:r>
              <a:rPr lang="ru-RU" sz="1600" dirty="0"/>
              <a:t> на </a:t>
            </a:r>
            <a:r>
              <a:rPr lang="ru-RU" sz="1600" dirty="0" err="1"/>
              <a:t>питаннях</a:t>
            </a:r>
            <a:r>
              <a:rPr lang="ru-RU" sz="1600" dirty="0"/>
              <a:t> </a:t>
            </a:r>
            <a:r>
              <a:rPr lang="ru-RU" sz="1600" dirty="0" err="1"/>
              <a:t>поведінки</a:t>
            </a:r>
            <a:r>
              <a:rPr lang="ru-RU" sz="1600" dirty="0"/>
              <a:t> </a:t>
            </a:r>
            <a:r>
              <a:rPr lang="ru-RU" sz="1600" dirty="0" err="1"/>
              <a:t>індивіда</a:t>
            </a:r>
            <a:r>
              <a:rPr lang="ru-RU" sz="1600" dirty="0"/>
              <a:t>, </a:t>
            </a:r>
            <a:r>
              <a:rPr lang="ru-RU" sz="1600" dirty="0" err="1"/>
              <a:t>досягнення</a:t>
            </a:r>
            <a:r>
              <a:rPr lang="ru-RU" sz="1600" dirty="0"/>
              <a:t> ним </a:t>
            </a:r>
            <a:r>
              <a:rPr lang="ru-RU" sz="1600" dirty="0" err="1"/>
              <a:t>внутрішньої</a:t>
            </a:r>
            <a:r>
              <a:rPr lang="ru-RU" sz="1600" dirty="0"/>
              <a:t> </a:t>
            </a:r>
            <a:r>
              <a:rPr lang="ru-RU" sz="1600" dirty="0" err="1"/>
              <a:t>незалежності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навколишнього</a:t>
            </a:r>
            <a:r>
              <a:rPr lang="ru-RU" sz="1600" dirty="0"/>
              <a:t> </a:t>
            </a:r>
            <a:r>
              <a:rPr lang="ru-RU" sz="1600" dirty="0" err="1"/>
              <a:t>світу</a:t>
            </a:r>
            <a:r>
              <a:rPr lang="ru-RU" sz="1600" dirty="0"/>
              <a:t> і </a:t>
            </a:r>
            <a:r>
              <a:rPr lang="ru-RU" sz="1600" dirty="0" err="1"/>
              <a:t>пов'язане</a:t>
            </a:r>
            <a:r>
              <a:rPr lang="ru-RU" sz="1600" dirty="0"/>
              <a:t> з </a:t>
            </a:r>
            <a:r>
              <a:rPr lang="ru-RU" sz="1600" dirty="0" err="1"/>
              <a:t>цим</a:t>
            </a:r>
            <a:r>
              <a:rPr lang="ru-RU" sz="1600" dirty="0"/>
              <a:t> </a:t>
            </a:r>
            <a:r>
              <a:rPr lang="ru-RU" sz="1600" dirty="0" err="1"/>
              <a:t>витіснення</a:t>
            </a:r>
            <a:r>
              <a:rPr lang="ru-RU" sz="1600" dirty="0"/>
              <a:t> </a:t>
            </a:r>
            <a:r>
              <a:rPr lang="ru-RU" sz="1600" dirty="0" err="1"/>
              <a:t>онтологічної</a:t>
            </a:r>
            <a:r>
              <a:rPr lang="ru-RU" sz="1600" dirty="0"/>
              <a:t> проблематики.</a:t>
            </a:r>
          </a:p>
          <a:p>
            <a:r>
              <a:rPr lang="ru-RU" sz="1600" dirty="0"/>
              <a:t>Школа </a:t>
            </a:r>
            <a:r>
              <a:rPr lang="ru-RU" sz="1600" dirty="0" err="1"/>
              <a:t>скептиків</a:t>
            </a:r>
            <a:r>
              <a:rPr lang="ru-RU" sz="1600" dirty="0"/>
              <a:t>, заснована </a:t>
            </a:r>
            <a:r>
              <a:rPr lang="ru-RU" sz="1600" dirty="0" err="1"/>
              <a:t>наприкінці</a:t>
            </a:r>
            <a:r>
              <a:rPr lang="ru-RU" sz="1600" dirty="0"/>
              <a:t> 4 </a:t>
            </a:r>
            <a:r>
              <a:rPr lang="ru-RU" sz="1600" dirty="0" err="1"/>
              <a:t>століття</a:t>
            </a:r>
            <a:r>
              <a:rPr lang="ru-RU" sz="1600" dirty="0"/>
              <a:t> до н. е. </a:t>
            </a:r>
            <a:r>
              <a:rPr lang="ru-RU" sz="1600" dirty="0" err="1"/>
              <a:t>Пірроном</a:t>
            </a:r>
            <a:r>
              <a:rPr lang="ru-RU" sz="1600" dirty="0"/>
              <a:t>, закликала до </a:t>
            </a:r>
            <a:r>
              <a:rPr lang="ru-RU" sz="1600" dirty="0" err="1"/>
              <a:t>досягнення</a:t>
            </a:r>
            <a:r>
              <a:rPr lang="ru-RU" sz="1600" dirty="0"/>
              <a:t> </a:t>
            </a:r>
            <a:r>
              <a:rPr lang="ru-RU" sz="1600" dirty="0" err="1"/>
              <a:t>незворушності</a:t>
            </a:r>
            <a:r>
              <a:rPr lang="ru-RU" sz="1600" dirty="0"/>
              <a:t> духу на шляху </a:t>
            </a:r>
            <a:r>
              <a:rPr lang="ru-RU" sz="1600" dirty="0" err="1"/>
              <a:t>відмови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пошуків</a:t>
            </a:r>
            <a:r>
              <a:rPr lang="ru-RU" sz="1600" dirty="0"/>
              <a:t> </a:t>
            </a:r>
            <a:r>
              <a:rPr lang="ru-RU" sz="1600" dirty="0" err="1"/>
              <a:t>неможливого</a:t>
            </a:r>
            <a:r>
              <a:rPr lang="ru-RU" sz="1600" dirty="0"/>
              <a:t>, на </a:t>
            </a:r>
            <a:r>
              <a:rPr lang="ru-RU" sz="1600" dirty="0" err="1"/>
              <a:t>їхню</a:t>
            </a:r>
            <a:r>
              <a:rPr lang="ru-RU" sz="1600" dirty="0"/>
              <a:t> думку, </a:t>
            </a:r>
            <a:r>
              <a:rPr lang="ru-RU" sz="1600" dirty="0" err="1"/>
              <a:t>об'єктивного</a:t>
            </a:r>
            <a:r>
              <a:rPr lang="ru-RU" sz="1600" dirty="0"/>
              <a:t> </a:t>
            </a:r>
            <a:r>
              <a:rPr lang="ru-RU" sz="1600" dirty="0" err="1"/>
              <a:t>знання</a:t>
            </a:r>
            <a:r>
              <a:rPr lang="ru-RU" sz="1600" dirty="0"/>
              <a:t>, </a:t>
            </a:r>
            <a:r>
              <a:rPr lang="ru-RU" sz="1600" dirty="0" err="1"/>
              <a:t>утримання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суджень</a:t>
            </a:r>
            <a:r>
              <a:rPr lang="ru-RU" sz="1600" dirty="0"/>
              <a:t> і </a:t>
            </a:r>
            <a:r>
              <a:rPr lang="ru-RU" sz="1600" dirty="0" err="1"/>
              <a:t>прямування</a:t>
            </a:r>
            <a:r>
              <a:rPr lang="ru-RU" sz="1600" dirty="0"/>
              <a:t> </a:t>
            </a:r>
            <a:r>
              <a:rPr lang="ru-RU" sz="1600" dirty="0" err="1"/>
              <a:t>розумною</a:t>
            </a:r>
            <a:r>
              <a:rPr lang="ru-RU" sz="1600" dirty="0"/>
              <a:t> </a:t>
            </a:r>
            <a:r>
              <a:rPr lang="ru-RU" sz="1600" dirty="0" err="1"/>
              <a:t>ймовірності</a:t>
            </a:r>
            <a:r>
              <a:rPr lang="ru-RU" sz="1600" dirty="0"/>
              <a:t>, </a:t>
            </a:r>
            <a:r>
              <a:rPr lang="ru-RU" sz="1600" dirty="0" err="1"/>
              <a:t>традицій</a:t>
            </a:r>
            <a:r>
              <a:rPr lang="ru-RU" sz="1600" dirty="0"/>
              <a:t> та </a:t>
            </a:r>
            <a:r>
              <a:rPr lang="ru-RU" sz="1600" dirty="0" err="1"/>
              <a:t>звичаїв</a:t>
            </a:r>
            <a:r>
              <a:rPr lang="ru-RU" sz="1600" dirty="0"/>
              <a:t>. </a:t>
            </a:r>
            <a:r>
              <a:rPr lang="ru-RU" sz="1600" dirty="0" err="1"/>
              <a:t>Надалі</a:t>
            </a:r>
            <a:r>
              <a:rPr lang="ru-RU" sz="1600" dirty="0"/>
              <a:t> скептицизм </a:t>
            </a:r>
            <a:r>
              <a:rPr lang="ru-RU" sz="1600" dirty="0" err="1"/>
              <a:t>зливається</a:t>
            </a:r>
            <a:r>
              <a:rPr lang="ru-RU" sz="1600" dirty="0"/>
              <a:t> </a:t>
            </a:r>
            <a:r>
              <a:rPr lang="ru-RU" sz="1600" dirty="0" err="1"/>
              <a:t>із</a:t>
            </a:r>
            <a:r>
              <a:rPr lang="ru-RU" sz="1600" dirty="0"/>
              <a:t> </a:t>
            </a:r>
            <a:r>
              <a:rPr lang="ru-RU" sz="1600" dirty="0" err="1"/>
              <a:t>Платонівською</a:t>
            </a:r>
            <a:r>
              <a:rPr lang="ru-RU" sz="1600" dirty="0"/>
              <a:t> </a:t>
            </a:r>
            <a:r>
              <a:rPr lang="ru-RU" sz="1600" dirty="0" err="1"/>
              <a:t>академією</a:t>
            </a:r>
            <a:r>
              <a:rPr lang="ru-RU" sz="1600" dirty="0"/>
              <a:t> (</a:t>
            </a:r>
            <a:r>
              <a:rPr lang="ru-RU" sz="1600" dirty="0" err="1"/>
              <a:t>це</a:t>
            </a:r>
            <a:r>
              <a:rPr lang="ru-RU" sz="1600" dirty="0"/>
              <a:t>, так </a:t>
            </a:r>
            <a:r>
              <a:rPr lang="ru-RU" sz="1600" dirty="0" err="1"/>
              <a:t>звані</a:t>
            </a:r>
            <a:r>
              <a:rPr lang="ru-RU" sz="1600" dirty="0"/>
              <a:t>, друга та </a:t>
            </a:r>
            <a:r>
              <a:rPr lang="ru-RU" sz="1600" dirty="0" err="1"/>
              <a:t>третя</a:t>
            </a:r>
            <a:r>
              <a:rPr lang="ru-RU" sz="1600" dirty="0"/>
              <a:t> </a:t>
            </a:r>
            <a:r>
              <a:rPr lang="ru-RU" sz="1600" dirty="0" err="1"/>
              <a:t>академії</a:t>
            </a:r>
            <a:r>
              <a:rPr lang="ru-RU" sz="1600" dirty="0"/>
              <a:t>, </a:t>
            </a:r>
            <a:r>
              <a:rPr lang="ru-RU" sz="1600" dirty="0" err="1"/>
              <a:t>засновані</a:t>
            </a:r>
            <a:r>
              <a:rPr lang="ru-RU" sz="1600" dirty="0"/>
              <a:t> </a:t>
            </a:r>
            <a:r>
              <a:rPr lang="ru-RU" sz="1600" dirty="0" err="1"/>
              <a:t>Аркесілаєм</a:t>
            </a:r>
            <a:r>
              <a:rPr lang="ru-RU" sz="1600" dirty="0"/>
              <a:t> та </a:t>
            </a:r>
            <a:r>
              <a:rPr lang="ru-RU" sz="1600" dirty="0" err="1"/>
              <a:t>Карнеадом</a:t>
            </a:r>
            <a:r>
              <a:rPr lang="ru-RU" sz="1600" dirty="0"/>
              <a:t>). У 1 </a:t>
            </a:r>
            <a:r>
              <a:rPr lang="ru-RU" sz="1600" dirty="0" err="1"/>
              <a:t>столітті</a:t>
            </a:r>
            <a:r>
              <a:rPr lang="ru-RU" sz="1600" dirty="0"/>
              <a:t> до н. е. скептицизм </a:t>
            </a:r>
            <a:r>
              <a:rPr lang="ru-RU" sz="1600" dirty="0" err="1"/>
              <a:t>розвивається</a:t>
            </a:r>
            <a:r>
              <a:rPr lang="ru-RU" sz="1600" dirty="0"/>
              <a:t> </a:t>
            </a:r>
            <a:r>
              <a:rPr lang="ru-RU" sz="1600" dirty="0" err="1"/>
              <a:t>Енесідемом</a:t>
            </a:r>
            <a:r>
              <a:rPr lang="ru-RU" sz="160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66" y="310774"/>
            <a:ext cx="3023290" cy="225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7946" y="5133970"/>
            <a:ext cx="83487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/>
              <a:t>Епікур</a:t>
            </a:r>
            <a:r>
              <a:rPr lang="ru-RU" sz="1600" dirty="0"/>
              <a:t>, </a:t>
            </a:r>
            <a:r>
              <a:rPr lang="ru-RU" sz="1600" dirty="0" err="1"/>
              <a:t>який</a:t>
            </a:r>
            <a:r>
              <a:rPr lang="ru-RU" sz="1600" dirty="0"/>
              <a:t> створив </a:t>
            </a:r>
            <a:r>
              <a:rPr lang="ru-RU" sz="1600" dirty="0" err="1"/>
              <a:t>своє</a:t>
            </a:r>
            <a:r>
              <a:rPr lang="ru-RU" sz="1600" dirty="0"/>
              <a:t> </a:t>
            </a:r>
            <a:r>
              <a:rPr lang="ru-RU" sz="1600" dirty="0" err="1"/>
              <a:t>вчення</a:t>
            </a:r>
            <a:r>
              <a:rPr lang="ru-RU" sz="1600" dirty="0"/>
              <a:t> на </a:t>
            </a:r>
            <a:r>
              <a:rPr lang="ru-RU" sz="1600" dirty="0" err="1"/>
              <a:t>основі</a:t>
            </a:r>
            <a:r>
              <a:rPr lang="ru-RU" sz="1600" dirty="0"/>
              <a:t> </a:t>
            </a:r>
            <a:r>
              <a:rPr lang="ru-RU" sz="1600" dirty="0" err="1"/>
              <a:t>атомістичного</a:t>
            </a:r>
            <a:r>
              <a:rPr lang="ru-RU" sz="1600" dirty="0"/>
              <a:t> </a:t>
            </a:r>
            <a:r>
              <a:rPr lang="ru-RU" sz="1600" dirty="0" err="1"/>
              <a:t>вчення</a:t>
            </a:r>
            <a:r>
              <a:rPr lang="ru-RU" sz="1600" dirty="0"/>
              <a:t> </a:t>
            </a:r>
            <a:r>
              <a:rPr lang="ru-RU" sz="1600" dirty="0" err="1"/>
              <a:t>Демокріта</a:t>
            </a:r>
            <a:r>
              <a:rPr lang="ru-RU" sz="1600" dirty="0"/>
              <a:t> та </a:t>
            </a:r>
            <a:r>
              <a:rPr lang="ru-RU" sz="1600" dirty="0" err="1"/>
              <a:t>етики</a:t>
            </a:r>
            <a:r>
              <a:rPr lang="ru-RU" sz="1600" dirty="0"/>
              <a:t> </a:t>
            </a:r>
            <a:r>
              <a:rPr lang="ru-RU" sz="1600" dirty="0" err="1"/>
              <a:t>кіренаїків</a:t>
            </a:r>
            <a:r>
              <a:rPr lang="ru-RU" sz="1600" dirty="0"/>
              <a:t>, почав </a:t>
            </a:r>
            <a:r>
              <a:rPr lang="ru-RU" sz="1600" dirty="0" err="1"/>
              <a:t>викладати</a:t>
            </a:r>
            <a:r>
              <a:rPr lang="ru-RU" sz="1600" dirty="0"/>
              <a:t> 309 р. до </a:t>
            </a:r>
            <a:r>
              <a:rPr lang="ru-RU" sz="1600" dirty="0" err="1"/>
              <a:t>н.е</a:t>
            </a:r>
            <a:r>
              <a:rPr lang="ru-RU" sz="1600" dirty="0"/>
              <a:t>.</a:t>
            </a:r>
            <a:r>
              <a:rPr lang="ru-RU" sz="1600" dirty="0">
                <a:hlinkClick r:id="rId3" tooltip="309 до н. е."/>
              </a:rPr>
              <a:t>.</a:t>
            </a:r>
            <a:r>
              <a:rPr lang="ru-RU" sz="1600" dirty="0"/>
              <a:t>, </a:t>
            </a:r>
            <a:r>
              <a:rPr lang="ru-RU" sz="1600" dirty="0" err="1"/>
              <a:t>проповідуючи</a:t>
            </a:r>
            <a:r>
              <a:rPr lang="ru-RU" sz="1600" dirty="0"/>
              <a:t> </a:t>
            </a:r>
            <a:r>
              <a:rPr lang="ru-RU" sz="1600" dirty="0" err="1"/>
              <a:t>досягнення</a:t>
            </a:r>
            <a:r>
              <a:rPr lang="ru-RU" sz="1600" dirty="0"/>
              <a:t> </a:t>
            </a:r>
            <a:r>
              <a:rPr lang="ru-RU" sz="1600" dirty="0" err="1"/>
              <a:t>щастя</a:t>
            </a:r>
            <a:r>
              <a:rPr lang="ru-RU" sz="1600" dirty="0"/>
              <a:t> і духовного блаженства (</a:t>
            </a:r>
            <a:r>
              <a:rPr lang="ru-RU" sz="1600" dirty="0" err="1"/>
              <a:t>безтурботність</a:t>
            </a:r>
            <a:r>
              <a:rPr lang="ru-RU" sz="1600" dirty="0"/>
              <a:t> і </a:t>
            </a:r>
            <a:r>
              <a:rPr lang="ru-RU" sz="1600" dirty="0" err="1"/>
              <a:t>спокій</a:t>
            </a:r>
            <a:r>
              <a:rPr lang="ru-RU" sz="1600" dirty="0"/>
              <a:t> </a:t>
            </a:r>
            <a:r>
              <a:rPr lang="ru-RU" sz="1600" dirty="0" err="1"/>
              <a:t>душі</a:t>
            </a:r>
            <a:r>
              <a:rPr lang="ru-RU" sz="1600" dirty="0"/>
              <a:t>) через </a:t>
            </a:r>
            <a:r>
              <a:rPr lang="ru-RU" sz="1600" dirty="0" err="1"/>
              <a:t>помірність</a:t>
            </a:r>
            <a:r>
              <a:rPr lang="ru-RU" sz="1600" dirty="0"/>
              <a:t> у </a:t>
            </a:r>
            <a:r>
              <a:rPr lang="ru-RU" sz="1600" dirty="0" err="1"/>
              <a:t>почуттях</a:t>
            </a:r>
            <a:r>
              <a:rPr lang="ru-RU" sz="1600" dirty="0"/>
              <a:t>, </a:t>
            </a:r>
            <a:r>
              <a:rPr lang="ru-RU" sz="1600" dirty="0" err="1"/>
              <a:t>задоволеннях</a:t>
            </a:r>
            <a:r>
              <a:rPr lang="ru-RU" sz="1600" dirty="0"/>
              <a:t>. Школа </a:t>
            </a:r>
            <a:r>
              <a:rPr lang="ru-RU" sz="1600" dirty="0" err="1"/>
              <a:t>Епікура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існувала</a:t>
            </a:r>
            <a:r>
              <a:rPr lang="ru-RU" sz="1600" dirty="0"/>
              <a:t> до </a:t>
            </a:r>
            <a:r>
              <a:rPr lang="ru-RU" sz="1600" dirty="0" err="1"/>
              <a:t>середини</a:t>
            </a:r>
            <a:r>
              <a:rPr lang="ru-RU" sz="1600" dirty="0"/>
              <a:t> 4 </a:t>
            </a:r>
            <a:r>
              <a:rPr lang="ru-RU" sz="1600" dirty="0" err="1"/>
              <a:t>століття</a:t>
            </a:r>
            <a:r>
              <a:rPr lang="ru-RU" sz="1600" dirty="0"/>
              <a:t> н. е., </a:t>
            </a:r>
            <a:r>
              <a:rPr lang="ru-RU" sz="1600" dirty="0" err="1"/>
              <a:t>здійснила</a:t>
            </a:r>
            <a:r>
              <a:rPr lang="ru-RU" sz="1600" dirty="0"/>
              <a:t> </a:t>
            </a:r>
            <a:r>
              <a:rPr lang="ru-RU" sz="1600" dirty="0" err="1"/>
              <a:t>значний</a:t>
            </a:r>
            <a:r>
              <a:rPr lang="ru-RU" sz="1600" dirty="0"/>
              <a:t> </a:t>
            </a:r>
            <a:r>
              <a:rPr lang="ru-RU" sz="1600" dirty="0" err="1"/>
              <a:t>вплив</a:t>
            </a:r>
            <a:r>
              <a:rPr lang="ru-RU" sz="1600" dirty="0"/>
              <a:t> на </a:t>
            </a:r>
            <a:r>
              <a:rPr lang="ru-RU" sz="1600" dirty="0" err="1"/>
              <a:t>світогляд</a:t>
            </a:r>
            <a:r>
              <a:rPr lang="ru-RU" sz="1600" dirty="0"/>
              <a:t> </a:t>
            </a:r>
            <a:r>
              <a:rPr lang="ru-RU" sz="1600" dirty="0" err="1"/>
              <a:t>елліністичної</a:t>
            </a:r>
            <a:r>
              <a:rPr lang="ru-RU" sz="1600" dirty="0"/>
              <a:t> </a:t>
            </a:r>
            <a:r>
              <a:rPr lang="ru-RU" sz="1600" dirty="0" err="1"/>
              <a:t>епохи</a:t>
            </a:r>
            <a:r>
              <a:rPr lang="ru-RU" sz="1600" dirty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898" y="2996952"/>
            <a:ext cx="2536825" cy="157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4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375" y="332656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/>
              <a:t>Діяльність</a:t>
            </a:r>
            <a:r>
              <a:rPr lang="ru-RU" sz="1600" dirty="0"/>
              <a:t> </a:t>
            </a:r>
            <a:r>
              <a:rPr lang="ru-RU" sz="1600" dirty="0" err="1"/>
              <a:t>засновників</a:t>
            </a:r>
            <a:r>
              <a:rPr lang="ru-RU" sz="1600" dirty="0"/>
              <a:t> </a:t>
            </a:r>
            <a:r>
              <a:rPr lang="ru-RU" sz="1600" dirty="0" err="1"/>
              <a:t>стоїцизму</a:t>
            </a:r>
            <a:r>
              <a:rPr lang="ru-RU" sz="1600" dirty="0"/>
              <a:t> — Зенона з </a:t>
            </a:r>
            <a:r>
              <a:rPr lang="ru-RU" sz="1600" dirty="0" err="1"/>
              <a:t>Кітіона</a:t>
            </a:r>
            <a:r>
              <a:rPr lang="ru-RU" sz="1600" dirty="0"/>
              <a:t>, </a:t>
            </a:r>
            <a:r>
              <a:rPr lang="ru-RU" sz="1600" dirty="0" err="1"/>
              <a:t>Клеанфа</a:t>
            </a:r>
            <a:r>
              <a:rPr lang="ru-RU" sz="1600" dirty="0"/>
              <a:t> та </a:t>
            </a:r>
            <a:r>
              <a:rPr lang="ru-RU" sz="1600" dirty="0" err="1"/>
              <a:t>Хрісіппа</a:t>
            </a:r>
            <a:r>
              <a:rPr lang="ru-RU" sz="1600" dirty="0"/>
              <a:t> </a:t>
            </a:r>
            <a:r>
              <a:rPr lang="ru-RU" sz="1600" dirty="0" err="1"/>
              <a:t>протікала</a:t>
            </a:r>
            <a:r>
              <a:rPr lang="ru-RU" sz="1600" dirty="0"/>
              <a:t> у 3-2 </a:t>
            </a:r>
            <a:r>
              <a:rPr lang="ru-RU" sz="1600" dirty="0" err="1"/>
              <a:t>століттях</a:t>
            </a:r>
            <a:r>
              <a:rPr lang="ru-RU" sz="1600" dirty="0"/>
              <a:t> до н. е. </a:t>
            </a:r>
            <a:r>
              <a:rPr lang="ru-RU" sz="1600" dirty="0" err="1"/>
              <a:t>Відроджуючи</a:t>
            </a:r>
            <a:r>
              <a:rPr lang="ru-RU" sz="1600" dirty="0"/>
              <a:t> </a:t>
            </a:r>
            <a:r>
              <a:rPr lang="ru-RU" sz="1600" dirty="0" err="1"/>
              <a:t>концепції</a:t>
            </a:r>
            <a:r>
              <a:rPr lang="ru-RU" sz="1600" dirty="0"/>
              <a:t> </a:t>
            </a:r>
            <a:r>
              <a:rPr lang="ru-RU" sz="1600" dirty="0" err="1"/>
              <a:t>досократівської</a:t>
            </a:r>
            <a:r>
              <a:rPr lang="ru-RU" sz="1600" dirty="0"/>
              <a:t> </a:t>
            </a:r>
            <a:r>
              <a:rPr lang="ru-RU" sz="1600" dirty="0" err="1"/>
              <a:t>філософії</a:t>
            </a:r>
            <a:r>
              <a:rPr lang="ru-RU" sz="1600" dirty="0"/>
              <a:t> (</a:t>
            </a:r>
            <a:r>
              <a:rPr lang="ru-RU" sz="1600" dirty="0" err="1"/>
              <a:t>насамперед</a:t>
            </a:r>
            <a:r>
              <a:rPr lang="ru-RU" sz="1600" dirty="0"/>
              <a:t> </a:t>
            </a:r>
            <a:r>
              <a:rPr lang="ru-RU" sz="1600" dirty="0" err="1"/>
              <a:t>Геракліта</a:t>
            </a:r>
            <a:r>
              <a:rPr lang="ru-RU" sz="1600" dirty="0"/>
              <a:t>), </a:t>
            </a:r>
            <a:r>
              <a:rPr lang="ru-RU" sz="1600" dirty="0" err="1"/>
              <a:t>стоїки</a:t>
            </a:r>
            <a:r>
              <a:rPr lang="ru-RU" sz="1600" dirty="0"/>
              <a:t> </a:t>
            </a:r>
            <a:r>
              <a:rPr lang="ru-RU" sz="1600" dirty="0" err="1"/>
              <a:t>вбачали</a:t>
            </a:r>
            <a:r>
              <a:rPr lang="ru-RU" sz="1600" dirty="0"/>
              <a:t> космос </a:t>
            </a:r>
            <a:r>
              <a:rPr lang="ru-RU" sz="1600" dirty="0" err="1"/>
              <a:t>розумним</a:t>
            </a:r>
            <a:r>
              <a:rPr lang="ru-RU" sz="1600" dirty="0"/>
              <a:t> </a:t>
            </a:r>
            <a:r>
              <a:rPr lang="ru-RU" sz="1600" dirty="0" err="1"/>
              <a:t>вогненним</a:t>
            </a:r>
            <a:r>
              <a:rPr lang="ru-RU" sz="1600" dirty="0"/>
              <a:t> </a:t>
            </a:r>
            <a:r>
              <a:rPr lang="ru-RU" sz="1600" dirty="0" err="1"/>
              <a:t>диханням</a:t>
            </a:r>
            <a:r>
              <a:rPr lang="ru-RU" sz="1600" dirty="0"/>
              <a:t>, яке дробиться на </a:t>
            </a:r>
            <a:r>
              <a:rPr lang="ru-RU" sz="1600" dirty="0" err="1"/>
              <a:t>різноманіття</a:t>
            </a:r>
            <a:r>
              <a:rPr lang="ru-RU" sz="1600" dirty="0"/>
              <a:t> </a:t>
            </a:r>
            <a:r>
              <a:rPr lang="ru-RU" sz="1600" dirty="0" err="1"/>
              <a:t>логосів</a:t>
            </a:r>
            <a:r>
              <a:rPr lang="ru-RU" sz="1600" dirty="0"/>
              <a:t>, одним з </a:t>
            </a:r>
            <a:r>
              <a:rPr lang="ru-RU" sz="1600" dirty="0" err="1"/>
              <a:t>яких</a:t>
            </a:r>
            <a:r>
              <a:rPr lang="ru-RU" sz="1600" dirty="0"/>
              <a:t> є </a:t>
            </a:r>
            <a:r>
              <a:rPr lang="ru-RU" sz="1600" dirty="0" err="1"/>
              <a:t>людина</a:t>
            </a:r>
            <a:r>
              <a:rPr lang="ru-RU" sz="1600" dirty="0"/>
              <a:t>. </a:t>
            </a:r>
            <a:r>
              <a:rPr lang="ru-RU" sz="1600" dirty="0" err="1"/>
              <a:t>Нескоренністю</a:t>
            </a:r>
            <a:r>
              <a:rPr lang="ru-RU" sz="1600" dirty="0"/>
              <a:t> духу </a:t>
            </a:r>
            <a:r>
              <a:rPr lang="ru-RU" sz="1600" dirty="0" err="1"/>
              <a:t>вбачається</a:t>
            </a:r>
            <a:r>
              <a:rPr lang="ru-RU" sz="1600" dirty="0"/>
              <a:t> в </a:t>
            </a:r>
            <a:r>
              <a:rPr lang="ru-RU" sz="1600" dirty="0" err="1"/>
              <a:t>повному</a:t>
            </a:r>
            <a:r>
              <a:rPr lang="ru-RU" sz="1600" dirty="0"/>
              <a:t> </a:t>
            </a:r>
            <a:r>
              <a:rPr lang="ru-RU" sz="1600" dirty="0" err="1"/>
              <a:t>підпорядкуванні</a:t>
            </a:r>
            <a:r>
              <a:rPr lang="ru-RU" sz="1600" dirty="0"/>
              <a:t> </a:t>
            </a:r>
            <a:r>
              <a:rPr lang="ru-RU" sz="1600" dirty="0" err="1"/>
              <a:t>космічного</a:t>
            </a:r>
            <a:r>
              <a:rPr lang="ru-RU" sz="1600" dirty="0"/>
              <a:t> </a:t>
            </a:r>
            <a:r>
              <a:rPr lang="ru-RU" sz="1600" dirty="0" err="1"/>
              <a:t>розуму</a:t>
            </a:r>
            <a:r>
              <a:rPr lang="ru-RU" sz="1600" dirty="0"/>
              <a:t>, для </a:t>
            </a:r>
            <a:r>
              <a:rPr lang="ru-RU" sz="1600" dirty="0" err="1"/>
              <a:t>чого</a:t>
            </a:r>
            <a:r>
              <a:rPr lang="ru-RU" sz="1600" dirty="0"/>
              <a:t> </a:t>
            </a:r>
            <a:r>
              <a:rPr lang="ru-RU" sz="1600" dirty="0" err="1"/>
              <a:t>необхідні</a:t>
            </a:r>
            <a:r>
              <a:rPr lang="ru-RU" sz="1600" dirty="0"/>
              <a:t> </a:t>
            </a:r>
            <a:r>
              <a:rPr lang="ru-RU" sz="1600" dirty="0" err="1"/>
              <a:t>безпристрасність</a:t>
            </a:r>
            <a:r>
              <a:rPr lang="ru-RU" sz="1600" dirty="0"/>
              <a:t> та </a:t>
            </a:r>
            <a:r>
              <a:rPr lang="ru-RU" sz="1600" dirty="0" err="1"/>
              <a:t>чесність</a:t>
            </a:r>
            <a:r>
              <a:rPr lang="ru-RU" sz="1600" dirty="0"/>
              <a:t>.</a:t>
            </a:r>
          </a:p>
          <a:p>
            <a:r>
              <a:rPr lang="ru-RU" sz="1600" dirty="0"/>
              <a:t>З </a:t>
            </a:r>
            <a:r>
              <a:rPr lang="ru-RU" sz="1600" dirty="0" err="1"/>
              <a:t>середини</a:t>
            </a:r>
            <a:r>
              <a:rPr lang="ru-RU" sz="1600" dirty="0"/>
              <a:t> 2 </a:t>
            </a:r>
            <a:r>
              <a:rPr lang="ru-RU" sz="1600" dirty="0" err="1"/>
              <a:t>століття</a:t>
            </a:r>
            <a:r>
              <a:rPr lang="ru-RU" sz="1600" dirty="0"/>
              <a:t> до н. е. </a:t>
            </a:r>
            <a:r>
              <a:rPr lang="ru-RU" sz="1600" dirty="0" err="1"/>
              <a:t>починається</a:t>
            </a:r>
            <a:r>
              <a:rPr lang="ru-RU" sz="1600" dirty="0"/>
              <a:t> </a:t>
            </a:r>
            <a:r>
              <a:rPr lang="ru-RU" sz="1600" dirty="0" err="1"/>
              <a:t>процес</a:t>
            </a:r>
            <a:r>
              <a:rPr lang="ru-RU" sz="1600" dirty="0"/>
              <a:t> </a:t>
            </a:r>
            <a:r>
              <a:rPr lang="ru-RU" sz="1600" dirty="0" err="1"/>
              <a:t>сакралізації</a:t>
            </a:r>
            <a:r>
              <a:rPr lang="ru-RU" sz="1600" dirty="0"/>
              <a:t>, </a:t>
            </a:r>
            <a:r>
              <a:rPr lang="ru-RU" sz="1600" dirty="0" err="1"/>
              <a:t>зближення</a:t>
            </a:r>
            <a:r>
              <a:rPr lang="ru-RU" sz="1600" dirty="0"/>
              <a:t> </a:t>
            </a:r>
            <a:r>
              <a:rPr lang="ru-RU" sz="1600" dirty="0" err="1"/>
              <a:t>філософії</a:t>
            </a:r>
            <a:r>
              <a:rPr lang="ru-RU" sz="1600" dirty="0"/>
              <a:t> з </a:t>
            </a:r>
            <a:r>
              <a:rPr lang="ru-RU" sz="1600" dirty="0" err="1"/>
              <a:t>релігійно-міфологічними</a:t>
            </a:r>
            <a:r>
              <a:rPr lang="ru-RU" sz="1600" dirty="0"/>
              <a:t> </a:t>
            </a:r>
            <a:r>
              <a:rPr lang="ru-RU" sz="1600" dirty="0" err="1"/>
              <a:t>традиціями</a:t>
            </a:r>
            <a:r>
              <a:rPr lang="ru-RU" sz="1600" dirty="0"/>
              <a:t> </a:t>
            </a:r>
            <a:r>
              <a:rPr lang="ru-RU" sz="1600" dirty="0" err="1"/>
              <a:t>Греції</a:t>
            </a:r>
            <a:r>
              <a:rPr lang="ru-RU" sz="1600" dirty="0"/>
              <a:t> та Сходу. </a:t>
            </a:r>
            <a:r>
              <a:rPr lang="ru-RU" sz="1600" dirty="0" err="1"/>
              <a:t>Філософія</a:t>
            </a:r>
            <a:r>
              <a:rPr lang="ru-RU" sz="1600" dirty="0"/>
              <a:t> </a:t>
            </a:r>
            <a:r>
              <a:rPr lang="ru-RU" sz="1600" dirty="0" err="1"/>
              <a:t>стає</a:t>
            </a:r>
            <a:r>
              <a:rPr lang="ru-RU" sz="1600" dirty="0"/>
              <a:t> на шлях </a:t>
            </a:r>
            <a:r>
              <a:rPr lang="ru-RU" sz="1600" dirty="0" err="1"/>
              <a:t>еклектичного</a:t>
            </a:r>
            <a:r>
              <a:rPr lang="ru-RU" sz="1600" dirty="0"/>
              <a:t> </a:t>
            </a:r>
            <a:r>
              <a:rPr lang="ru-RU" sz="1600" dirty="0" err="1"/>
              <a:t>об'єднання</a:t>
            </a:r>
            <a:r>
              <a:rPr lang="ru-RU" sz="1600" dirty="0"/>
              <a:t> </a:t>
            </a:r>
            <a:r>
              <a:rPr lang="ru-RU" sz="1600" dirty="0" err="1"/>
              <a:t>різних</a:t>
            </a:r>
            <a:r>
              <a:rPr lang="ru-RU" sz="1600" dirty="0"/>
              <a:t> систем. Центральною </a:t>
            </a:r>
            <a:r>
              <a:rPr lang="ru-RU" sz="1600" dirty="0" err="1"/>
              <a:t>фігурою</a:t>
            </a:r>
            <a:r>
              <a:rPr lang="ru-RU" sz="1600" dirty="0"/>
              <a:t> </a:t>
            </a:r>
            <a:r>
              <a:rPr lang="ru-RU" sz="1600" dirty="0" err="1"/>
              <a:t>цього</a:t>
            </a:r>
            <a:r>
              <a:rPr lang="ru-RU" sz="1600" dirty="0"/>
              <a:t> </a:t>
            </a:r>
            <a:r>
              <a:rPr lang="ru-RU" sz="1600" dirty="0" err="1"/>
              <a:t>процесу</a:t>
            </a:r>
            <a:r>
              <a:rPr lang="ru-RU" sz="1600" dirty="0"/>
              <a:t> є </a:t>
            </a:r>
            <a:r>
              <a:rPr lang="ru-RU" sz="1600" dirty="0" err="1"/>
              <a:t>Посідоній</a:t>
            </a:r>
            <a:r>
              <a:rPr lang="ru-RU" sz="1600" dirty="0"/>
              <a:t>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синтезував</a:t>
            </a:r>
            <a:r>
              <a:rPr lang="ru-RU" sz="1600" dirty="0"/>
              <a:t> </a:t>
            </a:r>
            <a:r>
              <a:rPr lang="ru-RU" sz="1600" dirty="0" err="1"/>
              <a:t>піфагорійський-платонічну</a:t>
            </a:r>
            <a:r>
              <a:rPr lang="ru-RU" sz="1600" dirty="0"/>
              <a:t> та </a:t>
            </a:r>
            <a:r>
              <a:rPr lang="ru-RU" sz="1600" dirty="0" err="1"/>
              <a:t>стоіцистську</a:t>
            </a:r>
            <a:r>
              <a:rPr lang="ru-RU" sz="1600" dirty="0"/>
              <a:t> </a:t>
            </a:r>
            <a:r>
              <a:rPr lang="ru-RU" sz="1600" dirty="0" err="1"/>
              <a:t>філософію</a:t>
            </a:r>
            <a:r>
              <a:rPr lang="ru-RU" sz="1600" dirty="0"/>
              <a:t> у детально </a:t>
            </a:r>
            <a:r>
              <a:rPr lang="ru-RU" sz="1600" dirty="0" err="1"/>
              <a:t>розроблену</a:t>
            </a:r>
            <a:r>
              <a:rPr lang="ru-RU" sz="1600" dirty="0"/>
              <a:t> і </a:t>
            </a:r>
            <a:r>
              <a:rPr lang="ru-RU" sz="1600" dirty="0" err="1"/>
              <a:t>велику</a:t>
            </a:r>
            <a:r>
              <a:rPr lang="ru-RU" sz="1600" dirty="0"/>
              <a:t> систему </a:t>
            </a:r>
            <a:r>
              <a:rPr lang="ru-RU" sz="1600" dirty="0" err="1"/>
              <a:t>платонічного</a:t>
            </a:r>
            <a:r>
              <a:rPr lang="ru-RU" sz="1600" dirty="0"/>
              <a:t> </a:t>
            </a:r>
            <a:r>
              <a:rPr lang="ru-RU" sz="1600" dirty="0" err="1"/>
              <a:t>стоїцизму</a:t>
            </a:r>
            <a:r>
              <a:rPr lang="ru-RU" sz="1600" dirty="0"/>
              <a:t>. </a:t>
            </a:r>
            <a:r>
              <a:rPr lang="ru-RU" sz="1600" dirty="0" err="1"/>
              <a:t>Продовжувачами</a:t>
            </a:r>
            <a:r>
              <a:rPr lang="ru-RU" sz="1600" dirty="0"/>
              <a:t> </a:t>
            </a:r>
            <a:r>
              <a:rPr lang="ru-RU" sz="1600" dirty="0" err="1"/>
              <a:t>цього</a:t>
            </a:r>
            <a:r>
              <a:rPr lang="ru-RU" sz="1600" dirty="0"/>
              <a:t> </a:t>
            </a:r>
            <a:r>
              <a:rPr lang="ru-RU" sz="1600" dirty="0" err="1"/>
              <a:t>були</a:t>
            </a:r>
            <a:r>
              <a:rPr lang="ru-RU" sz="1600" dirty="0"/>
              <a:t> </a:t>
            </a:r>
            <a:r>
              <a:rPr lang="ru-RU" sz="1600" dirty="0" err="1"/>
              <a:t>Евдор</a:t>
            </a:r>
            <a:r>
              <a:rPr lang="ru-RU" sz="1600" dirty="0"/>
              <a:t> та </a:t>
            </a:r>
            <a:r>
              <a:rPr lang="ru-RU" sz="1600" dirty="0" err="1"/>
              <a:t>Потамон</a:t>
            </a:r>
            <a:r>
              <a:rPr lang="ru-RU" sz="1600" dirty="0"/>
              <a:t>.</a:t>
            </a:r>
          </a:p>
          <a:p>
            <a:r>
              <a:rPr lang="ru-RU" sz="1600" dirty="0"/>
              <a:t>В </a:t>
            </a:r>
            <a:r>
              <a:rPr lang="ru-RU" sz="1600" dirty="0" err="1"/>
              <a:t>кінці</a:t>
            </a:r>
            <a:r>
              <a:rPr lang="ru-RU" sz="1600" dirty="0"/>
              <a:t> </a:t>
            </a:r>
            <a:r>
              <a:rPr lang="en-US" sz="1600" dirty="0"/>
              <a:t>VI </a:t>
            </a:r>
            <a:r>
              <a:rPr lang="ru-RU" sz="1600" dirty="0"/>
              <a:t>в. до </a:t>
            </a:r>
            <a:r>
              <a:rPr lang="ru-RU" sz="1600" dirty="0" err="1"/>
              <a:t>н.е</a:t>
            </a:r>
            <a:r>
              <a:rPr lang="ru-RU" sz="1600" dirty="0"/>
              <a:t>., </a:t>
            </a:r>
            <a:r>
              <a:rPr lang="ru-RU" sz="1600" dirty="0" err="1"/>
              <a:t>трохи</a:t>
            </a:r>
            <a:r>
              <a:rPr lang="ru-RU" sz="1600" dirty="0"/>
              <a:t> </a:t>
            </a:r>
            <a:r>
              <a:rPr lang="ru-RU" sz="1600" dirty="0" err="1"/>
              <a:t>пізніше</a:t>
            </a:r>
            <a:r>
              <a:rPr lang="ru-RU" sz="1600" dirty="0"/>
              <a:t> </a:t>
            </a:r>
            <a:r>
              <a:rPr lang="ru-RU" sz="1600" dirty="0" err="1"/>
              <a:t>школи</a:t>
            </a:r>
            <a:r>
              <a:rPr lang="ru-RU" sz="1600" dirty="0"/>
              <a:t> </a:t>
            </a:r>
            <a:r>
              <a:rPr lang="ru-RU" sz="1600" dirty="0" err="1"/>
              <a:t>Епікура</a:t>
            </a:r>
            <a:r>
              <a:rPr lang="ru-RU" sz="1600" dirty="0"/>
              <a:t>, </a:t>
            </a:r>
            <a:r>
              <a:rPr lang="ru-RU" sz="1600" dirty="0" err="1"/>
              <a:t>елліністичний</a:t>
            </a:r>
            <a:r>
              <a:rPr lang="ru-RU" sz="1600" dirty="0"/>
              <a:t> </a:t>
            </a:r>
            <a:r>
              <a:rPr lang="ru-RU" sz="1600" dirty="0" err="1"/>
              <a:t>період</a:t>
            </a:r>
            <a:r>
              <a:rPr lang="ru-RU" sz="1600" dirty="0"/>
              <a:t> </a:t>
            </a:r>
            <a:r>
              <a:rPr lang="ru-RU" sz="1600" dirty="0" err="1"/>
              <a:t>античної</a:t>
            </a:r>
            <a:r>
              <a:rPr lang="ru-RU" sz="1600" dirty="0"/>
              <a:t> </a:t>
            </a:r>
            <a:r>
              <a:rPr lang="ru-RU" sz="1600" dirty="0" err="1"/>
              <a:t>філософії</a:t>
            </a:r>
            <a:r>
              <a:rPr lang="ru-RU" sz="1600" dirty="0"/>
              <a:t> </a:t>
            </a:r>
            <a:r>
              <a:rPr lang="ru-RU" sz="1600" dirty="0" err="1"/>
              <a:t>ознаменувався</a:t>
            </a:r>
            <a:r>
              <a:rPr lang="ru-RU" sz="1600" dirty="0"/>
              <a:t> </a:t>
            </a:r>
            <a:r>
              <a:rPr lang="ru-RU" sz="1600" dirty="0" err="1"/>
              <a:t>утворенням</a:t>
            </a:r>
            <a:r>
              <a:rPr lang="ru-RU" sz="1600" dirty="0"/>
              <a:t> </a:t>
            </a:r>
            <a:r>
              <a:rPr lang="ru-RU" sz="1600" dirty="0" err="1"/>
              <a:t>іншої</a:t>
            </a:r>
            <a:r>
              <a:rPr lang="ru-RU" sz="1600" dirty="0"/>
              <a:t> </a:t>
            </a:r>
            <a:r>
              <a:rPr lang="ru-RU" sz="1600" dirty="0" err="1"/>
              <a:t>відомої</a:t>
            </a:r>
            <a:r>
              <a:rPr lang="ru-RU" sz="1600" dirty="0"/>
              <a:t> </a:t>
            </a:r>
            <a:r>
              <a:rPr lang="ru-RU" sz="1600" dirty="0" err="1"/>
              <a:t>філософської</a:t>
            </a:r>
            <a:r>
              <a:rPr lang="ru-RU" sz="1600" dirty="0"/>
              <a:t> </a:t>
            </a:r>
            <a:r>
              <a:rPr lang="ru-RU" sz="1600" dirty="0" err="1"/>
              <a:t>школи</a:t>
            </a:r>
            <a:r>
              <a:rPr lang="ru-RU" sz="1600" dirty="0"/>
              <a:t> – </a:t>
            </a:r>
            <a:r>
              <a:rPr lang="ru-RU" sz="1600" dirty="0" err="1"/>
              <a:t>школи</a:t>
            </a:r>
            <a:r>
              <a:rPr lang="ru-RU" sz="1600" dirty="0"/>
              <a:t> </a:t>
            </a:r>
            <a:r>
              <a:rPr lang="ru-RU" sz="1600" dirty="0" err="1"/>
              <a:t>стоїків</a:t>
            </a:r>
            <a:r>
              <a:rPr lang="ru-RU" sz="1600" dirty="0"/>
              <a:t>. </a:t>
            </a:r>
            <a:r>
              <a:rPr lang="ru-RU" sz="1600" dirty="0" err="1"/>
              <a:t>Засновником</a:t>
            </a:r>
            <a:r>
              <a:rPr lang="ru-RU" sz="1600" dirty="0"/>
              <a:t> </a:t>
            </a:r>
            <a:r>
              <a:rPr lang="ru-RU" sz="1600" dirty="0" err="1"/>
              <a:t>цієї</a:t>
            </a:r>
            <a:r>
              <a:rPr lang="ru-RU" sz="1600" dirty="0"/>
              <a:t> </a:t>
            </a:r>
            <a:r>
              <a:rPr lang="ru-RU" sz="1600" dirty="0" err="1"/>
              <a:t>школи</a:t>
            </a:r>
            <a:r>
              <a:rPr lang="ru-RU" sz="1600" dirty="0"/>
              <a:t> </a:t>
            </a:r>
            <a:r>
              <a:rPr lang="ru-RU" sz="1600" dirty="0" err="1"/>
              <a:t>був</a:t>
            </a:r>
            <a:r>
              <a:rPr lang="ru-RU" sz="1600" dirty="0"/>
              <a:t> Зенон. </a:t>
            </a:r>
            <a:r>
              <a:rPr lang="ru-RU" sz="1600" dirty="0" err="1"/>
              <a:t>Основоположний</a:t>
            </a:r>
            <a:r>
              <a:rPr lang="ru-RU" sz="1600" dirty="0"/>
              <a:t> принцип </a:t>
            </a:r>
            <a:r>
              <a:rPr lang="ru-RU" sz="1600" dirty="0" err="1"/>
              <a:t>стоїків</a:t>
            </a:r>
            <a:r>
              <a:rPr lang="ru-RU" sz="1600" dirty="0"/>
              <a:t> </a:t>
            </a:r>
            <a:r>
              <a:rPr lang="ru-RU" sz="1600" dirty="0" err="1"/>
              <a:t>був</a:t>
            </a:r>
            <a:r>
              <a:rPr lang="ru-RU" sz="1600" dirty="0"/>
              <a:t> у </a:t>
            </a:r>
            <a:r>
              <a:rPr lang="ru-RU" sz="1600" dirty="0" err="1"/>
              <a:t>наступному</a:t>
            </a:r>
            <a:r>
              <a:rPr lang="ru-RU" sz="1600" dirty="0"/>
              <a:t>: </a:t>
            </a:r>
            <a:r>
              <a:rPr lang="ru-RU" sz="1600" dirty="0" err="1"/>
              <a:t>щастя</a:t>
            </a:r>
            <a:r>
              <a:rPr lang="ru-RU" sz="1600" dirty="0"/>
              <a:t> </a:t>
            </a:r>
            <a:r>
              <a:rPr lang="ru-RU" sz="1600" dirty="0" err="1"/>
              <a:t>полягає</a:t>
            </a:r>
            <a:r>
              <a:rPr lang="ru-RU" sz="1600" dirty="0"/>
              <a:t> в тому, </a:t>
            </a:r>
            <a:r>
              <a:rPr lang="ru-RU" sz="1600" dirty="0" err="1"/>
              <a:t>щоб</a:t>
            </a:r>
            <a:r>
              <a:rPr lang="ru-RU" sz="1600" dirty="0"/>
              <a:t> в </a:t>
            </a:r>
            <a:r>
              <a:rPr lang="ru-RU" sz="1600" dirty="0" err="1"/>
              <a:t>усьому</a:t>
            </a:r>
            <a:r>
              <a:rPr lang="ru-RU" sz="1600" dirty="0"/>
              <a:t> </a:t>
            </a:r>
            <a:r>
              <a:rPr lang="ru-RU" sz="1600" dirty="0" err="1"/>
              <a:t>слідувати</a:t>
            </a:r>
            <a:r>
              <a:rPr lang="ru-RU" sz="1600" dirty="0"/>
              <a:t> </a:t>
            </a:r>
            <a:r>
              <a:rPr lang="ru-RU" sz="1600" dirty="0" err="1"/>
              <a:t>природі</a:t>
            </a:r>
            <a:r>
              <a:rPr lang="ru-RU" sz="1600" dirty="0"/>
              <a:t>. </a:t>
            </a:r>
            <a:r>
              <a:rPr lang="ru-RU" sz="1600" dirty="0" err="1"/>
              <a:t>Варто</a:t>
            </a:r>
            <a:r>
              <a:rPr lang="ru-RU" sz="1600" dirty="0"/>
              <a:t> </a:t>
            </a:r>
            <a:r>
              <a:rPr lang="ru-RU" sz="1600" dirty="0" err="1"/>
              <a:t>відзначити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ідеї</a:t>
            </a:r>
            <a:r>
              <a:rPr lang="ru-RU" sz="1600" dirty="0"/>
              <a:t> </a:t>
            </a:r>
            <a:r>
              <a:rPr lang="ru-RU" sz="1600" dirty="0" err="1"/>
              <a:t>стоїцизму</a:t>
            </a:r>
            <a:r>
              <a:rPr lang="ru-RU" sz="1600" dirty="0"/>
              <a:t> стали </a:t>
            </a:r>
            <a:r>
              <a:rPr lang="ru-RU" sz="1600" dirty="0" err="1"/>
              <a:t>досить</a:t>
            </a:r>
            <a:r>
              <a:rPr lang="ru-RU" sz="1600" dirty="0"/>
              <a:t> </a:t>
            </a:r>
            <a:r>
              <a:rPr lang="ru-RU" sz="1600" dirty="0" err="1"/>
              <a:t>популярні</a:t>
            </a:r>
            <a:r>
              <a:rPr lang="ru-RU" sz="1600" dirty="0"/>
              <a:t> в </a:t>
            </a:r>
            <a:r>
              <a:rPr lang="ru-RU" sz="1600" dirty="0" err="1"/>
              <a:t>Стародавньому</a:t>
            </a:r>
            <a:r>
              <a:rPr lang="ru-RU" sz="1600" dirty="0"/>
              <a:t> </a:t>
            </a:r>
            <a:r>
              <a:rPr lang="ru-RU" sz="1600" dirty="0" err="1"/>
              <a:t>Римі</a:t>
            </a:r>
            <a:r>
              <a:rPr lang="ru-RU" sz="1600" dirty="0"/>
              <a:t>. </a:t>
            </a:r>
            <a:r>
              <a:rPr lang="ru-RU" sz="1600" dirty="0" err="1"/>
              <a:t>Елліністичної-римська</a:t>
            </a:r>
            <a:r>
              <a:rPr lang="ru-RU" sz="1600" dirty="0"/>
              <a:t> </a:t>
            </a:r>
            <a:r>
              <a:rPr lang="ru-RU" sz="1600" dirty="0" err="1"/>
              <a:t>філософія</a:t>
            </a:r>
            <a:r>
              <a:rPr lang="ru-RU" sz="1600" dirty="0"/>
              <a:t> </a:t>
            </a:r>
            <a:r>
              <a:rPr lang="ru-RU" sz="1600" dirty="0" err="1"/>
              <a:t>відзначена</a:t>
            </a:r>
            <a:r>
              <a:rPr lang="ru-RU" sz="1600" dirty="0"/>
              <a:t> </a:t>
            </a:r>
            <a:r>
              <a:rPr lang="ru-RU" sz="1600" dirty="0" err="1"/>
              <a:t>діяльністю</a:t>
            </a:r>
            <a:r>
              <a:rPr lang="ru-RU" sz="1600" dirty="0"/>
              <a:t> </a:t>
            </a:r>
            <a:r>
              <a:rPr lang="ru-RU" sz="1600" dirty="0" err="1"/>
              <a:t>найбільш</a:t>
            </a:r>
            <a:r>
              <a:rPr lang="ru-RU" sz="1600" dirty="0"/>
              <a:t> великих </a:t>
            </a:r>
            <a:r>
              <a:rPr lang="ru-RU" sz="1600" dirty="0" err="1"/>
              <a:t>римських</a:t>
            </a:r>
            <a:r>
              <a:rPr lang="ru-RU" sz="1600" dirty="0"/>
              <a:t> </a:t>
            </a:r>
            <a:r>
              <a:rPr lang="ru-RU" sz="1600" dirty="0" err="1"/>
              <a:t>стоїків</a:t>
            </a:r>
            <a:r>
              <a:rPr lang="ru-RU" sz="1600" dirty="0"/>
              <a:t>: Сенеки, Марка </a:t>
            </a:r>
            <a:r>
              <a:rPr lang="ru-RU" sz="1600" dirty="0" err="1"/>
              <a:t>Аврелія</a:t>
            </a:r>
            <a:r>
              <a:rPr lang="ru-RU" sz="1600" dirty="0"/>
              <a:t>, </a:t>
            </a:r>
            <a:r>
              <a:rPr lang="ru-RU" sz="1600" dirty="0" err="1"/>
              <a:t>Епіктет</a:t>
            </a:r>
            <a:r>
              <a:rPr lang="ru-RU" sz="1600" dirty="0"/>
              <a:t>. В </a:t>
            </a:r>
            <a:r>
              <a:rPr lang="ru-RU" sz="1600" dirty="0" err="1"/>
              <a:t>ідеях</a:t>
            </a:r>
            <a:r>
              <a:rPr lang="ru-RU" sz="1600" dirty="0"/>
              <a:t> </a:t>
            </a:r>
            <a:r>
              <a:rPr lang="ru-RU" sz="1600" dirty="0" err="1"/>
              <a:t>мислителів</a:t>
            </a:r>
            <a:r>
              <a:rPr lang="ru-RU" sz="1600" dirty="0"/>
              <a:t> того </a:t>
            </a:r>
            <a:r>
              <a:rPr lang="ru-RU" sz="1600" dirty="0" err="1"/>
              <a:t>періоду</a:t>
            </a:r>
            <a:r>
              <a:rPr lang="ru-RU" sz="1600" dirty="0"/>
              <a:t> </a:t>
            </a:r>
            <a:r>
              <a:rPr lang="ru-RU" sz="1600" dirty="0" err="1"/>
              <a:t>майже</a:t>
            </a:r>
            <a:r>
              <a:rPr lang="ru-RU" sz="1600" dirty="0"/>
              <a:t> </a:t>
            </a:r>
            <a:r>
              <a:rPr lang="ru-RU" sz="1600" dirty="0" err="1"/>
              <a:t>зовсім</a:t>
            </a:r>
            <a:r>
              <a:rPr lang="ru-RU" sz="1600" dirty="0"/>
              <a:t> </a:t>
            </a:r>
            <a:r>
              <a:rPr lang="ru-RU" sz="1600" dirty="0" err="1"/>
              <a:t>втрачений</a:t>
            </a:r>
            <a:r>
              <a:rPr lang="ru-RU" sz="1600" dirty="0"/>
              <a:t> </a:t>
            </a:r>
            <a:r>
              <a:rPr lang="ru-RU" sz="1600" dirty="0" err="1"/>
              <a:t>інтерес</a:t>
            </a:r>
            <a:r>
              <a:rPr lang="ru-RU" sz="1600" dirty="0"/>
              <a:t> до </a:t>
            </a:r>
            <a:r>
              <a:rPr lang="ru-RU" sz="1600" dirty="0" err="1"/>
              <a:t>філософських</a:t>
            </a:r>
            <a:r>
              <a:rPr lang="ru-RU" sz="1600" dirty="0"/>
              <a:t> проблем,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лежить</a:t>
            </a:r>
            <a:r>
              <a:rPr lang="ru-RU" sz="1600" dirty="0"/>
              <a:t> за межами </a:t>
            </a:r>
            <a:r>
              <a:rPr lang="ru-RU" sz="1600" dirty="0" err="1"/>
              <a:t>етики</a:t>
            </a:r>
            <a:r>
              <a:rPr lang="ru-RU" sz="1600" dirty="0"/>
              <a:t>. А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стосується</a:t>
            </a:r>
            <a:r>
              <a:rPr lang="ru-RU" sz="1600" dirty="0"/>
              <a:t> </a:t>
            </a:r>
            <a:r>
              <a:rPr lang="ru-RU" sz="1600" dirty="0" err="1"/>
              <a:t>самої</a:t>
            </a:r>
            <a:r>
              <a:rPr lang="ru-RU" sz="1600" dirty="0"/>
              <a:t> </a:t>
            </a:r>
            <a:r>
              <a:rPr lang="ru-RU" sz="1600" dirty="0" err="1"/>
              <a:t>етики</a:t>
            </a:r>
            <a:r>
              <a:rPr lang="ru-RU" sz="1600" dirty="0"/>
              <a:t>, то </a:t>
            </a:r>
            <a:r>
              <a:rPr lang="ru-RU" sz="1600" dirty="0" err="1"/>
              <a:t>римські</a:t>
            </a:r>
            <a:r>
              <a:rPr lang="ru-RU" sz="1600" dirty="0"/>
              <a:t> </a:t>
            </a:r>
            <a:r>
              <a:rPr lang="ru-RU" sz="1600" dirty="0" err="1"/>
              <a:t>стоїки</a:t>
            </a:r>
            <a:r>
              <a:rPr lang="ru-RU" sz="1600" dirty="0"/>
              <a:t> </a:t>
            </a:r>
            <a:r>
              <a:rPr lang="ru-RU" sz="1600" dirty="0" err="1"/>
              <a:t>проголошували</a:t>
            </a:r>
            <a:r>
              <a:rPr lang="ru-RU" sz="1600" dirty="0"/>
              <a:t> </a:t>
            </a:r>
            <a:r>
              <a:rPr lang="ru-RU" sz="1600" dirty="0" err="1"/>
              <a:t>ідеї</a:t>
            </a:r>
            <a:r>
              <a:rPr lang="ru-RU" sz="1600" dirty="0"/>
              <a:t> </a:t>
            </a:r>
            <a:r>
              <a:rPr lang="ru-RU" sz="1600" dirty="0" err="1"/>
              <a:t>універсального</a:t>
            </a:r>
            <a:r>
              <a:rPr lang="ru-RU" sz="1600" dirty="0"/>
              <a:t> </a:t>
            </a:r>
            <a:r>
              <a:rPr lang="ru-RU" sz="1600" dirty="0" err="1"/>
              <a:t>братерства</a:t>
            </a:r>
            <a:r>
              <a:rPr lang="ru-RU" sz="1600" dirty="0"/>
              <a:t> людей, </a:t>
            </a:r>
            <a:r>
              <a:rPr lang="ru-RU" sz="1600" dirty="0" err="1"/>
              <a:t>поблажливості</a:t>
            </a:r>
            <a:r>
              <a:rPr lang="ru-RU" sz="1600" dirty="0"/>
              <a:t>, </a:t>
            </a:r>
            <a:r>
              <a:rPr lang="ru-RU" sz="1600" dirty="0" err="1"/>
              <a:t>любові</a:t>
            </a:r>
            <a:r>
              <a:rPr lang="ru-RU" sz="1600" dirty="0"/>
              <a:t> до </a:t>
            </a:r>
            <a:r>
              <a:rPr lang="ru-RU" sz="1600" dirty="0" err="1"/>
              <a:t>своїх</a:t>
            </a:r>
            <a:r>
              <a:rPr lang="ru-RU" sz="1600" dirty="0"/>
              <a:t> </a:t>
            </a:r>
            <a:r>
              <a:rPr lang="ru-RU" sz="1600" dirty="0" err="1"/>
              <a:t>ближніх</a:t>
            </a:r>
            <a:r>
              <a:rPr lang="ru-RU" sz="1600" dirty="0"/>
              <a:t> і </a:t>
            </a:r>
            <a:r>
              <a:rPr lang="ru-RU" sz="1600" dirty="0" err="1"/>
              <a:t>навіть</a:t>
            </a:r>
            <a:r>
              <a:rPr lang="ru-RU" sz="1600" dirty="0"/>
              <a:t> до </a:t>
            </a:r>
            <a:r>
              <a:rPr lang="ru-RU" sz="1600" dirty="0" err="1"/>
              <a:t>ворогів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2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31270"/>
            <a:ext cx="388843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/>
              <a:t>Елліністична</a:t>
            </a:r>
            <a:r>
              <a:rPr lang="ru-RU" sz="1600" dirty="0"/>
              <a:t> </a:t>
            </a:r>
            <a:r>
              <a:rPr lang="ru-RU" sz="1600" dirty="0" err="1"/>
              <a:t>філософія</a:t>
            </a:r>
            <a:r>
              <a:rPr lang="ru-RU" sz="1600" dirty="0"/>
              <a:t> внесла </a:t>
            </a:r>
            <a:r>
              <a:rPr lang="ru-RU" sz="1600" dirty="0" err="1"/>
              <a:t>деякі</a:t>
            </a:r>
            <a:r>
              <a:rPr lang="ru-RU" sz="1600" dirty="0"/>
              <a:t> </a:t>
            </a:r>
            <a:r>
              <a:rPr lang="ru-RU" sz="1600" dirty="0" err="1"/>
              <a:t>зміни</a:t>
            </a:r>
            <a:r>
              <a:rPr lang="ru-RU" sz="1600" dirty="0"/>
              <a:t> в </a:t>
            </a:r>
            <a:r>
              <a:rPr lang="ru-RU" sz="1600" dirty="0" err="1"/>
              <a:t>ідейну</a:t>
            </a:r>
            <a:r>
              <a:rPr lang="ru-RU" sz="1600" dirty="0"/>
              <a:t> </a:t>
            </a:r>
            <a:r>
              <a:rPr lang="ru-RU" sz="1600" dirty="0" err="1"/>
              <a:t>спрямованість</a:t>
            </a:r>
            <a:r>
              <a:rPr lang="ru-RU" sz="1600" dirty="0"/>
              <a:t> </a:t>
            </a:r>
            <a:r>
              <a:rPr lang="ru-RU" sz="1600" dirty="0" err="1"/>
              <a:t>навчань</a:t>
            </a:r>
            <a:r>
              <a:rPr lang="ru-RU" sz="1600" dirty="0"/>
              <a:t> того часу, </a:t>
            </a:r>
            <a:r>
              <a:rPr lang="ru-RU" sz="1600" dirty="0" err="1"/>
              <a:t>ці</a:t>
            </a:r>
            <a:r>
              <a:rPr lang="ru-RU" sz="1600" dirty="0"/>
              <a:t> </a:t>
            </a:r>
            <a:r>
              <a:rPr lang="ru-RU" sz="1600" dirty="0" err="1"/>
              <a:t>зміни</a:t>
            </a:r>
            <a:r>
              <a:rPr lang="ru-RU" sz="1600" dirty="0"/>
              <a:t> </a:t>
            </a:r>
            <a:r>
              <a:rPr lang="ru-RU" sz="1600" dirty="0" err="1"/>
              <a:t>були</a:t>
            </a:r>
            <a:r>
              <a:rPr lang="ru-RU" sz="1600" dirty="0"/>
              <a:t> </a:t>
            </a:r>
            <a:r>
              <a:rPr lang="ru-RU" sz="1600" dirty="0" err="1"/>
              <a:t>обумовлені</a:t>
            </a:r>
            <a:r>
              <a:rPr lang="ru-RU" sz="1600" dirty="0"/>
              <a:t>, </a:t>
            </a:r>
            <a:r>
              <a:rPr lang="ru-RU" sz="1600" dirty="0" err="1"/>
              <a:t>насамперед</a:t>
            </a:r>
            <a:r>
              <a:rPr lang="ru-RU" sz="1600" dirty="0"/>
              <a:t>, </a:t>
            </a:r>
            <a:r>
              <a:rPr lang="ru-RU" sz="1600" dirty="0" err="1"/>
              <a:t>політичними</a:t>
            </a:r>
            <a:r>
              <a:rPr lang="ru-RU" sz="1600" dirty="0"/>
              <a:t> і </a:t>
            </a:r>
            <a:r>
              <a:rPr lang="ru-RU" sz="1600" dirty="0" err="1"/>
              <a:t>соціально-економічними</a:t>
            </a:r>
            <a:r>
              <a:rPr lang="ru-RU" sz="1600" dirty="0"/>
              <a:t> </a:t>
            </a:r>
            <a:r>
              <a:rPr lang="ru-RU" sz="1600" dirty="0" err="1"/>
              <a:t>змінами</a:t>
            </a:r>
            <a:r>
              <a:rPr lang="ru-RU" sz="1600" dirty="0"/>
              <a:t> в развивавшемся </a:t>
            </a:r>
            <a:r>
              <a:rPr lang="ru-RU" sz="1600" dirty="0" err="1"/>
              <a:t>суспільстві</a:t>
            </a:r>
            <a:r>
              <a:rPr lang="ru-RU" sz="1600" dirty="0"/>
              <a:t> . </a:t>
            </a:r>
            <a:r>
              <a:rPr lang="ru-RU" sz="1600" dirty="0" err="1"/>
              <a:t>Мислителі</a:t>
            </a:r>
            <a:r>
              <a:rPr lang="ru-RU" sz="1600" dirty="0"/>
              <a:t> </a:t>
            </a:r>
            <a:r>
              <a:rPr lang="ru-RU" sz="1600" dirty="0" err="1"/>
              <a:t>періоду</a:t>
            </a:r>
            <a:r>
              <a:rPr lang="ru-RU" sz="1600" dirty="0"/>
              <a:t> </a:t>
            </a:r>
            <a:r>
              <a:rPr lang="ru-RU" sz="1600" dirty="0" err="1"/>
              <a:t>еллінізму</a:t>
            </a:r>
            <a:r>
              <a:rPr lang="ru-RU" sz="1600" dirty="0"/>
              <a:t> </a:t>
            </a:r>
            <a:r>
              <a:rPr lang="ru-RU" sz="1600" dirty="0" err="1"/>
              <a:t>основний</a:t>
            </a:r>
            <a:r>
              <a:rPr lang="ru-RU" sz="1600" dirty="0"/>
              <a:t> </a:t>
            </a:r>
            <a:r>
              <a:rPr lang="ru-RU" sz="1600" dirty="0" err="1"/>
              <a:t>наголос</a:t>
            </a:r>
            <a:r>
              <a:rPr lang="ru-RU" sz="1600" dirty="0"/>
              <a:t> </a:t>
            </a:r>
            <a:r>
              <a:rPr lang="ru-RU" sz="1600" dirty="0" err="1"/>
              <a:t>робили</a:t>
            </a:r>
            <a:r>
              <a:rPr lang="ru-RU" sz="1600" dirty="0"/>
              <a:t> на </a:t>
            </a:r>
            <a:r>
              <a:rPr lang="ru-RU" sz="1600" dirty="0" err="1"/>
              <a:t>вирішення</a:t>
            </a:r>
            <a:r>
              <a:rPr lang="ru-RU" sz="1600" dirty="0"/>
              <a:t> проблем </a:t>
            </a:r>
            <a:r>
              <a:rPr lang="ru-RU" sz="1600" dirty="0" err="1"/>
              <a:t>людської</a:t>
            </a:r>
            <a:r>
              <a:rPr lang="ru-RU" sz="1600" dirty="0"/>
              <a:t> </a:t>
            </a:r>
            <a:r>
              <a:rPr lang="ru-RU" sz="1600" dirty="0" err="1"/>
              <a:t>моралі</a:t>
            </a:r>
            <a:r>
              <a:rPr lang="ru-RU" sz="1600" dirty="0"/>
              <a:t>, проблем </a:t>
            </a:r>
            <a:r>
              <a:rPr lang="ru-RU" sz="1600" dirty="0" err="1"/>
              <a:t>поведінки</a:t>
            </a:r>
            <a:r>
              <a:rPr lang="ru-RU" sz="1600" dirty="0"/>
              <a:t> </a:t>
            </a:r>
            <a:r>
              <a:rPr lang="ru-RU" sz="1600" dirty="0" err="1"/>
              <a:t>особистості</a:t>
            </a:r>
            <a:r>
              <a:rPr lang="ru-RU" sz="1600" dirty="0"/>
              <a:t> в </a:t>
            </a:r>
            <a:r>
              <a:rPr lang="ru-RU" sz="1600" dirty="0" err="1"/>
              <a:t>суспільстві</a:t>
            </a:r>
            <a:r>
              <a:rPr lang="ru-RU" sz="1600" dirty="0"/>
              <a:t>. </a:t>
            </a:r>
            <a:r>
              <a:rPr lang="ru-RU" sz="1600" dirty="0" err="1"/>
              <a:t>Елліністична</a:t>
            </a:r>
            <a:r>
              <a:rPr lang="ru-RU" sz="1600" dirty="0"/>
              <a:t> </a:t>
            </a:r>
            <a:r>
              <a:rPr lang="ru-RU" sz="1600" dirty="0" err="1"/>
              <a:t>філософія</a:t>
            </a:r>
            <a:r>
              <a:rPr lang="ru-RU" sz="1600" dirty="0"/>
              <a:t> </a:t>
            </a:r>
            <a:r>
              <a:rPr lang="ru-RU" sz="1600" dirty="0" err="1"/>
              <a:t>ознаменувалася</a:t>
            </a:r>
            <a:r>
              <a:rPr lang="ru-RU" sz="1600" dirty="0"/>
              <a:t> </a:t>
            </a:r>
            <a:r>
              <a:rPr lang="ru-RU" sz="1600" dirty="0" err="1"/>
              <a:t>революційними</a:t>
            </a:r>
            <a:r>
              <a:rPr lang="ru-RU" sz="1600" dirty="0"/>
              <a:t> для того часу </a:t>
            </a:r>
            <a:r>
              <a:rPr lang="ru-RU" sz="1600" dirty="0" err="1"/>
              <a:t>ідеями</a:t>
            </a:r>
            <a:r>
              <a:rPr lang="ru-RU" sz="1600" dirty="0"/>
              <a:t> про </a:t>
            </a:r>
            <a:r>
              <a:rPr lang="ru-RU" sz="1600" dirty="0" err="1"/>
              <a:t>визнання</a:t>
            </a:r>
            <a:r>
              <a:rPr lang="ru-RU" sz="1600" dirty="0"/>
              <a:t> за рабами </a:t>
            </a:r>
            <a:r>
              <a:rPr lang="ru-RU" sz="1600" dirty="0" err="1"/>
              <a:t>їх</a:t>
            </a:r>
            <a:r>
              <a:rPr lang="ru-RU" sz="1600" dirty="0"/>
              <a:t> </a:t>
            </a:r>
            <a:r>
              <a:rPr lang="ru-RU" sz="1600" dirty="0" err="1"/>
              <a:t>людської</a:t>
            </a:r>
            <a:r>
              <a:rPr lang="ru-RU" sz="1600" dirty="0"/>
              <a:t> </a:t>
            </a:r>
            <a:r>
              <a:rPr lang="ru-RU" sz="1600" dirty="0" err="1"/>
              <a:t>гідності</a:t>
            </a:r>
            <a:r>
              <a:rPr lang="ru-RU" sz="1600" dirty="0"/>
              <a:t>, </a:t>
            </a:r>
            <a:r>
              <a:rPr lang="ru-RU" sz="1600" dirty="0" err="1"/>
              <a:t>деякі</a:t>
            </a:r>
            <a:r>
              <a:rPr lang="ru-RU" sz="1600" dirty="0"/>
              <a:t> </a:t>
            </a:r>
            <a:r>
              <a:rPr lang="ru-RU" sz="1600" dirty="0" err="1"/>
              <a:t>філософи</a:t>
            </a:r>
            <a:r>
              <a:rPr lang="ru-RU" sz="1600" dirty="0"/>
              <a:t> </a:t>
            </a:r>
            <a:r>
              <a:rPr lang="ru-RU" sz="1600" dirty="0" err="1"/>
              <a:t>навіть</a:t>
            </a:r>
            <a:r>
              <a:rPr lang="ru-RU" sz="1600" dirty="0"/>
              <a:t> </a:t>
            </a:r>
            <a:r>
              <a:rPr lang="ru-RU" sz="1600" dirty="0" err="1"/>
              <a:t>висловлювали</a:t>
            </a:r>
            <a:r>
              <a:rPr lang="ru-RU" sz="1600" dirty="0"/>
              <a:t> думки про те,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раби</a:t>
            </a:r>
            <a:r>
              <a:rPr lang="ru-RU" sz="1600" dirty="0"/>
              <a:t> </a:t>
            </a:r>
            <a:r>
              <a:rPr lang="ru-RU" sz="1600" dirty="0" err="1"/>
              <a:t>можуть</a:t>
            </a:r>
            <a:r>
              <a:rPr lang="ru-RU" sz="1600" dirty="0"/>
              <a:t> </a:t>
            </a:r>
            <a:r>
              <a:rPr lang="ru-RU" sz="1600" dirty="0" err="1"/>
              <a:t>володіти</a:t>
            </a:r>
            <a:r>
              <a:rPr lang="ru-RU" sz="1600" dirty="0"/>
              <a:t> </a:t>
            </a:r>
            <a:r>
              <a:rPr lang="ru-RU" sz="1600" dirty="0" err="1"/>
              <a:t>вищими</a:t>
            </a:r>
            <a:r>
              <a:rPr lang="ru-RU" sz="1600" dirty="0"/>
              <a:t> </a:t>
            </a:r>
            <a:r>
              <a:rPr lang="ru-RU" sz="1600" dirty="0" err="1"/>
              <a:t>моральними</a:t>
            </a:r>
            <a:r>
              <a:rPr lang="ru-RU" sz="1600" dirty="0"/>
              <a:t> </a:t>
            </a:r>
            <a:r>
              <a:rPr lang="ru-RU" sz="1600" dirty="0" err="1"/>
              <a:t>якостями</a:t>
            </a:r>
            <a:r>
              <a:rPr lang="ru-RU" sz="1600" dirty="0"/>
              <a:t>. У </a:t>
            </a:r>
            <a:r>
              <a:rPr lang="ru-RU" sz="1600" dirty="0" err="1"/>
              <a:t>підсумку</a:t>
            </a:r>
            <a:r>
              <a:rPr lang="ru-RU" sz="1600" dirty="0"/>
              <a:t> </a:t>
            </a:r>
            <a:r>
              <a:rPr lang="ru-RU" sz="1600" dirty="0" err="1"/>
              <a:t>розвитку</a:t>
            </a:r>
            <a:r>
              <a:rPr lang="ru-RU" sz="1600" dirty="0"/>
              <a:t> </a:t>
            </a:r>
            <a:r>
              <a:rPr lang="ru-RU" sz="1600" dirty="0" err="1"/>
              <a:t>нових</a:t>
            </a:r>
            <a:r>
              <a:rPr lang="ru-RU" sz="1600" dirty="0"/>
              <a:t> </a:t>
            </a:r>
            <a:r>
              <a:rPr lang="ru-RU" sz="1600" dirty="0" err="1"/>
              <a:t>філософських</a:t>
            </a:r>
            <a:r>
              <a:rPr lang="ru-RU" sz="1600" dirty="0"/>
              <a:t> </a:t>
            </a:r>
            <a:r>
              <a:rPr lang="ru-RU" sz="1600" dirty="0" err="1"/>
              <a:t>поглядів</a:t>
            </a:r>
            <a:r>
              <a:rPr lang="ru-RU" sz="1600" dirty="0"/>
              <a:t> на </a:t>
            </a:r>
            <a:r>
              <a:rPr lang="ru-RU" sz="1600" dirty="0" err="1"/>
              <a:t>світ</a:t>
            </a:r>
            <a:r>
              <a:rPr lang="ru-RU" sz="1600" dirty="0"/>
              <a:t> і на </a:t>
            </a:r>
            <a:r>
              <a:rPr lang="ru-RU" sz="1600" dirty="0" err="1"/>
              <a:t>суспільство</a:t>
            </a:r>
            <a:r>
              <a:rPr lang="ru-RU" sz="1600" dirty="0"/>
              <a:t> в </a:t>
            </a:r>
            <a:r>
              <a:rPr lang="ru-RU" sz="1600" dirty="0" err="1"/>
              <a:t>цілому</a:t>
            </a:r>
            <a:r>
              <a:rPr lang="ru-RU" sz="1600" dirty="0"/>
              <a:t>, </a:t>
            </a:r>
            <a:r>
              <a:rPr lang="ru-RU" sz="1600" dirty="0" err="1"/>
              <a:t>дві</a:t>
            </a:r>
            <a:r>
              <a:rPr lang="ru-RU" sz="1600" dirty="0"/>
              <a:t> </a:t>
            </a:r>
            <a:r>
              <a:rPr lang="ru-RU" sz="1600" dirty="0" err="1"/>
              <a:t>старі</a:t>
            </a:r>
            <a:r>
              <a:rPr lang="ru-RU" sz="1600" dirty="0"/>
              <a:t> </a:t>
            </a:r>
            <a:r>
              <a:rPr lang="ru-RU" sz="1600" dirty="0" err="1"/>
              <a:t>школи</a:t>
            </a:r>
            <a:r>
              <a:rPr lang="ru-RU" sz="1600" dirty="0"/>
              <a:t>, </a:t>
            </a:r>
            <a:r>
              <a:rPr lang="ru-RU" sz="1600" dirty="0" err="1"/>
              <a:t>засновані</a:t>
            </a:r>
            <a:r>
              <a:rPr lang="ru-RU" sz="1600" dirty="0"/>
              <a:t> Платоном і Аристотелем, </a:t>
            </a:r>
            <a:r>
              <a:rPr lang="ru-RU" sz="1600" dirty="0" err="1"/>
              <a:t>поступово</a:t>
            </a:r>
            <a:r>
              <a:rPr lang="ru-RU" sz="1600" dirty="0"/>
              <a:t> </a:t>
            </a:r>
            <a:r>
              <a:rPr lang="ru-RU" sz="1600" dirty="0" err="1"/>
              <a:t>втратили</a:t>
            </a:r>
            <a:r>
              <a:rPr lang="ru-RU" sz="1600" dirty="0"/>
              <a:t> </a:t>
            </a:r>
            <a:r>
              <a:rPr lang="ru-RU" sz="1600" dirty="0" err="1"/>
              <a:t>свій</a:t>
            </a:r>
            <a:r>
              <a:rPr lang="ru-RU" sz="1600" dirty="0"/>
              <a:t> авторитет, і </a:t>
            </a:r>
            <a:r>
              <a:rPr lang="ru-RU" sz="1600" dirty="0" err="1"/>
              <a:t>відійшли</a:t>
            </a:r>
            <a:r>
              <a:rPr lang="ru-RU" sz="1600" dirty="0"/>
              <a:t> на </a:t>
            </a:r>
            <a:r>
              <a:rPr lang="ru-RU" sz="1600" dirty="0" err="1"/>
              <a:t>другий</a:t>
            </a:r>
            <a:r>
              <a:rPr lang="ru-RU" sz="1600" dirty="0"/>
              <a:t> план.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5467"/>
            <a:ext cx="3301580" cy="2484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211960" y="2579906"/>
            <a:ext cx="49320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Початком </a:t>
            </a:r>
            <a:r>
              <a:rPr lang="ru-RU" sz="1600" dirty="0" err="1"/>
              <a:t>зародження</a:t>
            </a:r>
            <a:r>
              <a:rPr lang="ru-RU" sz="1600" dirty="0"/>
              <a:t> </a:t>
            </a:r>
            <a:r>
              <a:rPr lang="ru-RU" sz="1600" dirty="0" err="1"/>
              <a:t>римської</a:t>
            </a:r>
            <a:r>
              <a:rPr lang="ru-RU" sz="1600" dirty="0"/>
              <a:t> </a:t>
            </a:r>
            <a:r>
              <a:rPr lang="ru-RU" sz="1600" dirty="0" err="1"/>
              <a:t>філософії</a:t>
            </a:r>
            <a:r>
              <a:rPr lang="ru-RU" sz="1600" dirty="0"/>
              <a:t> </a:t>
            </a:r>
            <a:r>
              <a:rPr lang="ru-RU" sz="1600" dirty="0" err="1"/>
              <a:t>традиційно</a:t>
            </a:r>
            <a:r>
              <a:rPr lang="ru-RU" sz="1600" dirty="0"/>
              <a:t> </a:t>
            </a:r>
            <a:r>
              <a:rPr lang="ru-RU" sz="1600" dirty="0" err="1"/>
              <a:t>прийнято</a:t>
            </a:r>
            <a:r>
              <a:rPr lang="ru-RU" sz="1600" dirty="0"/>
              <a:t> </a:t>
            </a:r>
            <a:r>
              <a:rPr lang="ru-RU" sz="1600" dirty="0" err="1"/>
              <a:t>вважати</a:t>
            </a:r>
            <a:r>
              <a:rPr lang="ru-RU" sz="1600" dirty="0"/>
              <a:t> </a:t>
            </a:r>
            <a:r>
              <a:rPr lang="en-US" sz="1600" dirty="0"/>
              <a:t>II-I </a:t>
            </a:r>
            <a:r>
              <a:rPr lang="ru-RU" sz="1600" dirty="0"/>
              <a:t>ст. до н. е.. </a:t>
            </a:r>
            <a:r>
              <a:rPr lang="ru-RU" sz="1600" dirty="0" err="1"/>
              <a:t>Якщо</a:t>
            </a:r>
            <a:r>
              <a:rPr lang="ru-RU" sz="1600" dirty="0"/>
              <a:t> </a:t>
            </a:r>
            <a:r>
              <a:rPr lang="ru-RU" sz="1600" dirty="0" err="1"/>
              <a:t>говорити</a:t>
            </a:r>
            <a:r>
              <a:rPr lang="ru-RU" sz="1600" dirty="0"/>
              <a:t> про </a:t>
            </a:r>
            <a:r>
              <a:rPr lang="ru-RU" sz="1600" dirty="0" err="1"/>
              <a:t>античний</a:t>
            </a:r>
            <a:r>
              <a:rPr lang="ru-RU" sz="1600" dirty="0"/>
              <a:t> </a:t>
            </a:r>
            <a:r>
              <a:rPr lang="ru-RU" sz="1600" dirty="0" err="1"/>
              <a:t>періоді</a:t>
            </a:r>
            <a:r>
              <a:rPr lang="ru-RU" sz="1600" dirty="0"/>
              <a:t> в </a:t>
            </a:r>
            <a:r>
              <a:rPr lang="ru-RU" sz="1600" dirty="0" err="1"/>
              <a:t>цілому</a:t>
            </a:r>
            <a:r>
              <a:rPr lang="ru-RU" sz="1600" dirty="0"/>
              <a:t>, то по </a:t>
            </a:r>
            <a:r>
              <a:rPr lang="ru-RU" sz="1600" dirty="0" err="1"/>
              <a:t>відношенню</a:t>
            </a:r>
            <a:r>
              <a:rPr lang="ru-RU" sz="1600" dirty="0"/>
              <a:t> до </a:t>
            </a:r>
            <a:r>
              <a:rPr lang="ru-RU" sz="1600" dirty="0" err="1"/>
              <a:t>грецької</a:t>
            </a:r>
            <a:r>
              <a:rPr lang="ru-RU" sz="1600" dirty="0"/>
              <a:t> </a:t>
            </a:r>
            <a:r>
              <a:rPr lang="ru-RU" sz="1600" dirty="0" err="1"/>
              <a:t>філософії</a:t>
            </a:r>
            <a:r>
              <a:rPr lang="ru-RU" sz="1600" dirty="0"/>
              <a:t> </a:t>
            </a:r>
            <a:r>
              <a:rPr lang="ru-RU" sz="1600" dirty="0" err="1"/>
              <a:t>багато</a:t>
            </a:r>
            <a:r>
              <a:rPr lang="ru-RU" sz="1600" dirty="0"/>
              <a:t> </a:t>
            </a:r>
            <a:r>
              <a:rPr lang="ru-RU" sz="1600" dirty="0" err="1"/>
              <a:t>хто</a:t>
            </a:r>
            <a:r>
              <a:rPr lang="ru-RU" sz="1600" dirty="0"/>
              <a:t> </a:t>
            </a:r>
            <a:r>
              <a:rPr lang="ru-RU" sz="1600" dirty="0" err="1"/>
              <a:t>вважає</a:t>
            </a:r>
            <a:r>
              <a:rPr lang="ru-RU" sz="1600" dirty="0"/>
              <a:t> </a:t>
            </a:r>
            <a:r>
              <a:rPr lang="ru-RU" sz="1600" dirty="0" err="1"/>
              <a:t>римську</a:t>
            </a:r>
            <a:r>
              <a:rPr lang="ru-RU" sz="1600" dirty="0"/>
              <a:t> </a:t>
            </a:r>
            <a:r>
              <a:rPr lang="ru-RU" sz="1600" dirty="0" err="1"/>
              <a:t>філософію</a:t>
            </a:r>
            <a:r>
              <a:rPr lang="ru-RU" sz="1600" dirty="0"/>
              <a:t> </a:t>
            </a:r>
            <a:r>
              <a:rPr lang="ru-RU" sz="1600" dirty="0" err="1"/>
              <a:t>вторинною</a:t>
            </a:r>
            <a:r>
              <a:rPr lang="ru-RU" sz="1600" dirty="0"/>
              <a:t>. </a:t>
            </a:r>
            <a:r>
              <a:rPr lang="ru-RU" sz="1600" dirty="0" err="1"/>
              <a:t>Грецькі</a:t>
            </a:r>
            <a:r>
              <a:rPr lang="ru-RU" sz="1600" dirty="0"/>
              <a:t> </a:t>
            </a:r>
            <a:r>
              <a:rPr lang="ru-RU" sz="1600" dirty="0" err="1"/>
              <a:t>філософські</a:t>
            </a:r>
            <a:r>
              <a:rPr lang="ru-RU" sz="1600" dirty="0"/>
              <a:t> </a:t>
            </a:r>
            <a:r>
              <a:rPr lang="ru-RU" sz="1600" dirty="0" err="1"/>
              <a:t>вчення</a:t>
            </a:r>
            <a:r>
              <a:rPr lang="ru-RU" sz="1600" dirty="0"/>
              <a:t> почали </a:t>
            </a:r>
            <a:r>
              <a:rPr lang="ru-RU" sz="1600" dirty="0" err="1"/>
              <a:t>поширюватися</a:t>
            </a:r>
            <a:r>
              <a:rPr lang="ru-RU" sz="1600" dirty="0"/>
              <a:t> </a:t>
            </a:r>
            <a:r>
              <a:rPr lang="ru-RU" sz="1600" dirty="0" err="1"/>
              <a:t>серед</a:t>
            </a:r>
            <a:r>
              <a:rPr lang="ru-RU" sz="1600" dirty="0"/>
              <a:t> римлян в </a:t>
            </a:r>
            <a:r>
              <a:rPr lang="en-US" sz="1600" dirty="0"/>
              <a:t>I </a:t>
            </a:r>
            <a:r>
              <a:rPr lang="ru-RU" sz="1600" dirty="0"/>
              <a:t>ст. до н. е.. </a:t>
            </a:r>
            <a:r>
              <a:rPr lang="ru-RU" sz="1600" dirty="0" err="1"/>
              <a:t>Найбільшою</a:t>
            </a:r>
            <a:r>
              <a:rPr lang="ru-RU" sz="1600" dirty="0"/>
              <a:t> </a:t>
            </a:r>
            <a:r>
              <a:rPr lang="ru-RU" sz="1600" dirty="0" err="1"/>
              <a:t>популярністю</a:t>
            </a:r>
            <a:r>
              <a:rPr lang="ru-RU" sz="1600" dirty="0"/>
              <a:t> </a:t>
            </a:r>
            <a:r>
              <a:rPr lang="ru-RU" sz="1600" dirty="0" err="1"/>
              <a:t>користувалося</a:t>
            </a:r>
            <a:r>
              <a:rPr lang="ru-RU" sz="1600" dirty="0"/>
              <a:t> в той час </a:t>
            </a:r>
            <a:r>
              <a:rPr lang="ru-RU" sz="1600" dirty="0" err="1"/>
              <a:t>вчення</a:t>
            </a:r>
            <a:r>
              <a:rPr lang="ru-RU" sz="1600" dirty="0"/>
              <a:t> </a:t>
            </a:r>
            <a:r>
              <a:rPr lang="ru-RU" sz="1600" dirty="0" err="1"/>
              <a:t>Епікура</a:t>
            </a:r>
            <a:r>
              <a:rPr lang="ru-RU" sz="1600" dirty="0"/>
              <a:t>, </a:t>
            </a:r>
            <a:r>
              <a:rPr lang="ru-RU" sz="1600" dirty="0" err="1"/>
              <a:t>філософські</a:t>
            </a:r>
            <a:r>
              <a:rPr lang="ru-RU" sz="1600" dirty="0"/>
              <a:t> погляди </a:t>
            </a:r>
            <a:r>
              <a:rPr lang="ru-RU" sz="1600" dirty="0" err="1"/>
              <a:t>стоїків</a:t>
            </a:r>
            <a:r>
              <a:rPr lang="ru-RU" sz="1600" dirty="0"/>
              <a:t> і </a:t>
            </a:r>
            <a:r>
              <a:rPr lang="ru-RU" sz="1600" dirty="0" err="1"/>
              <a:t>скептиків</a:t>
            </a:r>
            <a:r>
              <a:rPr lang="ru-RU" sz="1600" dirty="0"/>
              <a:t>, </a:t>
            </a:r>
            <a:r>
              <a:rPr lang="ru-RU" sz="1600" dirty="0" err="1"/>
              <a:t>теорія</a:t>
            </a:r>
            <a:r>
              <a:rPr lang="ru-RU" sz="1600" dirty="0"/>
              <a:t> Платона.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err="1"/>
              <a:t>Елліністична</a:t>
            </a:r>
            <a:r>
              <a:rPr lang="ru-RU" sz="1600" dirty="0"/>
              <a:t> </a:t>
            </a:r>
            <a:r>
              <a:rPr lang="ru-RU" sz="1600" dirty="0" err="1"/>
              <a:t>філософія</a:t>
            </a:r>
            <a:r>
              <a:rPr lang="ru-RU" sz="1600" dirty="0"/>
              <a:t> – </a:t>
            </a:r>
            <a:r>
              <a:rPr lang="ru-RU" sz="1600" dirty="0" err="1"/>
              <a:t>період</a:t>
            </a:r>
            <a:r>
              <a:rPr lang="ru-RU" sz="1600" dirty="0"/>
              <a:t>, </a:t>
            </a:r>
            <a:r>
              <a:rPr lang="ru-RU" sz="1600" dirty="0" err="1"/>
              <a:t>який</a:t>
            </a:r>
            <a:r>
              <a:rPr lang="ru-RU" sz="1600" dirty="0"/>
              <a:t> став </a:t>
            </a:r>
            <a:r>
              <a:rPr lang="ru-RU" sz="1600" dirty="0" err="1"/>
              <a:t>завершальним</a:t>
            </a:r>
            <a:r>
              <a:rPr lang="ru-RU" sz="1600" dirty="0"/>
              <a:t> у </a:t>
            </a:r>
            <a:r>
              <a:rPr lang="ru-RU" sz="1600" dirty="0" err="1"/>
              <a:t>розвитку</a:t>
            </a:r>
            <a:r>
              <a:rPr lang="ru-RU" sz="1600" dirty="0"/>
              <a:t> </a:t>
            </a:r>
            <a:r>
              <a:rPr lang="ru-RU" sz="1600" dirty="0" err="1"/>
              <a:t>філософії</a:t>
            </a:r>
            <a:r>
              <a:rPr lang="ru-RU" sz="1600" dirty="0"/>
              <a:t> </a:t>
            </a:r>
            <a:r>
              <a:rPr lang="ru-RU" sz="1600" dirty="0" err="1"/>
              <a:t>Стародавньої</a:t>
            </a:r>
            <a:r>
              <a:rPr lang="ru-RU" sz="1600" dirty="0"/>
              <a:t> </a:t>
            </a:r>
            <a:r>
              <a:rPr lang="ru-RU" sz="1600" dirty="0" err="1"/>
              <a:t>Греції</a:t>
            </a:r>
            <a:r>
              <a:rPr lang="ru-RU" sz="1600" dirty="0"/>
              <a:t> і </a:t>
            </a:r>
            <a:r>
              <a:rPr lang="ru-RU" sz="1600" dirty="0" err="1"/>
              <a:t>характеризується</a:t>
            </a:r>
            <a:r>
              <a:rPr lang="ru-RU" sz="1600" dirty="0"/>
              <a:t> </a:t>
            </a:r>
            <a:r>
              <a:rPr lang="ru-RU" sz="1600" dirty="0" err="1"/>
              <a:t>етичної</a:t>
            </a:r>
            <a:r>
              <a:rPr lang="ru-RU" sz="1600" dirty="0"/>
              <a:t> </a:t>
            </a:r>
            <a:r>
              <a:rPr lang="ru-RU" sz="1600" dirty="0" err="1"/>
              <a:t>спрямованістю</a:t>
            </a:r>
            <a:r>
              <a:rPr lang="ru-RU" sz="1600" dirty="0"/>
              <a:t> і </a:t>
            </a:r>
            <a:r>
              <a:rPr lang="ru-RU" sz="1600" dirty="0" err="1"/>
              <a:t>адаптацією</a:t>
            </a:r>
            <a:r>
              <a:rPr lang="ru-RU" sz="1600" dirty="0"/>
              <a:t> </a:t>
            </a:r>
            <a:r>
              <a:rPr lang="ru-RU" sz="1600" dirty="0" err="1"/>
              <a:t>східних</a:t>
            </a:r>
            <a:r>
              <a:rPr lang="ru-RU" sz="1600" dirty="0"/>
              <a:t> </a:t>
            </a:r>
            <a:r>
              <a:rPr lang="ru-RU" sz="1600" dirty="0" err="1"/>
              <a:t>релігійних</a:t>
            </a:r>
            <a:r>
              <a:rPr lang="ru-RU" sz="1600" dirty="0"/>
              <a:t> </a:t>
            </a:r>
            <a:r>
              <a:rPr lang="ru-RU" sz="1600" dirty="0" err="1"/>
              <a:t>течій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5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332656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/>
              <a:t>Однією</a:t>
            </a:r>
            <a:r>
              <a:rPr lang="ru-RU" sz="1600" dirty="0"/>
              <a:t> з </a:t>
            </a:r>
            <a:r>
              <a:rPr lang="ru-RU" sz="1600" dirty="0" err="1"/>
              <a:t>найбільш</a:t>
            </a:r>
            <a:r>
              <a:rPr lang="ru-RU" sz="1600" dirty="0"/>
              <a:t> </a:t>
            </a:r>
            <a:r>
              <a:rPr lang="ru-RU" sz="1600" dirty="0" err="1"/>
              <a:t>відомих</a:t>
            </a:r>
            <a:r>
              <a:rPr lang="ru-RU" sz="1600" dirty="0"/>
              <a:t> </a:t>
            </a:r>
            <a:r>
              <a:rPr lang="ru-RU" sz="1600" dirty="0" err="1"/>
              <a:t>шкіл</a:t>
            </a:r>
            <a:r>
              <a:rPr lang="ru-RU" sz="1600" dirty="0"/>
              <a:t> </a:t>
            </a:r>
            <a:r>
              <a:rPr lang="ru-RU" sz="1600" dirty="0" err="1"/>
              <a:t>цієї</a:t>
            </a:r>
            <a:r>
              <a:rPr lang="ru-RU" sz="1600" dirty="0"/>
              <a:t> </a:t>
            </a:r>
            <a:r>
              <a:rPr lang="ru-RU" sz="1600" dirty="0" err="1"/>
              <a:t>епохи</a:t>
            </a:r>
            <a:r>
              <a:rPr lang="ru-RU" sz="1600" dirty="0"/>
              <a:t> </a:t>
            </a:r>
            <a:r>
              <a:rPr lang="ru-RU" sz="1600" dirty="0" err="1"/>
              <a:t>була</a:t>
            </a:r>
            <a:r>
              <a:rPr lang="ru-RU" sz="1600" dirty="0"/>
              <a:t> школа, заснована </a:t>
            </a:r>
            <a:r>
              <a:rPr lang="ru-RU" sz="1600" dirty="0" err="1"/>
              <a:t>послідовниками</a:t>
            </a:r>
            <a:r>
              <a:rPr lang="ru-RU" sz="1600" dirty="0"/>
              <a:t> </a:t>
            </a:r>
            <a:r>
              <a:rPr lang="ru-RU" sz="1600" dirty="0" err="1"/>
              <a:t>кинізма</a:t>
            </a:r>
            <a:r>
              <a:rPr lang="ru-RU" sz="1600" dirty="0"/>
              <a:t>.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вчення</a:t>
            </a:r>
            <a:r>
              <a:rPr lang="ru-RU" sz="1600" dirty="0"/>
              <a:t> </a:t>
            </a:r>
            <a:r>
              <a:rPr lang="ru-RU" sz="1600" dirty="0" err="1"/>
              <a:t>проголошувало</a:t>
            </a:r>
            <a:r>
              <a:rPr lang="ru-RU" sz="1600" dirty="0"/>
              <a:t> </a:t>
            </a:r>
            <a:r>
              <a:rPr lang="ru-RU" sz="1600" dirty="0" err="1"/>
              <a:t>зневагу</a:t>
            </a:r>
            <a:r>
              <a:rPr lang="ru-RU" sz="1600" dirty="0"/>
              <a:t> і </a:t>
            </a:r>
            <a:r>
              <a:rPr lang="ru-RU" sz="1600" dirty="0" err="1"/>
              <a:t>заперечення</a:t>
            </a:r>
            <a:r>
              <a:rPr lang="ru-RU" sz="1600" dirty="0"/>
              <a:t> </a:t>
            </a:r>
            <a:r>
              <a:rPr lang="ru-RU" sz="1600" dirty="0" err="1"/>
              <a:t>всього</a:t>
            </a:r>
            <a:r>
              <a:rPr lang="ru-RU" sz="1600" dirty="0"/>
              <a:t> </a:t>
            </a:r>
            <a:r>
              <a:rPr lang="ru-RU" sz="1600" dirty="0" err="1"/>
              <a:t>зовнішнього</a:t>
            </a:r>
            <a:r>
              <a:rPr lang="ru-RU" sz="1600" dirty="0"/>
              <a:t> – </a:t>
            </a:r>
            <a:r>
              <a:rPr lang="ru-RU" sz="1600" dirty="0" err="1"/>
              <a:t>починаючи</a:t>
            </a:r>
            <a:r>
              <a:rPr lang="ru-RU" sz="1600" dirty="0"/>
              <a:t> з </a:t>
            </a:r>
            <a:r>
              <a:rPr lang="ru-RU" sz="1600" dirty="0" err="1"/>
              <a:t>фізичних</a:t>
            </a:r>
            <a:r>
              <a:rPr lang="ru-RU" sz="1600" dirty="0"/>
              <a:t> потреб і </a:t>
            </a:r>
            <a:r>
              <a:rPr lang="ru-RU" sz="1600" dirty="0" err="1"/>
              <a:t>закінчуючи</a:t>
            </a:r>
            <a:r>
              <a:rPr lang="ru-RU" sz="1600" dirty="0"/>
              <a:t> наукою. </a:t>
            </a:r>
            <a:r>
              <a:rPr lang="ru-RU" sz="1600" dirty="0" err="1"/>
              <a:t>Кініки</a:t>
            </a:r>
            <a:r>
              <a:rPr lang="ru-RU" sz="1600" dirty="0"/>
              <a:t> </a:t>
            </a:r>
            <a:r>
              <a:rPr lang="ru-RU" sz="1600" dirty="0" err="1"/>
              <a:t>були</a:t>
            </a:r>
            <a:r>
              <a:rPr lang="ru-RU" sz="1600" dirty="0"/>
              <a:t> </a:t>
            </a:r>
            <a:r>
              <a:rPr lang="ru-RU" sz="1600" dirty="0" err="1"/>
              <a:t>переконані</a:t>
            </a:r>
            <a:r>
              <a:rPr lang="ru-RU" sz="1600" dirty="0"/>
              <a:t>, </a:t>
            </a:r>
            <a:r>
              <a:rPr lang="ru-RU" sz="1600" dirty="0" err="1"/>
              <a:t>всі</a:t>
            </a:r>
            <a:r>
              <a:rPr lang="ru-RU" sz="1600" dirty="0"/>
              <a:t> блага </a:t>
            </a:r>
            <a:r>
              <a:rPr lang="ru-RU" sz="1600" dirty="0" err="1"/>
              <a:t>приходять</a:t>
            </a:r>
            <a:r>
              <a:rPr lang="ru-RU" sz="1600" dirty="0"/>
              <a:t> </a:t>
            </a:r>
            <a:r>
              <a:rPr lang="ru-RU" sz="1600" dirty="0" err="1"/>
              <a:t>виключно</a:t>
            </a:r>
            <a:r>
              <a:rPr lang="ru-RU" sz="1600" dirty="0"/>
              <a:t> </a:t>
            </a:r>
            <a:r>
              <a:rPr lang="ru-RU" sz="1600" dirty="0" err="1"/>
              <a:t>зсередини</a:t>
            </a:r>
            <a:r>
              <a:rPr lang="ru-RU" sz="1600" dirty="0"/>
              <a:t> </a:t>
            </a:r>
            <a:r>
              <a:rPr lang="ru-RU" sz="1600" dirty="0" err="1"/>
              <a:t>людини</a:t>
            </a:r>
            <a:r>
              <a:rPr lang="ru-RU" sz="1600" dirty="0"/>
              <a:t> і не </a:t>
            </a:r>
            <a:r>
              <a:rPr lang="ru-RU" sz="1600" dirty="0" err="1"/>
              <a:t>мають</a:t>
            </a:r>
            <a:r>
              <a:rPr lang="ru-RU" sz="1600" dirty="0"/>
              <a:t> </a:t>
            </a:r>
            <a:r>
              <a:rPr lang="ru-RU" sz="1600" dirty="0" err="1"/>
              <a:t>відношення</a:t>
            </a:r>
            <a:r>
              <a:rPr lang="ru-RU" sz="1600" dirty="0"/>
              <a:t> до </a:t>
            </a:r>
            <a:r>
              <a:rPr lang="ru-RU" sz="1600" dirty="0" err="1"/>
              <a:t>зовнішнього</a:t>
            </a:r>
            <a:r>
              <a:rPr lang="ru-RU" sz="1600" dirty="0"/>
              <a:t>, яке не </a:t>
            </a:r>
            <a:r>
              <a:rPr lang="ru-RU" sz="1600" dirty="0" err="1"/>
              <a:t>тільки</a:t>
            </a:r>
            <a:r>
              <a:rPr lang="ru-RU" sz="1600" dirty="0"/>
              <a:t> не </a:t>
            </a:r>
            <a:r>
              <a:rPr lang="ru-RU" sz="1600" dirty="0" err="1"/>
              <a:t>сприяє</a:t>
            </a:r>
            <a:r>
              <a:rPr lang="ru-RU" sz="1600" dirty="0"/>
              <a:t> </a:t>
            </a:r>
            <a:r>
              <a:rPr lang="ru-RU" sz="1600" dirty="0" err="1"/>
              <a:t>прояву</a:t>
            </a:r>
            <a:r>
              <a:rPr lang="ru-RU" sz="1600" dirty="0"/>
              <a:t> в </a:t>
            </a:r>
            <a:r>
              <a:rPr lang="ru-RU" sz="1600" dirty="0" err="1"/>
              <a:t>людському</a:t>
            </a:r>
            <a:r>
              <a:rPr lang="ru-RU" sz="1600" dirty="0"/>
              <a:t> </a:t>
            </a:r>
            <a:r>
              <a:rPr lang="ru-RU" sz="1600" dirty="0" err="1"/>
              <a:t>житті</a:t>
            </a:r>
            <a:r>
              <a:rPr lang="ru-RU" sz="1600" dirty="0"/>
              <a:t> </a:t>
            </a:r>
            <a:r>
              <a:rPr lang="ru-RU" sz="1600" dirty="0" err="1"/>
              <a:t>цих</a:t>
            </a:r>
            <a:r>
              <a:rPr lang="ru-RU" sz="1600" dirty="0"/>
              <a:t> благ, але </a:t>
            </a:r>
            <a:r>
              <a:rPr lang="ru-RU" sz="1600" dirty="0" err="1"/>
              <a:t>навіть</a:t>
            </a:r>
            <a:r>
              <a:rPr lang="ru-RU" sz="1600" dirty="0"/>
              <a:t> </a:t>
            </a:r>
            <a:r>
              <a:rPr lang="ru-RU" sz="1600" dirty="0" err="1"/>
              <a:t>виявляє</a:t>
            </a:r>
            <a:r>
              <a:rPr lang="ru-RU" sz="1600" dirty="0"/>
              <a:t> собою </a:t>
            </a:r>
            <a:r>
              <a:rPr lang="ru-RU" sz="1600" dirty="0" err="1"/>
              <a:t>перешкоду</a:t>
            </a:r>
            <a:r>
              <a:rPr lang="ru-RU" sz="1600" dirty="0"/>
              <a:t> на шляху до </a:t>
            </a:r>
            <a:r>
              <a:rPr lang="ru-RU" sz="1600" dirty="0" err="1"/>
              <a:t>щастя</a:t>
            </a:r>
            <a:r>
              <a:rPr lang="ru-RU" sz="1600" dirty="0"/>
              <a:t>. </a:t>
            </a:r>
          </a:p>
        </p:txBody>
      </p:sp>
      <p:pic>
        <p:nvPicPr>
          <p:cNvPr id="5122" name="Picture 2" descr="https://sites.google.com/site/anticnafilosofia/_/rsrc/1430652916150/ellinisticna-filosofia/img4.jpg?height=300&amp;width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2155"/>
            <a:ext cx="6048672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2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28</TotalTime>
  <Words>276</Words>
  <Application>Microsoft Office PowerPoint</Application>
  <PresentationFormat>Экран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Book Antiqua</vt:lpstr>
      <vt:lpstr>Century Gothic</vt:lpstr>
      <vt:lpstr>Аптека</vt:lpstr>
      <vt:lpstr>філософія еллінського та римського періодів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філософія еллінського та римського періодів</dc:title>
  <dc:creator>Довгаль</dc:creator>
  <cp:lastModifiedBy>Олег</cp:lastModifiedBy>
  <cp:revision>4</cp:revision>
  <dcterms:created xsi:type="dcterms:W3CDTF">2020-03-15T12:38:52Z</dcterms:created>
  <dcterms:modified xsi:type="dcterms:W3CDTF">2020-04-24T12:48:43Z</dcterms:modified>
</cp:coreProperties>
</file>