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8CD945-C784-4019-9D38-DD888D2429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3C0C13-5EF4-4EE2-BE53-8704EA7425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5E3D94-BFF5-491D-A968-9C09BA3976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A74B8D-D6A8-4BA3-8EF1-B41E9E84F5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2D1A1A-71F0-46A5-A7F8-3DC03C80F0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E323A0-4ED6-4A59-B88B-3D386FF036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EC3E18-1A51-4DA4-97A4-EA6F8FEE68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FF65C4-D061-46A9-87BD-FF6684CB45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6399B5-E3F2-4912-B67D-434EF2041A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DA6908-2151-4C02-B6B3-051AE484C7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9B48EA-AB18-48F0-91BA-4194FDF3D2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015460-165F-41FA-900E-AEAB4520D5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B1CF0B-6A90-481C-AEA5-DAEAA05DC3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737830-29DD-4897-86B4-D2C0FA399F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351FDA-6108-49CD-BEB6-DAD97F8BCF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C5C058-51C6-4843-91E7-4FA2EEE405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2E1D2A-BDEB-46C4-A3F5-6C75F9ACDD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5E226F-3915-4C52-900D-FE1B76109B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35976F-8CB9-4E3E-84E4-E34B1C2EA0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1752DE-15F5-4C32-897B-B51CD01471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AE168C-958A-4CB3-B169-8A001334AF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BEE85C-9C25-4E14-BB03-42A489D0CC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3DED27-471D-4F23-8A3A-537BC89A14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E519B8-7B0A-471D-AEEF-AE2039D6EF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1ED76D-835D-4E19-A13D-97819D5CF07F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A8DBB2-8CBE-4304-BBD7-D4D0F6DFFB6B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worldatlas.com/articles/countries-that-ride-motorbikes.html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13280" y="1430640"/>
            <a:ext cx="9255960" cy="2391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pc="-1" strike="noStrike">
                <a:solidFill>
                  <a:srgbClr val="355269"/>
                </a:solidFill>
                <a:latin typeface="Times New Roman"/>
                <a:ea typeface="Times New Roman"/>
              </a:rPr>
              <a:t>YOLO V5: </a:t>
            </a:r>
            <a:endParaRPr b="0" lang="en-IN" sz="4200" spc="-1" strike="noStrike">
              <a:solidFill>
                <a:srgbClr val="355269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pc="-1" strike="noStrike">
                <a:solidFill>
                  <a:srgbClr val="355269"/>
                </a:solidFill>
                <a:latin typeface="Times New Roman"/>
                <a:ea typeface="Times New Roman"/>
              </a:rPr>
              <a:t>A Novel Approach In Ensuring Safety Among Road Users</a:t>
            </a:r>
            <a:endParaRPr b="0" lang="en-IN" sz="4200" spc="-1" strike="noStrike">
              <a:solidFill>
                <a:srgbClr val="355269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369440" y="4375800"/>
            <a:ext cx="9143640" cy="2481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SACHIDANANDA TRIPATHY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Designation (Student)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B.Tech Computer Science &amp; Information Technology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Institute Of Technical Education &amp; Research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Siksha 'O' Anusandhan Deemed to be University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Bhubaneswar ,Odisha ,India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85" name="Google Shape;86;p13"/>
          <p:cNvGraphicFramePr/>
          <p:nvPr/>
        </p:nvGraphicFramePr>
        <p:xfrm>
          <a:off x="63360" y="115560"/>
          <a:ext cx="12058200" cy="761760"/>
        </p:xfrm>
        <a:graphic>
          <a:graphicData uri="http://schemas.openxmlformats.org/drawingml/2006/table">
            <a:tbl>
              <a:tblPr/>
              <a:tblGrid>
                <a:gridCol w="12058560"/>
              </a:tblGrid>
              <a:tr h="7657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</a:rPr>
                        <a:t>2nd International Conference on Advancements in Smart, Secure and Intelligent Computing (ASSIC 2024) 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2501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839880" y="1622520"/>
            <a:ext cx="10895760" cy="424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14440" indent="-28584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Introduction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Existing Approaches/Related Works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Problems in Existing Approaches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Proposed Methodology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Results and Discussion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Conclusions and Future Work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References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7" name="Google Shape;92;p14"/>
          <p:cNvGraphicFramePr/>
          <p:nvPr/>
        </p:nvGraphicFramePr>
        <p:xfrm>
          <a:off x="-6840" y="893880"/>
          <a:ext cx="12133800" cy="370440"/>
        </p:xfrm>
        <a:graphic>
          <a:graphicData uri="http://schemas.openxmlformats.org/drawingml/2006/table">
            <a:tbl>
              <a:tblPr/>
              <a:tblGrid>
                <a:gridCol w="121341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Outline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2501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839880" y="1622520"/>
            <a:ext cx="10746360" cy="424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❖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YOLO v5 (You Only Look Once Version 5) is an upgraded version of YOLO v4 and v3.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❖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Known for its superior speed, efficiency, and enhanced object detection capabilities through deep neural networks.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❖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YOLO v5 introduces various models catering to diverse needs: YOLO v5n, YOLO v5s, YOLO v5m, YOLO v5l, and YOLO v5x.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❖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Helmet monitoring models play a important role in safety assessment, particularly in high-risk industries like building sites and roads.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❖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Redmon et al. introduced the YOLO (You Only Look Once) technique in 2015, revolutionizing object detection with its superior speed.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❖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YOLOv3, released in 2018 &amp; YOLOv5 in 2020.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❖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YOLOv5 excels in identifying small objects, crucial for helmet detection.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❖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Helmet monitoring models find extensive application in various industries with multiple users, ensuring safety and compliance.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❖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The evolution from YOLO to YOLOv5 reflects the ongoing improvement in object detection techniques.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❖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The research spans 200 iterations (epochs) to comprehensively assess model performance.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9" name="Google Shape;98;p15"/>
          <p:cNvGraphicFramePr/>
          <p:nvPr/>
        </p:nvGraphicFramePr>
        <p:xfrm>
          <a:off x="-6840" y="893880"/>
          <a:ext cx="12133800" cy="370440"/>
        </p:xfrm>
        <a:graphic>
          <a:graphicData uri="http://schemas.openxmlformats.org/drawingml/2006/table">
            <a:tbl>
              <a:tblPr/>
              <a:tblGrid>
                <a:gridCol w="121341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Introduction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2501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717480" y="1388520"/>
            <a:ext cx="5267520" cy="4849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Helmet Detection: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❖"/>
              <a:tabLst>
                <a:tab algn="l" pos="0"/>
              </a:tabLst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Detect and identify helmets in images using deep learning.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Times New Roman"/>
              <a:buChar char="❖"/>
              <a:tabLst>
                <a:tab algn="l" pos="0"/>
              </a:tabLst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Employ Convolutional Neural Networks (CNNs) for helmet detection.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Times New Roman"/>
              <a:buChar char="❖"/>
              <a:tabLst>
                <a:tab algn="l" pos="0"/>
              </a:tabLst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Utilize labeled images of helmets to train the CNN.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Times New Roman"/>
              <a:buChar char="❖"/>
              <a:tabLst>
                <a:tab algn="l" pos="0"/>
              </a:tabLst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Training Process: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CNN learns unique patterns and features of helmets during training.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Identifies specific characteristics for each helmet type.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❖"/>
              <a:tabLst>
                <a:tab algn="l" pos="0"/>
              </a:tabLst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The CNN-based approach proves effective for reliable helmet detection.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br>
              <a:rPr sz="1700"/>
            </a:b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Google Shape;104;p16"/>
          <p:cNvGraphicFramePr/>
          <p:nvPr/>
        </p:nvGraphicFramePr>
        <p:xfrm>
          <a:off x="-6840" y="893880"/>
          <a:ext cx="12133800" cy="370440"/>
        </p:xfrm>
        <a:graphic>
          <a:graphicData uri="http://schemas.openxmlformats.org/drawingml/2006/table">
            <a:tbl>
              <a:tblPr/>
              <a:tblGrid>
                <a:gridCol w="121341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Existing Approaches/Related Works 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2501b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105;p16"/>
          <p:cNvSpPr/>
          <p:nvPr/>
        </p:nvSpPr>
        <p:spPr>
          <a:xfrm>
            <a:off x="6264360" y="1360800"/>
            <a:ext cx="5472000" cy="49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Evolution of YOLO:</a:t>
            </a:r>
            <a:endParaRPr b="0" lang="en-IN" sz="1800" spc="-1" strike="noStrike">
              <a:latin typeface="Arial"/>
            </a:endParaRPr>
          </a:p>
          <a:p>
            <a:pPr marL="457200" indent="-3366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❖"/>
              <a:tabLst>
                <a:tab algn="l" pos="0"/>
              </a:tabLst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Real-time object detection in images and videos.</a:t>
            </a:r>
            <a:endParaRPr b="0" lang="en-IN" sz="1700" spc="-1" strike="noStrike"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Times New Roman"/>
              <a:buChar char="❖"/>
              <a:tabLst>
                <a:tab algn="l" pos="0"/>
              </a:tabLst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Analyzes entire images in milliseconds.</a:t>
            </a:r>
            <a:endParaRPr b="0" lang="en-IN" sz="1700" spc="-1" strike="noStrike"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Times New Roman"/>
              <a:buChar char="❖"/>
              <a:tabLst>
                <a:tab algn="l" pos="0"/>
              </a:tabLst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Single neural network produces bounding boxes and class probabilities.</a:t>
            </a:r>
            <a:endParaRPr b="0" lang="en-IN" sz="1700" spc="-1" strike="noStrike"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Times New Roman"/>
              <a:buChar char="❖"/>
              <a:tabLst>
                <a:tab algn="l" pos="0"/>
              </a:tabLst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Training: Large database with labeled images and bounding boxes.</a:t>
            </a:r>
            <a:endParaRPr b="0" lang="en-IN" sz="1700" spc="-1" strike="noStrike"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Times New Roman"/>
              <a:buChar char="❖"/>
              <a:tabLst>
                <a:tab algn="l" pos="0"/>
              </a:tabLst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YOLO identifies objects within bounding boxes.</a:t>
            </a:r>
            <a:endParaRPr b="0" lang="en-IN" sz="1700" spc="-1" strike="noStrike"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Times New Roman"/>
              <a:buChar char="❖"/>
              <a:tabLst>
                <a:tab algn="l" pos="0"/>
              </a:tabLst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Quick and simple compared to other techniques.</a:t>
            </a:r>
            <a:endParaRPr b="0" lang="en-IN" sz="1700" spc="-1" strike="noStrike"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Times New Roman"/>
              <a:buChar char="❖"/>
              <a:tabLst>
                <a:tab algn="l" pos="0"/>
              </a:tabLst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Achieves high fidelity with a limited number of parameters.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br>
              <a:rPr sz="1300"/>
            </a:br>
            <a:r>
              <a:rPr b="0" lang="en-US" sz="13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b="0" lang="en-US" sz="1300" spc="-1" strike="noStrike">
                <a:solidFill>
                  <a:schemeClr val="dk1"/>
                </a:solidFill>
                <a:latin typeface="Arial"/>
                <a:ea typeface="Arial"/>
              </a:rPr>
              <a:t>	</a:t>
            </a:r>
            <a:endParaRPr b="0" lang="en-IN" sz="13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2012760" y="1932120"/>
            <a:ext cx="8166240" cy="424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914400" indent="-343080">
              <a:lnSpc>
                <a:spcPct val="115000"/>
              </a:lnSpc>
              <a:spcBef>
                <a:spcPts val="1500"/>
              </a:spcBef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Ensure that all libraries (cv2, Torch, Numpy) are at versions compatible with YOLOv5.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YOLOv5 may have additional dependencies; make sure all required packages are installed.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Refer to YOLOv5 documentation and the documentation of each library for proper usage.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0">
              <a:lnSpc>
                <a:spcPct val="90000"/>
              </a:lnSpc>
              <a:spcBef>
                <a:spcPts val="150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4" name="Google Shape;111;p17"/>
          <p:cNvGraphicFramePr/>
          <p:nvPr/>
        </p:nvGraphicFramePr>
        <p:xfrm>
          <a:off x="-6840" y="893880"/>
          <a:ext cx="12133800" cy="370440"/>
        </p:xfrm>
        <a:graphic>
          <a:graphicData uri="http://schemas.openxmlformats.org/drawingml/2006/table">
            <a:tbl>
              <a:tblPr/>
              <a:tblGrid>
                <a:gridCol w="121341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Problems in Existing Approaches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2501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648000" y="1388160"/>
            <a:ext cx="10896120" cy="5469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Three key libraries are integral to our code: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Times New Roman"/>
              <a:buAutoNum type="alphaLcPeriod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CV2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Times New Roman"/>
              <a:buAutoNum type="alphaLcPeriod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TORCH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Times New Roman"/>
              <a:buAutoNum type="alphaLcPeriod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NUMPY AS NP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en-US" sz="1800" spc="-1" strike="noStrike">
                <a:solidFill>
                  <a:srgbClr val="12501b"/>
                </a:solidFill>
                <a:latin typeface="Times New Roman"/>
                <a:ea typeface="Times New Roman"/>
              </a:rPr>
              <a:t>CV2</a:t>
            </a:r>
            <a:r>
              <a:rPr b="1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 :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Image processing tasks.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en-US" sz="1800" spc="-1" strike="noStrike">
                <a:solidFill>
                  <a:srgbClr val="12501b"/>
                </a:solidFill>
                <a:latin typeface="Times New Roman"/>
                <a:ea typeface="Times New Roman"/>
              </a:rPr>
              <a:t>TORCH (PyTorch) </a:t>
            </a:r>
            <a:r>
              <a:rPr b="1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: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Essential for building and training neural networks.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en-US" sz="1800" spc="-1" strike="noStrike">
                <a:solidFill>
                  <a:srgbClr val="12501b"/>
                </a:solidFill>
                <a:latin typeface="Times New Roman"/>
                <a:ea typeface="Times New Roman"/>
              </a:rPr>
              <a:t>NUMPY AS NP:</a:t>
            </a:r>
            <a:r>
              <a:rPr b="0" lang="en-US" sz="1800" spc="-1" strike="noStrike">
                <a:solidFill>
                  <a:srgbClr val="12501b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Allowing for concise and commonly used array and numerical operations 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6" name="Google Shape;117;p18"/>
          <p:cNvGraphicFramePr/>
          <p:nvPr/>
        </p:nvGraphicFramePr>
        <p:xfrm>
          <a:off x="-6840" y="893880"/>
          <a:ext cx="12133800" cy="370440"/>
        </p:xfrm>
        <a:graphic>
          <a:graphicData uri="http://schemas.openxmlformats.org/drawingml/2006/table">
            <a:tbl>
              <a:tblPr/>
              <a:tblGrid>
                <a:gridCol w="121341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Proposed Methodology 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2501b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118;p18"/>
          <p:cNvSpPr/>
          <p:nvPr/>
        </p:nvSpPr>
        <p:spPr>
          <a:xfrm>
            <a:off x="3078000" y="3931560"/>
            <a:ext cx="1006560" cy="560880"/>
          </a:xfrm>
          <a:prstGeom prst="rect">
            <a:avLst/>
          </a:prstGeom>
          <a:gradFill rotWithShape="0">
            <a:gsLst>
              <a:gs pos="0">
                <a:srgbClr val="35bcf1"/>
              </a:gs>
              <a:gs pos="100000">
                <a:srgbClr val="116e93"/>
              </a:gs>
            </a:gsLst>
            <a:lin ang="5400000"/>
          </a:gra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Google Shape;119;p18"/>
          <p:cNvSpPr/>
          <p:nvPr/>
        </p:nvSpPr>
        <p:spPr>
          <a:xfrm>
            <a:off x="4254120" y="4493160"/>
            <a:ext cx="1006560" cy="560880"/>
          </a:xfrm>
          <a:prstGeom prst="rect">
            <a:avLst/>
          </a:prstGeom>
          <a:gradFill rotWithShape="0">
            <a:gsLst>
              <a:gs pos="0">
                <a:srgbClr val="35bcf1"/>
              </a:gs>
              <a:gs pos="100000">
                <a:srgbClr val="116e93"/>
              </a:gs>
            </a:gsLst>
            <a:lin ang="5400000"/>
          </a:gra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IMAGE OR VIDEO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9" name="Google Shape;120;p18"/>
          <p:cNvSpPr/>
          <p:nvPr/>
        </p:nvSpPr>
        <p:spPr>
          <a:xfrm flipH="1" rot="10800000">
            <a:off x="3653280" y="4572720"/>
            <a:ext cx="507240" cy="4021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gradFill rotWithShape="0">
            <a:gsLst>
              <a:gs pos="0">
                <a:srgbClr val="35bcf1"/>
              </a:gs>
              <a:gs pos="100000">
                <a:srgbClr val="116e93"/>
              </a:gs>
            </a:gsLst>
            <a:lin ang="16194000"/>
          </a:gra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121;p18"/>
          <p:cNvSpPr/>
          <p:nvPr/>
        </p:nvSpPr>
        <p:spPr>
          <a:xfrm>
            <a:off x="5464080" y="5071680"/>
            <a:ext cx="1006560" cy="560880"/>
          </a:xfrm>
          <a:prstGeom prst="rect">
            <a:avLst/>
          </a:prstGeom>
          <a:gradFill rotWithShape="0">
            <a:gsLst>
              <a:gs pos="0">
                <a:srgbClr val="35bcf1"/>
              </a:gs>
              <a:gs pos="100000">
                <a:srgbClr val="116e93"/>
              </a:gs>
            </a:gsLst>
            <a:lin ang="5400000"/>
          </a:gra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PRE PROCESS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01" name="Google Shape;122;p18"/>
          <p:cNvSpPr/>
          <p:nvPr/>
        </p:nvSpPr>
        <p:spPr>
          <a:xfrm>
            <a:off x="6733080" y="5591160"/>
            <a:ext cx="1006560" cy="560880"/>
          </a:xfrm>
          <a:prstGeom prst="rect">
            <a:avLst/>
          </a:prstGeom>
          <a:gradFill rotWithShape="0">
            <a:gsLst>
              <a:gs pos="0">
                <a:srgbClr val="35bcf1"/>
              </a:gs>
              <a:gs pos="100000">
                <a:srgbClr val="116e93"/>
              </a:gs>
            </a:gsLst>
            <a:lin ang="5400000"/>
          </a:gra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123;p18"/>
          <p:cNvSpPr/>
          <p:nvPr/>
        </p:nvSpPr>
        <p:spPr>
          <a:xfrm>
            <a:off x="7917480" y="6202800"/>
            <a:ext cx="1257480" cy="560880"/>
          </a:xfrm>
          <a:prstGeom prst="rect">
            <a:avLst/>
          </a:prstGeom>
          <a:gradFill rotWithShape="0">
            <a:gsLst>
              <a:gs pos="0">
                <a:srgbClr val="35bcf1"/>
              </a:gs>
              <a:gs pos="100000">
                <a:srgbClr val="116e93"/>
              </a:gs>
            </a:gsLst>
            <a:lin ang="5400000"/>
          </a:gra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DETECTION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03" name="Google Shape;124;p18"/>
          <p:cNvSpPr/>
          <p:nvPr/>
        </p:nvSpPr>
        <p:spPr>
          <a:xfrm flipH="1" rot="10800000">
            <a:off x="6171480" y="5712840"/>
            <a:ext cx="507240" cy="4021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gradFill rotWithShape="0">
            <a:gsLst>
              <a:gs pos="0">
                <a:srgbClr val="35bcf1"/>
              </a:gs>
              <a:gs pos="100000">
                <a:srgbClr val="116e93"/>
              </a:gs>
            </a:gsLst>
            <a:lin ang="16194000"/>
          </a:gra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Google Shape;125;p18"/>
          <p:cNvSpPr/>
          <p:nvPr/>
        </p:nvSpPr>
        <p:spPr>
          <a:xfrm rot="5400000">
            <a:off x="7905240" y="5667480"/>
            <a:ext cx="372600" cy="5961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gradFill rotWithShape="0">
            <a:gsLst>
              <a:gs pos="0">
                <a:srgbClr val="35bcf1"/>
              </a:gs>
              <a:gs pos="100000">
                <a:srgbClr val="116e93"/>
              </a:gs>
            </a:gsLst>
            <a:lin ang="10800000"/>
          </a:gra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Google Shape;126;p18"/>
          <p:cNvSpPr/>
          <p:nvPr/>
        </p:nvSpPr>
        <p:spPr>
          <a:xfrm rot="5400000">
            <a:off x="5415120" y="4569480"/>
            <a:ext cx="372600" cy="5961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gradFill rotWithShape="0">
            <a:gsLst>
              <a:gs pos="0">
                <a:srgbClr val="35bcf1"/>
              </a:gs>
              <a:gs pos="100000">
                <a:srgbClr val="116e93"/>
              </a:gs>
            </a:gsLst>
            <a:lin ang="10800000"/>
          </a:gra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Google Shape;127;p18"/>
          <p:cNvSpPr/>
          <p:nvPr/>
        </p:nvSpPr>
        <p:spPr>
          <a:xfrm>
            <a:off x="3078000" y="4006800"/>
            <a:ext cx="921960" cy="486000"/>
          </a:xfrm>
          <a:prstGeom prst="rect">
            <a:avLst/>
          </a:prstGeom>
          <a:gradFill rotWithShape="0">
            <a:gsLst>
              <a:gs pos="0">
                <a:srgbClr val="35bcf1"/>
              </a:gs>
              <a:gs pos="100000">
                <a:srgbClr val="116e93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START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07" name="Google Shape;128;p18"/>
          <p:cNvSpPr/>
          <p:nvPr/>
        </p:nvSpPr>
        <p:spPr>
          <a:xfrm>
            <a:off x="6775200" y="5591160"/>
            <a:ext cx="921960" cy="486000"/>
          </a:xfrm>
          <a:prstGeom prst="rect">
            <a:avLst/>
          </a:prstGeom>
          <a:gradFill rotWithShape="0">
            <a:gsLst>
              <a:gs pos="0">
                <a:srgbClr val="35bcf1"/>
              </a:gs>
              <a:gs pos="100000">
                <a:srgbClr val="116e93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1a1a1a"/>
                </a:solidFill>
                <a:latin typeface="Times New Roman"/>
                <a:ea typeface="Times New Roman"/>
              </a:rPr>
              <a:t>TRAIN MODEL</a:t>
            </a:r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839880" y="1622520"/>
            <a:ext cx="4948560" cy="424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Times New Roman"/>
              <a:buChar char="➔"/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We observed that the accuracy in every epoch is changing rapidly.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Lato"/>
              <a:buChar char="➔"/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The detected helmet can be seen in Fig. along with the bounding boxes for each class ,after running the code in Thonny python platform</a:t>
            </a:r>
            <a:r>
              <a:rPr b="0" lang="en-US" sz="1700" spc="-1" strike="noStrike">
                <a:solidFill>
                  <a:schemeClr val="dk1"/>
                </a:solidFill>
                <a:latin typeface="Lato"/>
                <a:ea typeface="Lato"/>
              </a:rPr>
              <a:t>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285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9" name="Google Shape;134;p19"/>
          <p:cNvGraphicFramePr/>
          <p:nvPr/>
        </p:nvGraphicFramePr>
        <p:xfrm>
          <a:off x="-6840" y="893880"/>
          <a:ext cx="12133800" cy="370440"/>
        </p:xfrm>
        <a:graphic>
          <a:graphicData uri="http://schemas.openxmlformats.org/drawingml/2006/table">
            <a:tbl>
              <a:tblPr/>
              <a:tblGrid>
                <a:gridCol w="121341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Results and Discussion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2501b"/>
                    </a:solidFill>
                  </a:tcPr>
                </a:tc>
              </a:tr>
            </a:tbl>
          </a:graphicData>
        </a:graphic>
      </p:graphicFrame>
      <p:pic>
        <p:nvPicPr>
          <p:cNvPr id="110" name="Google Shape;135;p19" descr=""/>
          <p:cNvPicPr/>
          <p:nvPr/>
        </p:nvPicPr>
        <p:blipFill>
          <a:blip r:embed="rId1"/>
          <a:stretch/>
        </p:blipFill>
        <p:spPr>
          <a:xfrm>
            <a:off x="5788440" y="1692720"/>
            <a:ext cx="2298240" cy="1539360"/>
          </a:xfrm>
          <a:prstGeom prst="rect">
            <a:avLst/>
          </a:prstGeom>
          <a:ln w="0">
            <a:noFill/>
          </a:ln>
        </p:spPr>
      </p:pic>
      <p:pic>
        <p:nvPicPr>
          <p:cNvPr id="111" name="Google Shape;136;p19" descr=""/>
          <p:cNvPicPr/>
          <p:nvPr/>
        </p:nvPicPr>
        <p:blipFill>
          <a:blip r:embed="rId2"/>
          <a:stretch/>
        </p:blipFill>
        <p:spPr>
          <a:xfrm>
            <a:off x="8193240" y="1692720"/>
            <a:ext cx="2298240" cy="1539360"/>
          </a:xfrm>
          <a:prstGeom prst="rect">
            <a:avLst/>
          </a:prstGeom>
          <a:ln w="0">
            <a:noFill/>
          </a:ln>
        </p:spPr>
      </p:pic>
      <p:pic>
        <p:nvPicPr>
          <p:cNvPr id="112" name="Google Shape;137;p19" descr=""/>
          <p:cNvPicPr/>
          <p:nvPr/>
        </p:nvPicPr>
        <p:blipFill>
          <a:blip r:embed="rId3"/>
          <a:stretch/>
        </p:blipFill>
        <p:spPr>
          <a:xfrm>
            <a:off x="839880" y="3480120"/>
            <a:ext cx="4892040" cy="2625120"/>
          </a:xfrm>
          <a:prstGeom prst="rect">
            <a:avLst/>
          </a:prstGeom>
          <a:ln w="0">
            <a:noFill/>
          </a:ln>
        </p:spPr>
      </p:pic>
      <p:pic>
        <p:nvPicPr>
          <p:cNvPr id="113" name="Google Shape;138;p19" descr=""/>
          <p:cNvPicPr/>
          <p:nvPr/>
        </p:nvPicPr>
        <p:blipFill>
          <a:blip r:embed="rId4"/>
          <a:stretch/>
        </p:blipFill>
        <p:spPr>
          <a:xfrm>
            <a:off x="5882400" y="3480120"/>
            <a:ext cx="4948560" cy="3039840"/>
          </a:xfrm>
          <a:prstGeom prst="rect">
            <a:avLst/>
          </a:prstGeom>
          <a:ln w="0">
            <a:noFill/>
          </a:ln>
        </p:spPr>
      </p:pic>
      <p:sp>
        <p:nvSpPr>
          <p:cNvPr id="114" name="Google Shape;139;p19"/>
          <p:cNvSpPr/>
          <p:nvPr/>
        </p:nvSpPr>
        <p:spPr>
          <a:xfrm>
            <a:off x="10641600" y="3812760"/>
            <a:ext cx="1485360" cy="1478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Times New Roman"/>
              <a:buChar char="★"/>
            </a:pPr>
            <a:r>
              <a:rPr b="1" lang="en-US" sz="1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5 classes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</p:txBody>
      </p:sp>
      <p:sp>
        <p:nvSpPr>
          <p:cNvPr id="115" name="Google Shape;140;p19"/>
          <p:cNvSpPr/>
          <p:nvPr/>
        </p:nvSpPr>
        <p:spPr>
          <a:xfrm>
            <a:off x="10866960" y="4150080"/>
            <a:ext cx="1260360" cy="195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2919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Bike</a:t>
            </a:r>
            <a:endParaRPr b="0" lang="en-IN" sz="1000" spc="-1" strike="noStrike">
              <a:latin typeface="Arial"/>
            </a:endParaRPr>
          </a:p>
          <a:p>
            <a:pPr marL="457200" indent="-2919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Helmet</a:t>
            </a:r>
            <a:endParaRPr b="0" lang="en-IN" sz="1000" spc="-1" strike="noStrike">
              <a:latin typeface="Arial"/>
            </a:endParaRPr>
          </a:p>
          <a:p>
            <a:pPr marL="457200" indent="-2919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No_helmet</a:t>
            </a:r>
            <a:endParaRPr b="0" lang="en-IN" sz="1000" spc="-1" strike="noStrike">
              <a:latin typeface="Arial"/>
            </a:endParaRPr>
          </a:p>
          <a:p>
            <a:pPr marL="457200" indent="-2919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Person</a:t>
            </a:r>
            <a:endParaRPr b="0" lang="en-IN" sz="1000" spc="-1" strike="noStrike">
              <a:latin typeface="Arial"/>
            </a:endParaRPr>
          </a:p>
          <a:p>
            <a:pPr marL="457200" indent="-2919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background</a:t>
            </a:r>
            <a:endParaRPr b="0" lang="en-IN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811800" y="1885320"/>
            <a:ext cx="10249200" cy="424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920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●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US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According to the data shown above, it is clear that YOLOv5 object detection is well suited for real-time processing and was successful in correctly classifying and localizing all object types.  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 algn="just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YOLOv5 is great at quickly finding and recognizing different things in real-time. 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 algn="just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It can tell what things are and where they are located accurately.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 algn="just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The primary goal of the project was to address the issue of ineffective traffic management.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 algn="just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US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Now we are working on it to improve this model 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85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7" name="Google Shape;146;p20"/>
          <p:cNvGraphicFramePr/>
          <p:nvPr/>
        </p:nvGraphicFramePr>
        <p:xfrm>
          <a:off x="-6840" y="893880"/>
          <a:ext cx="12133800" cy="396000"/>
        </p:xfrm>
        <a:graphic>
          <a:graphicData uri="http://schemas.openxmlformats.org/drawingml/2006/table">
            <a:tbl>
              <a:tblPr/>
              <a:tblGrid>
                <a:gridCol w="12134160"/>
              </a:tblGrid>
              <a:tr h="396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Conclusions and Future Work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2501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839880" y="1622520"/>
            <a:ext cx="5004720" cy="475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2919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Nathan BAi, “Countries With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The Highest Moterbike Usage” </a:t>
            </a:r>
            <a:r>
              <a:rPr b="0" i="1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Moter riders in Bangkok</a:t>
            </a:r>
            <a:br>
              <a:rPr sz="1000"/>
            </a:br>
            <a:r>
              <a:rPr b="0" i="1" lang="en-US" sz="1000" spc="-1" strike="noStrike">
                <a:solidFill>
                  <a:schemeClr val="dk1"/>
                </a:solidFill>
                <a:latin typeface="Times New Roman"/>
              </a:rPr>
              <a:t> 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96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000" spc="-1" strike="noStrike">
                <a:solidFill>
                  <a:schemeClr val="dk1"/>
                </a:solidFill>
                <a:highlight>
                  <a:srgbClr val="f7f7f7"/>
                </a:highlight>
                <a:latin typeface="Times New Roman"/>
                <a:ea typeface="Times New Roman"/>
              </a:rPr>
              <a:t>Freedomwebtech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,</a:t>
            </a:r>
            <a:r>
              <a:rPr b="0" lang="en-US" sz="1000" spc="-1" strike="noStrike">
                <a:solidFill>
                  <a:schemeClr val="dk1"/>
                </a:solidFill>
                <a:highlight>
                  <a:srgbClr val="f7f7f7"/>
                </a:highlight>
                <a:latin typeface="Times New Roman"/>
                <a:ea typeface="Times New Roman"/>
              </a:rPr>
              <a:t>https://github.com/freedomwebtech/yolov5train</a:t>
            </a:r>
            <a:br>
              <a:rPr sz="1000"/>
            </a:b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96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https://www.freepik.com/premium-photo/professional-mechanical-engineer-team-working-construction-site_13641616.htm</a:t>
            </a:r>
            <a:br>
              <a:rPr sz="1000"/>
            </a:b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96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https://pytorch.org/hub/ultralytics_yolov5/</a:t>
            </a:r>
            <a:br>
              <a:rPr sz="1000"/>
            </a:b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96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Alexey Bochkovskiy, Chien-Yao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Wang, and HongYuan Mark Liao. Yolov4: Optimal speed and accuracy of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object detection. arXiv preprint arXiv:2004.10934, 2020.</a:t>
            </a:r>
            <a:br>
              <a:rPr sz="1000"/>
            </a:b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96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Kaiming He, Xiangyu Zhang,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Shaoqing Ren, and Jian Sun. Deep residual learning for image recognition. In CVPR, vol. 1, 2016.</a:t>
            </a:r>
            <a:br>
              <a:rPr sz="1000"/>
            </a:b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96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Qiang Chen, Yingming Wang,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Tong Yang, Xiangyu Zhang, Jian Cheng, and Jian Sun. You only look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one-level feature. In CVPR, 2021 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br>
              <a:rPr sz="1000"/>
            </a:b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96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Joseph Redmon and Ali Farhadi.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Yolo9000: Better, faster, stronger. In CVPR, 2017.</a:t>
            </a:r>
            <a:br>
              <a:rPr sz="1000"/>
            </a:b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96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000" spc="-1" strike="noStrike" u="sng">
                <a:solidFill>
                  <a:schemeClr val="hlink"/>
                </a:solidFill>
                <a:uFillTx/>
                <a:latin typeface="Times New Roman"/>
                <a:ea typeface="Times New Roman"/>
                <a:hlinkClick r:id="rId1"/>
              </a:rPr>
              <a:t>https://www.worldatlas.com/articles/countries-that-ride-motorbikes.html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96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A. Krizhevsky, I. Sutskever,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G. E. Hinton, “Imagenet classification with deep convolutional neural networks”, Communications of the ACM, vol. 60, no. 6, pp.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84-90, 2017.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9" name="Google Shape;152;p21"/>
          <p:cNvGraphicFramePr/>
          <p:nvPr/>
        </p:nvGraphicFramePr>
        <p:xfrm>
          <a:off x="-6840" y="893880"/>
          <a:ext cx="12133800" cy="370440"/>
        </p:xfrm>
        <a:graphic>
          <a:graphicData uri="http://schemas.openxmlformats.org/drawingml/2006/table">
            <a:tbl>
              <a:tblPr/>
              <a:tblGrid>
                <a:gridCol w="121341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marL="22860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References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2501b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53;p21"/>
          <p:cNvSpPr/>
          <p:nvPr/>
        </p:nvSpPr>
        <p:spPr>
          <a:xfrm>
            <a:off x="6135480" y="1538280"/>
            <a:ext cx="5807160" cy="51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10.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S. M. Abbas and S. N Singh,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“Region-based object detection and classification using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faster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R-CNN”, 4th International Conference on Computational Intelligence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&amp;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Communication Technology (CICT), IEEE, pp. 1-6, 2018.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br>
              <a:rPr sz="1000"/>
            </a:b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11.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C. Kwan, et al., “Real-time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and deep learningbased vehicle detection and classification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using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pixel-wise code exposure measurements”, Electronics, vol. 9, no. 6, pp. 10-14,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2020.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br>
              <a:rPr sz="1000"/>
            </a:b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12.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V. Bamane, J. Sapkale, A.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Pawar, P. G. Chilveri, N. Akhter, N., A. A. B. Raj, “A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Review on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AI Based Target Classification Advanced Techniques”, vol. 10, no. 4, pp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. 88-99, 2022.</a:t>
            </a:r>
            <a:br>
              <a:rPr sz="1000"/>
            </a:b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13.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R. Pérez, et al.,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“Deep-learning radar object detection and classification for urban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automotive scenarios”, Kleinheubach Conference, IEEE, pp. 1-4,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2019.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14.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T. Chen, et al., “Road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marking detection and classification using machine learning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algorithms”, IEEE Intelligent Vehicles Symposium (IV) , IEEE, pp.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617-621, 2015.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br>
              <a:rPr sz="1000"/>
            </a:b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15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J. Redmon, et al., “You only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look once: Unified, real-time object detection”, In: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Proceedings 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of the IEEE conference on computer vision and pattern recognition,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pp. 779-788, 2016. </a:t>
            </a:r>
            <a:r>
              <a:rPr b="0" lang="en-US" sz="1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Real_Office/7.4.0.3$Windows_X86_64 LibreOffice_project/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2024-01-27T22:14:17Z</dcterms:modified>
  <cp:revision>1</cp:revision>
  <dc:subject/>
  <dc:title/>
</cp:coreProperties>
</file>