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559675" cy="10691800"/>
  <p:embeddedFontLst>
    <p:embeddedFont>
      <p:font typeface="Book Antiqu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ookAntiqu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ookAntiqua-italic.fntdata"/><Relationship Id="rId6" Type="http://schemas.openxmlformats.org/officeDocument/2006/relationships/slide" Target="slides/slide1.xml"/><Relationship Id="rId18" Type="http://schemas.openxmlformats.org/officeDocument/2006/relationships/font" Target="fonts/BookAntiqu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5c0793c61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65c0793c61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87920" y="1008360"/>
            <a:ext cx="878472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87920" y="1008360"/>
            <a:ext cx="87847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187920" y="3722400"/>
            <a:ext cx="87847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187920" y="100836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4689360" y="100836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187920" y="372240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4" type="body"/>
          </p:nvPr>
        </p:nvSpPr>
        <p:spPr>
          <a:xfrm>
            <a:off x="4689360" y="372240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187920" y="1008360"/>
            <a:ext cx="28285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3158280" y="1008360"/>
            <a:ext cx="28285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6128640" y="1008360"/>
            <a:ext cx="28285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187920" y="3722400"/>
            <a:ext cx="28285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body"/>
          </p:nvPr>
        </p:nvSpPr>
        <p:spPr>
          <a:xfrm>
            <a:off x="3158280" y="3722400"/>
            <a:ext cx="28285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6" type="body"/>
          </p:nvPr>
        </p:nvSpPr>
        <p:spPr>
          <a:xfrm>
            <a:off x="6128640" y="3722400"/>
            <a:ext cx="28285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187920" y="1008360"/>
            <a:ext cx="878472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187920" y="1008360"/>
            <a:ext cx="878472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87920" y="1008360"/>
            <a:ext cx="428688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689360" y="1008360"/>
            <a:ext cx="428688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9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187920" y="222120"/>
            <a:ext cx="8784720" cy="293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187920" y="100836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4689360" y="1008360"/>
            <a:ext cx="428688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3" type="body"/>
          </p:nvPr>
        </p:nvSpPr>
        <p:spPr>
          <a:xfrm>
            <a:off x="187920" y="372240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21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87920" y="1008360"/>
            <a:ext cx="428688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689360" y="100836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3" type="body"/>
          </p:nvPr>
        </p:nvSpPr>
        <p:spPr>
          <a:xfrm>
            <a:off x="4689360" y="372240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2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187920" y="100836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4689360" y="100836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187920" y="3722400"/>
            <a:ext cx="87847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3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187920" y="1008360"/>
            <a:ext cx="87847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2" type="body"/>
          </p:nvPr>
        </p:nvSpPr>
        <p:spPr>
          <a:xfrm>
            <a:off x="187920" y="3722400"/>
            <a:ext cx="87847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187920" y="100836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2" type="body"/>
          </p:nvPr>
        </p:nvSpPr>
        <p:spPr>
          <a:xfrm>
            <a:off x="4689360" y="100836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3" type="body"/>
          </p:nvPr>
        </p:nvSpPr>
        <p:spPr>
          <a:xfrm>
            <a:off x="187920" y="372240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4" type="body"/>
          </p:nvPr>
        </p:nvSpPr>
        <p:spPr>
          <a:xfrm>
            <a:off x="4689360" y="372240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5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187920" y="1008360"/>
            <a:ext cx="28285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2" type="body"/>
          </p:nvPr>
        </p:nvSpPr>
        <p:spPr>
          <a:xfrm>
            <a:off x="3158280" y="1008360"/>
            <a:ext cx="28285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3" type="body"/>
          </p:nvPr>
        </p:nvSpPr>
        <p:spPr>
          <a:xfrm>
            <a:off x="6128640" y="1008360"/>
            <a:ext cx="28285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4" type="body"/>
          </p:nvPr>
        </p:nvSpPr>
        <p:spPr>
          <a:xfrm>
            <a:off x="187920" y="3722400"/>
            <a:ext cx="28285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5" type="body"/>
          </p:nvPr>
        </p:nvSpPr>
        <p:spPr>
          <a:xfrm>
            <a:off x="3158280" y="3722400"/>
            <a:ext cx="28285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6" type="body"/>
          </p:nvPr>
        </p:nvSpPr>
        <p:spPr>
          <a:xfrm>
            <a:off x="6128640" y="3722400"/>
            <a:ext cx="28285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6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87920" y="1008360"/>
            <a:ext cx="878472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87920" y="1008360"/>
            <a:ext cx="428688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89360" y="1008360"/>
            <a:ext cx="428688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187920" y="222120"/>
            <a:ext cx="8784720" cy="293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187920" y="100836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689360" y="1008360"/>
            <a:ext cx="428688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187920" y="372240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187920" y="1008360"/>
            <a:ext cx="428688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689360" y="100836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689360" y="372240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87920" y="100836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689360" y="1008360"/>
            <a:ext cx="428688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187920" y="3722400"/>
            <a:ext cx="8784720" cy="24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gradFill>
            <a:gsLst>
              <a:gs pos="0">
                <a:srgbClr val="FFDA9E"/>
              </a:gs>
              <a:gs pos="100000">
                <a:srgbClr val="FFD590"/>
              </a:gs>
            </a:gsLst>
            <a:lin ang="5400000" scaled="0"/>
          </a:gradFill>
          <a:ln cap="flat" cmpd="sng" w="9525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87920" y="1008360"/>
            <a:ext cx="878472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Leelawadee"/>
              <a:buNone/>
              <a:defRPr b="1" i="0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0" y="6272280"/>
            <a:ext cx="9144360" cy="36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265320" y="311040"/>
            <a:ext cx="8640720" cy="1655280"/>
          </a:xfrm>
          <a:prstGeom prst="rect">
            <a:avLst/>
          </a:prstGeom>
          <a:gradFill>
            <a:gsLst>
              <a:gs pos="0">
                <a:srgbClr val="FFDA9E"/>
              </a:gs>
              <a:gs pos="100000">
                <a:srgbClr val="FFD590"/>
              </a:gs>
            </a:gsLst>
            <a:lin ang="5400000" scaled="0"/>
          </a:gradFill>
          <a:ln cap="flat" cmpd="sng" w="9525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91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1" lang="en-US" sz="27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External Project Presentation of Computer Networking(CSE 3034)</a:t>
            </a:r>
            <a:br>
              <a:rPr lang="en-US" sz="2700"/>
            </a:br>
            <a:r>
              <a:rPr b="0" lang="en-US" sz="27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br>
              <a:rPr lang="en-US" sz="6000"/>
            </a:br>
            <a:r>
              <a:rPr b="1" lang="en-US" sz="40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Server Tic-Tac-Toe Game</a:t>
            </a:r>
            <a:endParaRPr b="0" sz="4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2880720" y="2226960"/>
            <a:ext cx="6024960" cy="2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6" u="none" cap="none" strike="noStrike">
                <a:solidFill>
                  <a:srgbClr val="7030A0"/>
                </a:solidFill>
                <a:latin typeface="Book Antiqua"/>
                <a:ea typeface="Book Antiqua"/>
                <a:cs typeface="Book Antiqua"/>
                <a:sym typeface="Book Antiqua"/>
              </a:rPr>
              <a:t>Presented by</a:t>
            </a:r>
            <a:endParaRPr sz="3196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6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01: Hans Upadhyay                       Reg. No.: 2141021002</a:t>
            </a:r>
            <a:endParaRPr b="1" sz="1656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n-US" sz="1656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02: Sachidananda Tripathy          Reg. No.: 2141020055 </a:t>
            </a:r>
            <a:endParaRPr b="1" sz="1656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n-US" sz="1656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03: Krishna Vamsi                         Reg. No.: 2141022009 </a:t>
            </a:r>
            <a:endParaRPr b="1" sz="1656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n-US" sz="1656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04: Rahul Kumar Yadav               Reg. No.: 2141025004 </a:t>
            </a:r>
            <a:endParaRPr b="1" sz="1656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n-US" sz="1656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05: Vikramaditya                          Reg. No.: 2141022006</a:t>
            </a:r>
            <a:r>
              <a:rPr b="1" i="0" lang="en-US" sz="1656" u="none" cap="none" strike="noStrike">
                <a:solidFill>
                  <a:srgbClr val="0000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6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6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6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6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551"/>
              </a:spcBef>
              <a:spcAft>
                <a:spcPts val="0"/>
              </a:spcAft>
              <a:buNone/>
            </a:pPr>
            <a:r>
              <a:t/>
            </a:r>
            <a:endParaRPr b="0" i="0" sz="202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208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40" y="2450880"/>
            <a:ext cx="1847520" cy="18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/>
          <p:nvPr/>
        </p:nvSpPr>
        <p:spPr>
          <a:xfrm>
            <a:off x="265320" y="5175360"/>
            <a:ext cx="8409240" cy="11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265320" y="4782240"/>
            <a:ext cx="8640720" cy="1830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A9E"/>
              </a:gs>
              <a:gs pos="100000">
                <a:srgbClr val="FFD590"/>
              </a:gs>
            </a:gsLst>
            <a:lin ang="5400000" scaled="0"/>
          </a:gradFill>
          <a:ln cap="flat" cmpd="sng" w="9525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of Technical Education &amp; Research (FET)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Siksha ‘O’ Anusandhan Deemed to be University, Bhubaneswar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Jan, 2024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172440" y="2554920"/>
            <a:ext cx="3154320" cy="14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idx="4294967295"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8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elawade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References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6"/>
          <p:cNvSpPr txBox="1"/>
          <p:nvPr>
            <p:ph idx="4294967295" type="body"/>
          </p:nvPr>
        </p:nvSpPr>
        <p:spPr>
          <a:xfrm>
            <a:off x="187920" y="1008360"/>
            <a:ext cx="878472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Computer Networks, Andrew S. Tannenbaum, Pearson India.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Java Network Programming by Harold, O’Reilly (Shroff Publishers).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Effective Java" by Joshua Bloch - Offers advanced tips and best practices for Java development.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Java Tutorials - Oracle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W3Schools - Java Tutorial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6" name="Google Shape;276;p36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1</a:t>
            </a:r>
            <a:r>
              <a:rPr lang="en-US"/>
              <a:t>5</a:t>
            </a: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-01-2024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6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fld id="{00000000-1234-1234-1234-123412341234}" type="slidenum">
              <a:rPr b="1" lang="en-US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i0.wp.com/sociallover.net/wp-content/uploads/2017/04/thank-you-images-for-ppt.png" id="284" name="Google Shape;2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0" y="365760"/>
            <a:ext cx="9003600" cy="560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fld id="{00000000-1234-1234-1234-123412341234}" type="slidenum">
              <a:rPr b="1" lang="en-US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‹#›</a:t>
            </a:fld>
            <a:endParaRPr/>
          </a:p>
        </p:txBody>
      </p:sp>
      <p:sp>
        <p:nvSpPr>
          <p:cNvPr id="286" name="Google Shape;286;p37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r>
              <a:rPr lang="en-US"/>
              <a:t>15/01/2024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4294967295"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8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elawade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Contents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 txBox="1"/>
          <p:nvPr>
            <p:ph idx="4294967295" type="body"/>
          </p:nvPr>
        </p:nvSpPr>
        <p:spPr>
          <a:xfrm>
            <a:off x="187920" y="1008360"/>
            <a:ext cx="878472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B3838"/>
                </a:solidFill>
                <a:latin typeface="Book Antiqua"/>
                <a:ea typeface="Book Antiqua"/>
                <a:cs typeface="Book Antiqua"/>
                <a:sym typeface="Book Antiqua"/>
              </a:rPr>
              <a:t>Introduction	</a:t>
            </a:r>
            <a:endParaRPr b="0" i="0" sz="40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4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3B3838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B3838"/>
                </a:solidFill>
                <a:latin typeface="Book Antiqua"/>
                <a:ea typeface="Book Antiqua"/>
                <a:cs typeface="Book Antiqua"/>
                <a:sym typeface="Book Antiqua"/>
              </a:rPr>
              <a:t>Problem statement	</a:t>
            </a:r>
            <a:endParaRPr b="0" i="0" sz="40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4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3B3838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B3838"/>
                </a:solidFill>
                <a:latin typeface="Book Antiqua"/>
                <a:ea typeface="Book Antiqua"/>
                <a:cs typeface="Book Antiqua"/>
                <a:sym typeface="Book Antiqua"/>
              </a:rPr>
              <a:t>Methodology	</a:t>
            </a:r>
            <a:endParaRPr b="0" i="0" sz="40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4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3B3838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B3838"/>
                </a:solidFill>
                <a:latin typeface="Book Antiqua"/>
                <a:ea typeface="Book Antiqua"/>
                <a:cs typeface="Book Antiqua"/>
                <a:sym typeface="Book Antiqua"/>
              </a:rPr>
              <a:t>Implementation	</a:t>
            </a:r>
            <a:endParaRPr b="0" i="0" sz="40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4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3B3838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B3838"/>
                </a:solidFill>
                <a:latin typeface="Book Antiqua"/>
                <a:ea typeface="Book Antiqua"/>
                <a:cs typeface="Book Antiqua"/>
                <a:sym typeface="Book Antiqua"/>
              </a:rPr>
              <a:t>Result and Interpretation</a:t>
            </a:r>
            <a:endParaRPr b="0" i="0" sz="40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4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3B3838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B3838"/>
                </a:solidFill>
                <a:latin typeface="Book Antiqua"/>
                <a:ea typeface="Book Antiqua"/>
                <a:cs typeface="Book Antiqua"/>
                <a:sym typeface="Book Antiqua"/>
              </a:rPr>
              <a:t>Conclusion</a:t>
            </a:r>
            <a:endParaRPr b="0" i="0" sz="40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2" name="Google Shape;202;p28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1</a:t>
            </a:r>
            <a:r>
              <a:rPr lang="en-US"/>
              <a:t>5</a:t>
            </a: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-01-2024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8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fld id="{00000000-1234-1234-1234-123412341234}" type="slidenum">
              <a:rPr b="1" lang="en-US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idx="4294967295"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8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elawade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Introduction	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 txBox="1"/>
          <p:nvPr>
            <p:ph idx="4294967295" type="body"/>
          </p:nvPr>
        </p:nvSpPr>
        <p:spPr>
          <a:xfrm>
            <a:off x="187920" y="1008360"/>
            <a:ext cx="878472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06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The game is designed with a client-server architecture, enabling players to connect from different devices and engage in a competitive Tic Tac Toe match.</a:t>
            </a:r>
            <a:endParaRPr b="0" i="0" sz="1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806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The server is responsible for managing game sessions, handling client connections, and overseeing the overall gameplay.</a:t>
            </a:r>
            <a:endParaRPr b="0" i="0" sz="1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806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7F6000"/>
                </a:solidFill>
                <a:latin typeface="Book Antiqua"/>
                <a:ea typeface="Book Antiqua"/>
                <a:cs typeface="Book Antiqua"/>
                <a:sym typeface="Book Antiqua"/>
              </a:rPr>
              <a:t>Sockets and input/output streams transmit moves and updates.</a:t>
            </a:r>
            <a:endParaRPr b="0" i="0" sz="1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806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7F6000"/>
                </a:solidFill>
                <a:latin typeface="Book Antiqua"/>
                <a:ea typeface="Book Antiqua"/>
                <a:cs typeface="Book Antiqua"/>
                <a:sym typeface="Book Antiqua"/>
              </a:rPr>
              <a:t>Multi-threading implemented for handling multiple clients concurrently.</a:t>
            </a:r>
            <a:endParaRPr b="0" i="0" sz="1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806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Players can connect from different devices, providing a shared gaming experience over a network.</a:t>
            </a:r>
            <a:endParaRPr b="0" i="0" sz="1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806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7F6000"/>
                </a:solidFill>
                <a:latin typeface="Book Antiqua"/>
                <a:ea typeface="Book Antiqua"/>
                <a:cs typeface="Book Antiqua"/>
                <a:sym typeface="Book Antiqua"/>
              </a:rPr>
              <a:t>Server manages game logic, validates moves, and determines winners.</a:t>
            </a:r>
            <a:endParaRPr b="0" i="0" sz="1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806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The server broadcasts the current game state to both players, ensuring that they stay synchronized during gameplay.</a:t>
            </a:r>
            <a:endParaRPr b="0" i="0" sz="1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806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The server contains the game logic, including move validation, updating the game state, and determining the winner or a tie.</a:t>
            </a:r>
            <a:endParaRPr b="0" i="0" sz="1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06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Clients interact with the server to provide moves and receive real-time updates about the game's progress.</a:t>
            </a:r>
            <a:endParaRPr b="0" i="0" sz="1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1" name="Google Shape;211;p29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1</a:t>
            </a:r>
            <a:r>
              <a:rPr lang="en-US"/>
              <a:t>5</a:t>
            </a: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-01-2024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9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fld id="{00000000-1234-1234-1234-123412341234}" type="slidenum">
              <a:rPr b="1" lang="en-US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idx="4294967295"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8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elawade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Problem Statement	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0"/>
          <p:cNvSpPr txBox="1"/>
          <p:nvPr>
            <p:ph idx="4294967295" type="body"/>
          </p:nvPr>
        </p:nvSpPr>
        <p:spPr>
          <a:xfrm>
            <a:off x="187920" y="1008360"/>
            <a:ext cx="878472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Develop a console-based application with a client-server model.</a:t>
            </a:r>
            <a:endParaRPr b="0" i="0" sz="22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Implement Tic Tac Toe game logic for moves, wins, draws, and real-time synchronization.</a:t>
            </a:r>
            <a:endParaRPr b="0" i="0" sz="22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Create intuitive console interfaces for both clients and the server.</a:t>
            </a:r>
            <a:endParaRPr b="0" i="0" sz="22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Design for scalability, allowing multiple concurrent game sessions using multi-threading.</a:t>
            </a:r>
            <a:endParaRPr b="0" i="0" sz="22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Provide comprehensive documentation for server setup and client connection.</a:t>
            </a:r>
            <a:endParaRPr b="0" i="0" sz="22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0" name="Google Shape;220;p30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1</a:t>
            </a:r>
            <a:r>
              <a:rPr lang="en-US"/>
              <a:t>5</a:t>
            </a: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-01-2024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0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fld id="{00000000-1234-1234-1234-123412341234}" type="slidenum">
              <a:rPr b="1" lang="en-US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idx="4294967295"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8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elawade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Methodology	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 txBox="1"/>
          <p:nvPr>
            <p:ph idx="4294967295" type="body"/>
          </p:nvPr>
        </p:nvSpPr>
        <p:spPr>
          <a:xfrm>
            <a:off x="187920" y="1008360"/>
            <a:ext cx="878472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Establish socket connections between the client and server to facilitate communication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Initialize the Game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Display Welcome Message and Initial Board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Use a while loop to continue the game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Check for a Winner or Draw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End of Game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ook Antiqu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This algorithm describes the logical flow of the provided Java code for a simple 3x3 Tic Tac Toe game.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9" name="Google Shape;229;p31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1</a:t>
            </a:r>
            <a:r>
              <a:rPr lang="en-US"/>
              <a:t>5</a:t>
            </a: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-01-2024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1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fld id="{00000000-1234-1234-1234-123412341234}" type="slidenum">
              <a:rPr b="1" lang="en-US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idx="4294967295"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8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elawade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Implementation	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 txBox="1"/>
          <p:nvPr>
            <p:ph idx="4294967295" type="body"/>
          </p:nvPr>
        </p:nvSpPr>
        <p:spPr>
          <a:xfrm>
            <a:off x="187920" y="1008360"/>
            <a:ext cx="878472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Create a ServerSocket to listen for connections on a specified port.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Accept client connections and spawn new threads to handle each player.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Establish a loop for continuous communication between the client and server.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Handle incoming messages, such as updates and requests for player moves.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Implement the game logic, managing moves, wins, draws, and updating the game state accordingly.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8" name="Google Shape;238;p32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1</a:t>
            </a:r>
            <a:r>
              <a:rPr lang="en-US"/>
              <a:t>5</a:t>
            </a: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-01-2024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2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fld id="{00000000-1234-1234-1234-123412341234}" type="slidenum">
              <a:rPr b="1" lang="en-US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idx="4294967295" type="title"/>
          </p:nvPr>
        </p:nvSpPr>
        <p:spPr>
          <a:xfrm>
            <a:off x="187920" y="12780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8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elawade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Result and Interpretation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3"/>
          <p:cNvSpPr txBox="1"/>
          <p:nvPr>
            <p:ph idx="4294967295" type="body"/>
          </p:nvPr>
        </p:nvSpPr>
        <p:spPr>
          <a:xfrm>
            <a:off x="171000" y="1130760"/>
            <a:ext cx="8784720" cy="497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Let us assume Player 'X' wins.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Three 'X' in a row indicates a victory for 'X'.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Clear win for 'X', no further moves needed.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The game concludes with a decisive victory for player 'X'.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'X' achieved victory by aligning three symbols horizontally.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The same goes for ‘O’ but if all the boxes are filled concludes for a Draw.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7" name="Google Shape;247;p33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1</a:t>
            </a:r>
            <a:r>
              <a:rPr lang="en-US"/>
              <a:t>5</a:t>
            </a: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-01-2024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3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fld id="{00000000-1234-1234-1234-123412341234}" type="slidenum">
              <a:rPr b="1" lang="en-US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idx="4294967295" type="title"/>
          </p:nvPr>
        </p:nvSpPr>
        <p:spPr>
          <a:xfrm>
            <a:off x="187920" y="127800"/>
            <a:ext cx="8784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elawadee"/>
              <a:buNone/>
            </a:pPr>
            <a:r>
              <a:rPr b="1" lang="en-US" sz="4000">
                <a:latin typeface="Leelawadee"/>
                <a:ea typeface="Leelawadee"/>
                <a:cs typeface="Leelawadee"/>
                <a:sym typeface="Leelawadee"/>
              </a:rPr>
              <a:t>OutPut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4"/>
          <p:cNvSpPr txBox="1"/>
          <p:nvPr>
            <p:ph idx="4294967295" type="body"/>
          </p:nvPr>
        </p:nvSpPr>
        <p:spPr>
          <a:xfrm>
            <a:off x="171000" y="1130760"/>
            <a:ext cx="8784600" cy="49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None/>
            </a:pPr>
            <a:r>
              <a:rPr lang="en-US" sz="2800">
                <a:latin typeface="Book Antiqua"/>
                <a:ea typeface="Book Antiqua"/>
                <a:cs typeface="Book Antiqua"/>
                <a:sym typeface="Book Antiqua"/>
              </a:rPr>
              <a:t>Starting of game:</a:t>
            </a:r>
            <a:endParaRPr sz="28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None/>
            </a:pPr>
            <a:r>
              <a:rPr lang="en-US" sz="2800">
                <a:latin typeface="Book Antiqua"/>
                <a:ea typeface="Book Antiqua"/>
                <a:cs typeface="Book Antiqua"/>
                <a:sym typeface="Book Antiqua"/>
              </a:rPr>
              <a:t>Ending of game:</a:t>
            </a:r>
            <a:endParaRPr sz="28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6" name="Google Shape;256;p34"/>
          <p:cNvSpPr txBox="1"/>
          <p:nvPr>
            <p:ph idx="10" type="dt"/>
          </p:nvPr>
        </p:nvSpPr>
        <p:spPr>
          <a:xfrm>
            <a:off x="187920" y="6363000"/>
            <a:ext cx="1187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1</a:t>
            </a:r>
            <a:r>
              <a:rPr lang="en-US"/>
              <a:t>5</a:t>
            </a: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-01-2024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4"/>
          <p:cNvSpPr txBox="1"/>
          <p:nvPr>
            <p:ph idx="11" type="ftr"/>
          </p:nvPr>
        </p:nvSpPr>
        <p:spPr>
          <a:xfrm>
            <a:off x="1418760" y="6364800"/>
            <a:ext cx="690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8417520" y="6364800"/>
            <a:ext cx="538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fld id="{00000000-1234-1234-1234-123412341234}" type="slidenum">
              <a:rPr b="1" lang="en-US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‹#›</a:t>
            </a:fld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925" y="1693922"/>
            <a:ext cx="6300448" cy="16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925" y="4327475"/>
            <a:ext cx="6328046" cy="16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idx="4294967295" type="title"/>
          </p:nvPr>
        </p:nvSpPr>
        <p:spPr>
          <a:xfrm>
            <a:off x="187920" y="222120"/>
            <a:ext cx="8784720" cy="6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8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elawadee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Conclusion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 txBox="1"/>
          <p:nvPr>
            <p:ph idx="4294967295" type="body"/>
          </p:nvPr>
        </p:nvSpPr>
        <p:spPr>
          <a:xfrm>
            <a:off x="187920" y="1008360"/>
            <a:ext cx="8784720" cy="51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Two-player game with a smooth experience, and simultaneous connections for efficient Tic Tac Toe.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Secure, fair play as the server manages the game, preventing client manipulation.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Reduced network load with centralized game logic for responsive connections.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Shared server state ensures player sync, preventing multiplayer disparities.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00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Server validation enhances security, ensuring a cheat-free Tic Tac Toe.</a:t>
            </a:r>
            <a:endParaRPr b="0" i="0" sz="28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67" name="Google Shape;267;p35"/>
          <p:cNvSpPr txBox="1"/>
          <p:nvPr>
            <p:ph idx="10" type="dt"/>
          </p:nvPr>
        </p:nvSpPr>
        <p:spPr>
          <a:xfrm>
            <a:off x="187920" y="6363000"/>
            <a:ext cx="1187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1</a:t>
            </a:r>
            <a:r>
              <a:rPr lang="en-US"/>
              <a:t>5</a:t>
            </a:r>
            <a:r>
              <a:rPr b="1" i="0" lang="en-US" sz="1400" u="none" cap="none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-01-2024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5"/>
          <p:cNvSpPr txBox="1"/>
          <p:nvPr>
            <p:ph idx="11" type="ftr"/>
          </p:nvPr>
        </p:nvSpPr>
        <p:spPr>
          <a:xfrm>
            <a:off x="1418760" y="6364800"/>
            <a:ext cx="690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8417520" y="6364800"/>
            <a:ext cx="538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elawadee"/>
              <a:buNone/>
            </a:pPr>
            <a:fld id="{00000000-1234-1234-1234-123412341234}" type="slidenum">
              <a:rPr b="1" lang="en-US" sz="1400" strike="noStrike">
                <a:solidFill>
                  <a:srgbClr val="000000"/>
                </a:solidFill>
                <a:latin typeface="Leelawadee"/>
                <a:ea typeface="Leelawadee"/>
                <a:cs typeface="Leelawadee"/>
                <a:sym typeface="Leelawade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