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67"/>
  </p:handoutMasterIdLst>
  <p:sldIdLst>
    <p:sldId id="256" r:id="rId2"/>
    <p:sldId id="328" r:id="rId3"/>
    <p:sldId id="289" r:id="rId4"/>
    <p:sldId id="290" r:id="rId5"/>
    <p:sldId id="291" r:id="rId6"/>
    <p:sldId id="292" r:id="rId7"/>
    <p:sldId id="293" r:id="rId8"/>
    <p:sldId id="294" r:id="rId9"/>
    <p:sldId id="303" r:id="rId10"/>
    <p:sldId id="304" r:id="rId11"/>
    <p:sldId id="305" r:id="rId12"/>
    <p:sldId id="297" r:id="rId13"/>
    <p:sldId id="298" r:id="rId14"/>
    <p:sldId id="299" r:id="rId15"/>
    <p:sldId id="300" r:id="rId16"/>
    <p:sldId id="301" r:id="rId17"/>
    <p:sldId id="307" r:id="rId18"/>
    <p:sldId id="308" r:id="rId19"/>
    <p:sldId id="302" r:id="rId20"/>
    <p:sldId id="306" r:id="rId21"/>
    <p:sldId id="309" r:id="rId22"/>
    <p:sldId id="280" r:id="rId23"/>
    <p:sldId id="261" r:id="rId24"/>
    <p:sldId id="262" r:id="rId25"/>
    <p:sldId id="263" r:id="rId26"/>
    <p:sldId id="264" r:id="rId27"/>
    <p:sldId id="265" r:id="rId28"/>
    <p:sldId id="276" r:id="rId29"/>
    <p:sldId id="277" r:id="rId30"/>
    <p:sldId id="278" r:id="rId31"/>
    <p:sldId id="279" r:id="rId32"/>
    <p:sldId id="287" r:id="rId33"/>
    <p:sldId id="288" r:id="rId34"/>
    <p:sldId id="329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327" r:id="rId46"/>
    <p:sldId id="310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283" r:id="rId63"/>
    <p:sldId id="284" r:id="rId64"/>
    <p:sldId id="285" r:id="rId65"/>
    <p:sldId id="286" r:id="rId6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4" autoAdjust="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B5496-D9AA-4E32-86A5-733E4DBF776F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6C0A94-3D4D-4224-9D8D-74C67225DA04}" type="slidenum">
              <a:rPr lang="es-ES" altLang="en-US"/>
              <a:pPr/>
              <a:t>‹Nº›</a:t>
            </a:fld>
            <a:endParaRPr lang="es-ES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81759-CC12-486F-9769-8276664201FD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5A06F-DA1F-499A-983A-7D8F793049F1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8BFEE2C-2E89-43C4-99C8-E5225BCBEC75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A2324C-A907-4D64-8D54-CFE912204FAC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5021B4-DA1A-459D-88D8-8BEF1C7FAC85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BBEA49E-91D4-450F-8B24-E3B8566C8007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C5DEA-AB91-4A8D-9D79-DECBD063B8C4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62C4D-55FF-4E25-B2A9-E09931A6EF29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E49EC-03B1-48C9-B858-441FAB78C341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CB3A3-EE19-45A6-B4F9-D63C30181FC4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0C415-3CDD-45E0-92C9-C4CDE273B26E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3DDD7-2037-414F-A498-8072F02BA484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F0EA4-890A-4D19-A47C-55E837E0993D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7B539-2811-48E4-88D7-15A2F6142054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0"/>
            </a:lvl1pPr>
          </a:lstStyle>
          <a:p>
            <a:endParaRPr lang="es-E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/>
            </a:lvl1pPr>
          </a:lstStyle>
          <a:p>
            <a:endParaRPr lang="es-E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/>
            </a:lvl1pPr>
          </a:lstStyle>
          <a:p>
            <a:fld id="{BA224C73-AF97-4704-8289-68EF57A9C750}" type="slidenum">
              <a:rPr lang="es-ES" altLang="en-US"/>
              <a:pPr/>
              <a:t>‹Nº›</a:t>
            </a:fld>
            <a:endParaRPr lang="es-ES" altLang="en-US"/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   m/m/s</a:t>
            </a:r>
            <a:endParaRPr lang="es-E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Teoría de Colas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692696"/>
            <a:ext cx="712879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332656"/>
            <a:ext cx="733690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691276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836712"/>
            <a:ext cx="6480720" cy="563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45282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6"/>
            <a:ext cx="71271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19270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7920880" cy="575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727280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82994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95288" y="476250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es-MX" sz="5400" b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  <a:cs typeface="+mn-cs"/>
              </a:rPr>
              <a:t>SISTEMA MULTIPLE</a:t>
            </a:r>
            <a:br>
              <a:rPr lang="es-MX" sz="5400" b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  <a:cs typeface="+mn-cs"/>
              </a:rPr>
            </a:br>
            <a:r>
              <a:rPr lang="es-MX" sz="5400">
                <a:solidFill>
                  <a:srgbClr val="66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stellar" pitchFamily="18" charset="0"/>
                <a:cs typeface="+mn-cs"/>
              </a:rPr>
              <a:t>M / M / s</a:t>
            </a:r>
            <a:r>
              <a:rPr lang="es-MX" sz="4000" b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  <a:cs typeface="+mn-cs"/>
              </a:rPr>
              <a:t> </a:t>
            </a:r>
            <a:endParaRPr lang="es-ES" sz="4000" b="1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lgerian" pitchFamily="82" charset="0"/>
              <a:cs typeface="+mn-cs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895475"/>
            <a:ext cx="6913562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20688"/>
            <a:ext cx="712879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620688"/>
            <a:ext cx="72008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 smtClean="0">
                <a:solidFill>
                  <a:schemeClr val="bg2"/>
                </a:solidFill>
              </a:rPr>
              <a:t>Sistema </a:t>
            </a:r>
            <a:r>
              <a:rPr lang="es-ES_tradnl" sz="3600" dirty="0">
                <a:solidFill>
                  <a:schemeClr val="bg2"/>
                </a:solidFill>
              </a:rPr>
              <a:t>de cola </a:t>
            </a:r>
            <a:r>
              <a:rPr lang="es-ES_tradnl" sz="3600" dirty="0" smtClean="0">
                <a:solidFill>
                  <a:schemeClr val="bg2"/>
                </a:solidFill>
              </a:rPr>
              <a:t>M/M/s</a:t>
            </a:r>
            <a:endParaRPr lang="es-ES_tradnl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3300"/>
              </a:buClr>
              <a:buFont typeface="Monotype Sorts" pitchFamily="2" charset="2"/>
              <a:buChar char="4"/>
            </a:pPr>
            <a:r>
              <a:rPr lang="es-ES_tradnl" sz="2400" dirty="0">
                <a:solidFill>
                  <a:srgbClr val="0070C0"/>
                </a:solidFill>
              </a:rPr>
              <a:t>Características</a:t>
            </a:r>
          </a:p>
          <a:p>
            <a:pPr>
              <a:buClr>
                <a:srgbClr val="FF3300"/>
              </a:buClr>
              <a:buFont typeface="Monotype Sorts" pitchFamily="2" charset="2"/>
              <a:buChar char="4"/>
            </a:pPr>
            <a:endParaRPr lang="es-ES_tradnl" sz="2400" dirty="0">
              <a:solidFill>
                <a:schemeClr val="folHlink"/>
              </a:solidFill>
            </a:endParaRP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000" dirty="0"/>
              <a:t>	</a:t>
            </a:r>
            <a:r>
              <a:rPr lang="es-ES_tradn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 Clientes llegan de acuerdo a una distribución </a:t>
            </a:r>
            <a:r>
              <a:rPr lang="es-ES_tradnl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Poisson</a:t>
            </a:r>
            <a:r>
              <a:rPr lang="es-ES_tradn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con una esperanza </a:t>
            </a:r>
            <a:r>
              <a:rPr lang="es-ES_tradnl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l.</a:t>
            </a:r>
            <a:r>
              <a:rPr lang="es-ES_tradn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El tiempo de atención se distribuye exponencialmente.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Existen </a:t>
            </a:r>
            <a:r>
              <a:rPr lang="es-ES_tradn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 servidores</a:t>
            </a:r>
            <a:r>
              <a:rPr lang="es-ES_tradn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cada uno atiende a una tasa de </a:t>
            </a:r>
            <a:r>
              <a:rPr lang="es-ES_tradnl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m </a:t>
            </a:r>
            <a:r>
              <a:rPr lang="es-ES_tradnl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clientes.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Existe una población infinita y la posibilidad de infinitas filas.</a:t>
            </a:r>
            <a:endParaRPr lang="es-ES_tradnl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Descripción del modelo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600" dirty="0" smtClean="0"/>
              <a:t>Hay una sola cola, cuya capacidad es infinita, y s  servidores, La disciplina será FIFO</a:t>
            </a:r>
          </a:p>
          <a:p>
            <a:pPr eaLnBrk="1" hangingPunct="1">
              <a:lnSpc>
                <a:spcPct val="80000"/>
              </a:lnSpc>
            </a:pPr>
            <a:r>
              <a:rPr lang="es-ES" sz="2600" dirty="0" smtClean="0"/>
              <a:t>Las llegadas se producen según un proceso de </a:t>
            </a:r>
            <a:r>
              <a:rPr lang="es-ES" sz="2600" dirty="0" err="1" smtClean="0"/>
              <a:t>Poisson</a:t>
            </a:r>
            <a:r>
              <a:rPr lang="es-ES" sz="2600" dirty="0" smtClean="0"/>
              <a:t> de razón </a:t>
            </a:r>
            <a:r>
              <a:rPr lang="es-ES" sz="2600" dirty="0" smtClean="0">
                <a:sym typeface="Symbol" pitchFamily="18" charset="2"/>
              </a:rPr>
              <a:t>, donde  es el número medio de llegadas por unidad de tiempo y 1/ es el tiempo medio entre llegadas, Los tiempos entre llegadas se distribuirán exponencialmente, </a:t>
            </a:r>
            <a:r>
              <a:rPr lang="es-ES" sz="2600" dirty="0" err="1" smtClean="0">
                <a:sym typeface="Symbol" pitchFamily="18" charset="2"/>
              </a:rPr>
              <a:t>Exp</a:t>
            </a:r>
            <a:r>
              <a:rPr lang="es-ES" sz="2600" dirty="0" smtClean="0">
                <a:sym typeface="Symbol" pitchFamily="18" charset="2"/>
              </a:rPr>
              <a:t>()</a:t>
            </a:r>
          </a:p>
          <a:p>
            <a:pPr eaLnBrk="1" hangingPunct="1">
              <a:lnSpc>
                <a:spcPct val="80000"/>
              </a:lnSpc>
            </a:pPr>
            <a:r>
              <a:rPr lang="es-ES" sz="2600" dirty="0" smtClean="0">
                <a:sym typeface="Symbol" pitchFamily="18" charset="2"/>
              </a:rPr>
              <a:t>Los tiempos de servicio también se distribuirán exponencialmente, </a:t>
            </a:r>
            <a:r>
              <a:rPr lang="es-ES" sz="2600" dirty="0" err="1" smtClean="0">
                <a:sym typeface="Symbol" pitchFamily="18" charset="2"/>
              </a:rPr>
              <a:t>Exp</a:t>
            </a:r>
            <a:r>
              <a:rPr lang="es-ES" sz="2600" dirty="0" smtClean="0">
                <a:sym typeface="Symbol" pitchFamily="18" charset="2"/>
              </a:rPr>
              <a:t>(), de tal manera que  es el número medio de clientes que cada servidor es capaz de atender por unidad de tiempo y 1/ es el tiempo medio de servicio</a:t>
            </a:r>
          </a:p>
          <a:p>
            <a:pPr eaLnBrk="1" hangingPunct="1">
              <a:lnSpc>
                <a:spcPct val="80000"/>
              </a:lnSpc>
            </a:pPr>
            <a:endParaRPr lang="es-ES" sz="26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Condición de no saturación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8638" y="1719263"/>
            <a:ext cx="7715250" cy="1781175"/>
          </a:xfrm>
        </p:spPr>
        <p:txBody>
          <a:bodyPr/>
          <a:lstStyle/>
          <a:p>
            <a:pPr eaLnBrk="1" hangingPunct="1"/>
            <a:r>
              <a:rPr lang="es-ES" sz="2600" dirty="0" smtClean="0"/>
              <a:t>Se demuestra que si </a:t>
            </a:r>
            <a:r>
              <a:rPr lang="es-ES" sz="2600" dirty="0" smtClean="0">
                <a:sym typeface="Symbol" pitchFamily="18" charset="2"/>
              </a:rPr>
              <a:t>s, el sistema se satura, es decir, el número de clientes en la cola crece indefinidamente con el tiempo, Por consiguiente, la condición de no saturación será: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700338" y="3579416"/>
          <a:ext cx="3552825" cy="1001712"/>
        </p:xfrm>
        <a:graphic>
          <a:graphicData uri="http://schemas.openxmlformats.org/presentationml/2006/ole">
            <p:oleObj spid="_x0000_s374786" name="Ecuación" r:id="rId3" imgW="1485720" imgH="419040" progId="Equation.3">
              <p:embed/>
            </p:oleObj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28638" y="4724400"/>
            <a:ext cx="771525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>
                <a:sym typeface="Symbol" pitchFamily="18" charset="2"/>
              </a:rPr>
              <a:t>Nosotros sólo estudiaremos las colas que no se saturan, Cuando una cola no se satura, también se dice que alcanza el estado estacionario,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Probabilidades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8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Suponiendo que el sistema no se satura, se deducen las siguientes fórmulas para las probabilidades p</a:t>
            </a:r>
            <a:r>
              <a:rPr lang="es-ES" sz="2800" baseline="-25000" smtClean="0"/>
              <a:t>n</a:t>
            </a:r>
            <a:r>
              <a:rPr lang="es-ES" sz="2800" smtClean="0"/>
              <a:t> de que haya n clientes en el sistema, donde n</a:t>
            </a:r>
            <a:r>
              <a:rPr lang="es-ES" sz="2800" smtClean="0">
                <a:sym typeface="Symbol" pitchFamily="18" charset="2"/>
              </a:rPr>
              <a:t></a:t>
            </a:r>
            <a:r>
              <a:rPr lang="es-ES" sz="2800" b="1" smtClean="0">
                <a:sym typeface="Symbol" pitchFamily="18" charset="2"/>
              </a:rPr>
              <a:t>N</a:t>
            </a:r>
            <a:r>
              <a:rPr lang="es-ES" sz="2800" smtClean="0"/>
              <a:t>: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2655888" y="3297238"/>
          <a:ext cx="3533775" cy="1039812"/>
        </p:xfrm>
        <a:graphic>
          <a:graphicData uri="http://schemas.openxmlformats.org/presentationml/2006/ole">
            <p:oleObj spid="_x0000_s375810" name="Ecuación" r:id="rId3" imgW="1765080" imgH="520560" progId="Equation.3">
              <p:embed/>
            </p:oleObj>
          </a:graphicData>
        </a:graphic>
      </p:graphicFrame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graphicFrame>
        <p:nvGraphicFramePr>
          <p:cNvPr id="18435" name="Object 8"/>
          <p:cNvGraphicFramePr>
            <a:graphicFrameLocks noChangeAspect="1"/>
          </p:cNvGraphicFramePr>
          <p:nvPr/>
        </p:nvGraphicFramePr>
        <p:xfrm>
          <a:off x="2606675" y="4462463"/>
          <a:ext cx="3630613" cy="1719262"/>
        </p:xfrm>
        <a:graphic>
          <a:graphicData uri="http://schemas.openxmlformats.org/presentationml/2006/ole">
            <p:oleObj spid="_x0000_s375811" name="Ecuación" r:id="rId4" imgW="181584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Medidas de rendimiento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es-ES" sz="2800" smtClean="0"/>
              <a:t>Número medio de clientes en cola: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3514725" y="2217738"/>
          <a:ext cx="2087563" cy="1027112"/>
        </p:xfrm>
        <a:graphic>
          <a:graphicData uri="http://schemas.openxmlformats.org/presentationml/2006/ole">
            <p:oleObj spid="_x0000_s376834" name="Ecuación" r:id="rId3" imgW="927000" imgH="457200" progId="Equation.3">
              <p:embed/>
            </p:oleObj>
          </a:graphicData>
        </a:graphic>
      </p:graphicFrame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468313" y="3141663"/>
            <a:ext cx="82296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800" baseline="0"/>
              <a:t>Usamos razonamientos ya vistos para obtener: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3641725" y="3789363"/>
          <a:ext cx="1806575" cy="947737"/>
        </p:xfrm>
        <a:graphic>
          <a:graphicData uri="http://schemas.openxmlformats.org/presentationml/2006/ole">
            <p:oleObj spid="_x0000_s376835" name="Ecuación" r:id="rId4" imgW="800100" imgH="419100" progId="Equation.3">
              <p:embed/>
            </p:oleObj>
          </a:graphicData>
        </a:graphic>
      </p:graphicFrame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graphicFrame>
        <p:nvGraphicFramePr>
          <p:cNvPr id="19460" name="Object 9"/>
          <p:cNvGraphicFramePr>
            <a:graphicFrameLocks noChangeAspect="1"/>
          </p:cNvGraphicFramePr>
          <p:nvPr/>
        </p:nvGraphicFramePr>
        <p:xfrm>
          <a:off x="2081213" y="5094288"/>
          <a:ext cx="1411287" cy="542925"/>
        </p:xfrm>
        <a:graphic>
          <a:graphicData uri="http://schemas.openxmlformats.org/presentationml/2006/ole">
            <p:oleObj spid="_x0000_s376836" name="Ecuación" r:id="rId5" imgW="622030" imgH="241195" progId="Equation.3">
              <p:embed/>
            </p:oleObj>
          </a:graphicData>
        </a:graphic>
      </p:graphicFrame>
      <p:graphicFrame>
        <p:nvGraphicFramePr>
          <p:cNvPr id="19461" name="Object 11"/>
          <p:cNvGraphicFramePr>
            <a:graphicFrameLocks noChangeAspect="1"/>
          </p:cNvGraphicFramePr>
          <p:nvPr/>
        </p:nvGraphicFramePr>
        <p:xfrm>
          <a:off x="5753100" y="5157788"/>
          <a:ext cx="1176338" cy="400050"/>
        </p:xfrm>
        <a:graphic>
          <a:graphicData uri="http://schemas.openxmlformats.org/presentationml/2006/ole">
            <p:oleObj spid="_x0000_s376837" name="Ecuación" r:id="rId6" imgW="532937" imgH="177646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Otras medidas de rendimiento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499350" cy="1493837"/>
          </a:xfrm>
        </p:spPr>
        <p:txBody>
          <a:bodyPr/>
          <a:lstStyle/>
          <a:p>
            <a:pPr eaLnBrk="1" hangingPunct="1"/>
            <a:r>
              <a:rPr lang="es-ES" sz="2600" smtClean="0"/>
              <a:t>Número medio de servidores ocupados, S, En el estado estacionario, la razón de las salidas será igual a la razón de las llegadas: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87675" y="3001963"/>
          <a:ext cx="3095625" cy="936625"/>
        </p:xfrm>
        <a:graphic>
          <a:graphicData uri="http://schemas.openxmlformats.org/presentationml/2006/ole">
            <p:oleObj spid="_x0000_s377858" name="Ecuación" r:id="rId3" imgW="1384200" imgH="419040" progId="Equation.3">
              <p:embed/>
            </p:oleObj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95288" y="3879850"/>
            <a:ext cx="74993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Probabilidad de que un trabajo tenga que esperar para recibir su servicio (fórmula de retraso de Erlang):</a:t>
            </a:r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3652838" y="5084763"/>
          <a:ext cx="1763712" cy="995362"/>
        </p:xfrm>
        <a:graphic>
          <a:graphicData uri="http://schemas.openxmlformats.org/presentationml/2006/ole">
            <p:oleObj spid="_x0000_s377859" name="Ecuación" r:id="rId4" imgW="78732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543800" cy="796950"/>
          </a:xfrm>
        </p:spPr>
        <p:txBody>
          <a:bodyPr/>
          <a:lstStyle/>
          <a:p>
            <a:pPr eaLnBrk="1" hangingPunct="1"/>
            <a:r>
              <a:rPr lang="es-ES" dirty="0" smtClean="0"/>
              <a:t>Teoría Modelo m/m/s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1795463" y="147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123950" y="1889125"/>
          <a:ext cx="6592888" cy="4146550"/>
        </p:xfrm>
        <a:graphic>
          <a:graphicData uri="http://schemas.openxmlformats.org/presentationml/2006/ole">
            <p:oleObj spid="_x0000_s387074" name="Ecuación" r:id="rId3" imgW="5333760" imgH="3441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Teoría Modelo m/m/s</a:t>
            </a:r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1795463" y="147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1795463" y="147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03213" y="1928813"/>
          <a:ext cx="8613775" cy="4202112"/>
        </p:xfrm>
        <a:graphic>
          <a:graphicData uri="http://schemas.openxmlformats.org/presentationml/2006/ole">
            <p:oleObj spid="_x0000_s388098" name="Ecuación" r:id="rId3" imgW="6197400" imgH="313668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Teoría Modelo m/m/s</a:t>
            </a:r>
            <a:endParaRPr lang="es-ES" dirty="0"/>
          </a:p>
        </p:txBody>
      </p:sp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632848" cy="515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5538"/>
          </a:xfrm>
        </p:spPr>
        <p:txBody>
          <a:bodyPr/>
          <a:lstStyle/>
          <a:p>
            <a:r>
              <a:rPr lang="es-ES" dirty="0" smtClean="0"/>
              <a:t>Teoría Modelo m/m/s</a:t>
            </a:r>
            <a:endParaRPr lang="es-ES" dirty="0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045865"/>
          <a:ext cx="9144000" cy="5551487"/>
        </p:xfrm>
        <a:graphic>
          <a:graphicData uri="http://schemas.openxmlformats.org/presentationml/2006/ole">
            <p:oleObj spid="_x0000_s389122" name="Ecuación" r:id="rId3" imgW="3479760" imgH="205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543800" cy="796950"/>
          </a:xfrm>
        </p:spPr>
        <p:txBody>
          <a:bodyPr/>
          <a:lstStyle/>
          <a:p>
            <a:r>
              <a:rPr lang="es-ES" dirty="0" smtClean="0"/>
              <a:t>Teoría Modelo m/m/s</a:t>
            </a:r>
            <a:endParaRPr lang="es-ES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ph idx="1"/>
          </p:nvPr>
        </p:nvGraphicFramePr>
        <p:xfrm>
          <a:off x="1115616" y="1196752"/>
          <a:ext cx="6048375" cy="5168900"/>
        </p:xfrm>
        <a:graphic>
          <a:graphicData uri="http://schemas.openxmlformats.org/presentationml/2006/ole">
            <p:oleObj spid="_x0000_s390146" name="Ecuación" r:id="rId3" imgW="1574640" imgH="1346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848600" cy="5562600"/>
          </a:xfrm>
        </p:spPr>
        <p:txBody>
          <a:bodyPr/>
          <a:lstStyle/>
          <a:p>
            <a:pPr>
              <a:buClr>
                <a:srgbClr val="FF3300"/>
              </a:buClr>
              <a:buFont typeface="Monotype Sorts" pitchFamily="2" charset="2"/>
              <a:buChar char="4"/>
            </a:pPr>
            <a:r>
              <a:rPr lang="es-ES_tradnl" sz="2400" dirty="0">
                <a:solidFill>
                  <a:srgbClr val="0070C0"/>
                </a:solidFill>
              </a:rPr>
              <a:t>Medidas de performance</a:t>
            </a:r>
            <a:endParaRPr lang="es-ES_tradnl" dirty="0">
              <a:solidFill>
                <a:srgbClr val="0070C0"/>
              </a:solidFill>
            </a:endParaRPr>
          </a:p>
        </p:txBody>
      </p:sp>
      <p:graphicFrame>
        <p:nvGraphicFramePr>
          <p:cNvPr id="84992" name="Object 1024"/>
          <p:cNvGraphicFramePr>
            <a:graphicFrameLocks/>
          </p:cNvGraphicFramePr>
          <p:nvPr/>
        </p:nvGraphicFramePr>
        <p:xfrm>
          <a:off x="0" y="1052736"/>
          <a:ext cx="8882063" cy="1812925"/>
        </p:xfrm>
        <a:graphic>
          <a:graphicData uri="http://schemas.openxmlformats.org/presentationml/2006/ole">
            <p:oleObj spid="_x0000_s393218" name="Ecuación" r:id="rId3" imgW="2374560" imgH="647640" progId="Equation.3">
              <p:embed/>
            </p:oleObj>
          </a:graphicData>
        </a:graphic>
      </p:graphicFrame>
      <p:graphicFrame>
        <p:nvGraphicFramePr>
          <p:cNvPr id="84993" name="Object 1025"/>
          <p:cNvGraphicFramePr>
            <a:graphicFrameLocks/>
          </p:cNvGraphicFramePr>
          <p:nvPr/>
        </p:nvGraphicFramePr>
        <p:xfrm>
          <a:off x="1619672" y="2996952"/>
          <a:ext cx="6519863" cy="3534098"/>
        </p:xfrm>
        <a:graphic>
          <a:graphicData uri="http://schemas.openxmlformats.org/presentationml/2006/ole">
            <p:oleObj spid="_x0000_s393219" name="Ecuación" r:id="rId4" imgW="1930320" imgH="1346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endParaRPr lang="es-ES_tradnl" dirty="0"/>
          </a:p>
        </p:txBody>
      </p:sp>
      <p:graphicFrame>
        <p:nvGraphicFramePr>
          <p:cNvPr id="86016" name="Object 1024"/>
          <p:cNvGraphicFramePr>
            <a:graphicFrameLocks/>
          </p:cNvGraphicFramePr>
          <p:nvPr/>
        </p:nvGraphicFramePr>
        <p:xfrm>
          <a:off x="1746250" y="236538"/>
          <a:ext cx="5422900" cy="2651125"/>
        </p:xfrm>
        <a:graphic>
          <a:graphicData uri="http://schemas.openxmlformats.org/presentationml/2006/ole">
            <p:oleObj spid="_x0000_s394242" name="Ecuación" r:id="rId3" imgW="1841400" imgH="863280" progId="Equation.3">
              <p:embed/>
            </p:oleObj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403648" y="3284984"/>
            <a:ext cx="7207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  <a:latin typeface="Arial Narrow" pitchFamily="34" charset="0"/>
              </a:rPr>
              <a:t>Las medidas del performance L, L</a:t>
            </a:r>
            <a:r>
              <a:rPr lang="es-ES_tradnl" baseline="-25000">
                <a:solidFill>
                  <a:srgbClr val="000000"/>
                </a:solidFill>
                <a:latin typeface="Arial Narrow" pitchFamily="34" charset="0"/>
              </a:rPr>
              <a:t>q</a:t>
            </a:r>
            <a:r>
              <a:rPr lang="es-ES_tradnl">
                <a:solidFill>
                  <a:srgbClr val="000000"/>
                </a:solidFill>
                <a:latin typeface="Arial Narrow" pitchFamily="34" charset="0"/>
              </a:rPr>
              <a:t>, W</a:t>
            </a:r>
            <a:r>
              <a:rPr lang="es-ES_tradnl" baseline="-25000">
                <a:solidFill>
                  <a:srgbClr val="000000"/>
                </a:solidFill>
                <a:latin typeface="Arial Narrow" pitchFamily="34" charset="0"/>
              </a:rPr>
              <a:t>q,</a:t>
            </a:r>
            <a:r>
              <a:rPr lang="es-ES_tradnl">
                <a:solidFill>
                  <a:srgbClr val="000000"/>
                </a:solidFill>
                <a:latin typeface="Arial Narrow" pitchFamily="34" charset="0"/>
              </a:rPr>
              <a:t>, pueden ser obtenidas </a:t>
            </a:r>
          </a:p>
          <a:p>
            <a:r>
              <a:rPr lang="es-ES_tradnl">
                <a:solidFill>
                  <a:srgbClr val="000000"/>
                </a:solidFill>
                <a:latin typeface="Arial Narrow" pitchFamily="34" charset="0"/>
              </a:rPr>
              <a:t>		    por las formulas.</a:t>
            </a:r>
          </a:p>
        </p:txBody>
      </p:sp>
      <p:graphicFrame>
        <p:nvGraphicFramePr>
          <p:cNvPr id="86017" name="Object 1025"/>
          <p:cNvGraphicFramePr>
            <a:graphicFrameLocks/>
          </p:cNvGraphicFramePr>
          <p:nvPr/>
        </p:nvGraphicFramePr>
        <p:xfrm>
          <a:off x="885825" y="3597275"/>
          <a:ext cx="5791200" cy="1822450"/>
        </p:xfrm>
        <a:graphic>
          <a:graphicData uri="http://schemas.openxmlformats.org/presentationml/2006/ole">
            <p:oleObj spid="_x0000_s394243" name="Ecuación" r:id="rId4" imgW="1752480" imgH="571320" progId="Equation.3">
              <p:embed/>
            </p:oleObj>
          </a:graphicData>
        </a:graphic>
      </p:graphicFrame>
      <p:graphicFrame>
        <p:nvGraphicFramePr>
          <p:cNvPr id="86018" name="Object 1026"/>
          <p:cNvGraphicFramePr>
            <a:graphicFrameLocks/>
          </p:cNvGraphicFramePr>
          <p:nvPr/>
        </p:nvGraphicFramePr>
        <p:xfrm>
          <a:off x="2403475" y="5337175"/>
          <a:ext cx="2051050" cy="1428750"/>
        </p:xfrm>
        <a:graphic>
          <a:graphicData uri="http://schemas.openxmlformats.org/presentationml/2006/ole">
            <p:oleObj spid="_x0000_s394244" name="Ecuación" r:id="rId5" imgW="4950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91264" cy="1295400"/>
          </a:xfrm>
        </p:spPr>
        <p:txBody>
          <a:bodyPr/>
          <a:lstStyle/>
          <a:p>
            <a:r>
              <a:rPr lang="es-ES" dirty="0" smtClean="0"/>
              <a:t>Modelo M/M/s   CASO ESPECIAL</a:t>
            </a:r>
            <a:endParaRPr lang="es-ES" dirty="0"/>
          </a:p>
        </p:txBody>
      </p:sp>
      <p:pic>
        <p:nvPicPr>
          <p:cNvPr id="435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208912" cy="520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62037"/>
          </a:xfrm>
        </p:spPr>
        <p:txBody>
          <a:bodyPr/>
          <a:lstStyle/>
          <a:p>
            <a:pPr eaLnBrk="1" hangingPunct="1"/>
            <a:r>
              <a:rPr lang="es-ES" b="1" smtClean="0"/>
              <a:t>Ejemplo:</a:t>
            </a:r>
            <a:r>
              <a:rPr lang="es-ES" smtClean="0"/>
              <a:t> Usando L como medida de rendimiento, comparar estas dos alternativas: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4610100"/>
            <a:ext cx="2952750" cy="950913"/>
            <a:chOff x="249" y="2976"/>
            <a:chExt cx="1860" cy="599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748" y="3067"/>
              <a:ext cx="1361" cy="380"/>
              <a:chOff x="1066" y="3067"/>
              <a:chExt cx="1134" cy="317"/>
            </a:xfrm>
          </p:grpSpPr>
          <p:sp>
            <p:nvSpPr>
              <p:cNvPr id="77847" name="Oval 6"/>
              <p:cNvSpPr>
                <a:spLocks noChangeAspect="1" noChangeArrowheads="1"/>
              </p:cNvSpPr>
              <p:nvPr/>
            </p:nvSpPr>
            <p:spPr bwMode="auto">
              <a:xfrm>
                <a:off x="1883" y="3067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2400" baseline="0">
                    <a:sym typeface="Symbol" pitchFamily="18" charset="2"/>
                  </a:rPr>
                  <a:t></a:t>
                </a:r>
              </a:p>
            </p:txBody>
          </p:sp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>
                <a:off x="1066" y="3090"/>
                <a:ext cx="726" cy="272"/>
                <a:chOff x="793" y="3521"/>
                <a:chExt cx="726" cy="272"/>
              </a:xfrm>
            </p:grpSpPr>
            <p:sp>
              <p:nvSpPr>
                <p:cNvPr id="77849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1338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7850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1157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7851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7852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793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7853" name="Line 1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521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7854" name="Line 1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793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77846" name="AutoShape 14"/>
            <p:cNvSpPr>
              <a:spLocks noChangeAspect="1" noChangeArrowheads="1"/>
            </p:cNvSpPr>
            <p:nvPr/>
          </p:nvSpPr>
          <p:spPr bwMode="auto">
            <a:xfrm>
              <a:off x="249" y="2976"/>
              <a:ext cx="380" cy="59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 baseline="0">
                  <a:sym typeface="Symbol" pitchFamily="18" charset="2"/>
                </a:rPr>
                <a:t></a:t>
              </a:r>
            </a:p>
          </p:txBody>
        </p:sp>
      </p:grpSp>
      <p:sp>
        <p:nvSpPr>
          <p:cNvPr id="77829" name="Line 37"/>
          <p:cNvSpPr>
            <a:spLocks noChangeShapeType="1"/>
          </p:cNvSpPr>
          <p:nvPr/>
        </p:nvSpPr>
        <p:spPr bwMode="auto">
          <a:xfrm>
            <a:off x="4500563" y="4005263"/>
            <a:ext cx="0" cy="2160587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859338" y="4400550"/>
            <a:ext cx="2952750" cy="1368425"/>
            <a:chOff x="2925" y="2795"/>
            <a:chExt cx="1860" cy="862"/>
          </a:xfrm>
        </p:grpSpPr>
        <p:sp>
          <p:nvSpPr>
            <p:cNvPr id="77833" name="AutoShape 49"/>
            <p:cNvSpPr>
              <a:spLocks noChangeAspect="1" noChangeArrowheads="1"/>
            </p:cNvSpPr>
            <p:nvPr/>
          </p:nvSpPr>
          <p:spPr bwMode="auto">
            <a:xfrm>
              <a:off x="2925" y="2927"/>
              <a:ext cx="380" cy="59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 baseline="0">
                  <a:sym typeface="Symbol" pitchFamily="18" charset="2"/>
                </a:rPr>
                <a:t></a:t>
              </a:r>
            </a:p>
          </p:txBody>
        </p: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3424" y="2795"/>
              <a:ext cx="1361" cy="862"/>
              <a:chOff x="3424" y="2795"/>
              <a:chExt cx="1361" cy="862"/>
            </a:xfrm>
          </p:grpSpPr>
          <p:grpSp>
            <p:nvGrpSpPr>
              <p:cNvPr id="7" name="Group 42"/>
              <p:cNvGrpSpPr>
                <a:grpSpLocks noChangeAspect="1"/>
              </p:cNvGrpSpPr>
              <p:nvPr/>
            </p:nvGrpSpPr>
            <p:grpSpPr bwMode="auto">
              <a:xfrm>
                <a:off x="3424" y="3063"/>
                <a:ext cx="871" cy="326"/>
                <a:chOff x="793" y="3521"/>
                <a:chExt cx="726" cy="272"/>
              </a:xfrm>
            </p:grpSpPr>
            <p:sp>
              <p:nvSpPr>
                <p:cNvPr id="77839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38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7840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157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7841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7842" name="Rectangle 46"/>
                <p:cNvSpPr>
                  <a:spLocks noChangeAspect="1" noChangeArrowheads="1"/>
                </p:cNvSpPr>
                <p:nvPr/>
              </p:nvSpPr>
              <p:spPr bwMode="auto">
                <a:xfrm>
                  <a:off x="793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7843" name="Line 4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521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7844" name="Line 4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793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8" name="Group 51"/>
              <p:cNvGrpSpPr>
                <a:grpSpLocks/>
              </p:cNvGrpSpPr>
              <p:nvPr/>
            </p:nvGrpSpPr>
            <p:grpSpPr bwMode="auto">
              <a:xfrm>
                <a:off x="4405" y="2795"/>
                <a:ext cx="380" cy="862"/>
                <a:chOff x="4405" y="2795"/>
                <a:chExt cx="380" cy="862"/>
              </a:xfrm>
            </p:grpSpPr>
            <p:sp>
              <p:nvSpPr>
                <p:cNvPr id="77837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4405" y="2795"/>
                  <a:ext cx="380" cy="3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2400" baseline="0">
                      <a:sym typeface="Symbol" pitchFamily="18" charset="2"/>
                    </a:rPr>
                    <a:t>/2</a:t>
                  </a:r>
                </a:p>
              </p:txBody>
            </p:sp>
            <p:sp>
              <p:nvSpPr>
                <p:cNvPr id="77838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4405" y="3277"/>
                  <a:ext cx="380" cy="3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2400" baseline="0">
                      <a:sym typeface="Symbol" pitchFamily="18" charset="2"/>
                    </a:rPr>
                    <a:t>/2</a:t>
                  </a:r>
                </a:p>
              </p:txBody>
            </p:sp>
          </p:grpSp>
        </p:grpSp>
      </p:grpSp>
      <p:sp>
        <p:nvSpPr>
          <p:cNvPr id="77831" name="Text Box 54"/>
          <p:cNvSpPr txBox="1">
            <a:spLocks noChangeArrowheads="1"/>
          </p:cNvSpPr>
          <p:nvPr/>
        </p:nvSpPr>
        <p:spPr bwMode="auto">
          <a:xfrm>
            <a:off x="1312863" y="2994025"/>
            <a:ext cx="2262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800" baseline="0">
                <a:solidFill>
                  <a:schemeClr val="tx2"/>
                </a:solidFill>
              </a:rPr>
              <a:t>Alternativa 1:</a:t>
            </a:r>
          </a:p>
        </p:txBody>
      </p:sp>
      <p:sp>
        <p:nvSpPr>
          <p:cNvPr id="77832" name="Text Box 55"/>
          <p:cNvSpPr txBox="1">
            <a:spLocks noChangeArrowheads="1"/>
          </p:cNvSpPr>
          <p:nvPr/>
        </p:nvSpPr>
        <p:spPr bwMode="auto">
          <a:xfrm>
            <a:off x="5219700" y="2995613"/>
            <a:ext cx="2262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800" baseline="0">
                <a:solidFill>
                  <a:schemeClr val="tx2"/>
                </a:solidFill>
              </a:rPr>
              <a:t>Alternativa 2: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138988" cy="630237"/>
          </a:xfrm>
        </p:spPr>
        <p:txBody>
          <a:bodyPr/>
          <a:lstStyle/>
          <a:p>
            <a:pPr eaLnBrk="1" hangingPunct="1"/>
            <a:r>
              <a:rPr lang="es-ES" sz="2600" smtClean="0"/>
              <a:t>Alternativa 1: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979863" y="2303463"/>
          <a:ext cx="1270000" cy="838200"/>
        </p:xfrm>
        <a:graphic>
          <a:graphicData uri="http://schemas.openxmlformats.org/presentationml/2006/ole">
            <p:oleObj spid="_x0000_s378882" name="Ecuación" r:id="rId3" imgW="634680" imgH="419040" progId="Equation.3">
              <p:embed/>
            </p:oleObj>
          </a:graphicData>
        </a:graphic>
      </p:graphicFrame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395288" y="3232150"/>
            <a:ext cx="7427912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Alternativa 2:</a:t>
            </a:r>
            <a:endParaRPr lang="es-ES" sz="2600" baseline="0">
              <a:sym typeface="Symbol" pitchFamily="18" charset="2"/>
            </a:endParaRPr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3473450" y="3789363"/>
          <a:ext cx="2281238" cy="1165225"/>
        </p:xfrm>
        <a:graphic>
          <a:graphicData uri="http://schemas.openxmlformats.org/presentationml/2006/ole">
            <p:oleObj spid="_x0000_s378883" name="Ecuación" r:id="rId4" imgW="1143000" imgH="583920" progId="Equation.3">
              <p:embed/>
            </p:oleObj>
          </a:graphicData>
        </a:graphic>
      </p:graphicFrame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graphicFrame>
        <p:nvGraphicFramePr>
          <p:cNvPr id="21508" name="Object 10"/>
          <p:cNvGraphicFramePr>
            <a:graphicFrameLocks noChangeAspect="1"/>
          </p:cNvGraphicFramePr>
          <p:nvPr/>
        </p:nvGraphicFramePr>
        <p:xfrm>
          <a:off x="2771775" y="5013325"/>
          <a:ext cx="3684588" cy="1065213"/>
        </p:xfrm>
        <a:graphic>
          <a:graphicData uri="http://schemas.openxmlformats.org/presentationml/2006/ole">
            <p:oleObj spid="_x0000_s378884" name="Ecuación" r:id="rId5" imgW="184140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068388" y="1700213"/>
          <a:ext cx="7032625" cy="1016000"/>
        </p:xfrm>
        <a:graphic>
          <a:graphicData uri="http://schemas.openxmlformats.org/presentationml/2006/ole">
            <p:oleObj spid="_x0000_s379906" name="Ecuación" r:id="rId3" imgW="3517560" imgH="507960" progId="Equation.3">
              <p:embed/>
            </p:oleObj>
          </a:graphicData>
        </a:graphic>
      </p:graphicFrame>
      <p:graphicFrame>
        <p:nvGraphicFramePr>
          <p:cNvPr id="22531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997200" y="2919413"/>
          <a:ext cx="3173413" cy="989012"/>
        </p:xfrm>
        <a:graphic>
          <a:graphicData uri="http://schemas.openxmlformats.org/presentationml/2006/ole">
            <p:oleObj spid="_x0000_s379907" name="Ecuación" r:id="rId4" imgW="1587240" imgH="495000" progId="Equation.3">
              <p:embed/>
            </p:oleObj>
          </a:graphicData>
        </a:graphic>
      </p:graphicFrame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1460500" y="4111625"/>
          <a:ext cx="6246813" cy="914400"/>
        </p:xfrm>
        <a:graphic>
          <a:graphicData uri="http://schemas.openxmlformats.org/presentationml/2006/ole">
            <p:oleObj spid="_x0000_s379908" name="Ecuación" r:id="rId5" imgW="3124080" imgH="457200" progId="Equation.3">
              <p:embed/>
            </p:oleObj>
          </a:graphicData>
        </a:graphic>
      </p:graphicFrame>
      <p:graphicFrame>
        <p:nvGraphicFramePr>
          <p:cNvPr id="22533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1398588" y="5229225"/>
          <a:ext cx="6372225" cy="914400"/>
        </p:xfrm>
        <a:graphic>
          <a:graphicData uri="http://schemas.openxmlformats.org/presentationml/2006/ole">
            <p:oleObj spid="_x0000_s379909" name="Ecuación" r:id="rId6" imgW="318744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187450" y="1628775"/>
          <a:ext cx="6959600" cy="889000"/>
        </p:xfrm>
        <a:graphic>
          <a:graphicData uri="http://schemas.openxmlformats.org/presentationml/2006/ole">
            <p:oleObj spid="_x0000_s380930" name="Ecuación" r:id="rId3" imgW="3479760" imgH="444240" progId="Equation.3">
              <p:embed/>
            </p:oleObj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1760538" y="3500438"/>
          <a:ext cx="5815012" cy="914400"/>
        </p:xfrm>
        <a:graphic>
          <a:graphicData uri="http://schemas.openxmlformats.org/presentationml/2006/ole">
            <p:oleObj spid="_x0000_s380931" name="Ecuación" r:id="rId4" imgW="2908080" imgH="457200" progId="Equation.3">
              <p:embed/>
            </p:oleObj>
          </a:graphicData>
        </a:graphic>
      </p:graphicFrame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457200" y="2582863"/>
            <a:ext cx="75707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Para que la alternativa 1 sea mejor, ha de cumplirse que L</a:t>
            </a:r>
            <a:r>
              <a:rPr lang="es-ES" sz="2600" baseline="-25000"/>
              <a:t>1</a:t>
            </a:r>
            <a:r>
              <a:rPr lang="es-ES" sz="2600" baseline="0"/>
              <a:t>&lt;L</a:t>
            </a:r>
            <a:r>
              <a:rPr lang="es-ES" sz="2600" baseline="-25000"/>
              <a:t>2</a:t>
            </a:r>
            <a:r>
              <a:rPr lang="es-ES" sz="2600" baseline="0"/>
              <a:t>:</a:t>
            </a:r>
          </a:p>
        </p:txBody>
      </p:sp>
      <p:graphicFrame>
        <p:nvGraphicFramePr>
          <p:cNvPr id="23556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3406775" y="4581525"/>
          <a:ext cx="2519363" cy="406400"/>
        </p:xfrm>
        <a:graphic>
          <a:graphicData uri="http://schemas.openxmlformats.org/presentationml/2006/ole">
            <p:oleObj spid="_x0000_s380932" name="Ecuación" r:id="rId5" imgW="1257120" imgH="203040" progId="Equation.3">
              <p:embed/>
            </p:oleObj>
          </a:graphicData>
        </a:graphic>
      </p:graphicFrame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457200" y="4868863"/>
            <a:ext cx="76327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Como </a:t>
            </a:r>
            <a:r>
              <a:rPr lang="es-ES" sz="2600" baseline="0">
                <a:sym typeface="Symbol" pitchFamily="18" charset="2"/>
              </a:rPr>
              <a:t>&lt;1 siempre se cumple, tendremos que la alternativa 1 siempre es mejor, Es decir, no conviene dividir la capacidad de procesamiento en dos servidores</a:t>
            </a:r>
            <a:endParaRPr lang="es-ES" sz="2600" baseline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62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600" b="1" smtClean="0"/>
              <a:t>Ejemplo:</a:t>
            </a:r>
            <a:r>
              <a:rPr lang="es-ES" sz="2600" smtClean="0"/>
              <a:t> Usando el número medio de clientes en el sistema como medida de rendimiento, comparar estas dos alternativas: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1700" y="3860800"/>
            <a:ext cx="2952750" cy="950913"/>
            <a:chOff x="249" y="2976"/>
            <a:chExt cx="1860" cy="599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748" y="3067"/>
              <a:ext cx="1361" cy="380"/>
              <a:chOff x="1066" y="3067"/>
              <a:chExt cx="1134" cy="317"/>
            </a:xfrm>
          </p:grpSpPr>
          <p:sp>
            <p:nvSpPr>
              <p:cNvPr id="78882" name="Oval 6"/>
              <p:cNvSpPr>
                <a:spLocks noChangeAspect="1" noChangeArrowheads="1"/>
              </p:cNvSpPr>
              <p:nvPr/>
            </p:nvSpPr>
            <p:spPr bwMode="auto">
              <a:xfrm>
                <a:off x="1883" y="3067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2400" baseline="0">
                    <a:sym typeface="Symbol" pitchFamily="18" charset="2"/>
                  </a:rPr>
                  <a:t>/2</a:t>
                </a:r>
              </a:p>
            </p:txBody>
          </p:sp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>
                <a:off x="1066" y="3090"/>
                <a:ext cx="726" cy="272"/>
                <a:chOff x="793" y="3521"/>
                <a:chExt cx="726" cy="272"/>
              </a:xfrm>
            </p:grpSpPr>
            <p:sp>
              <p:nvSpPr>
                <p:cNvPr id="78884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1338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85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1157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86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87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793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88" name="Line 1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521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8889" name="Line 1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793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78881" name="AutoShape 14"/>
            <p:cNvSpPr>
              <a:spLocks noChangeAspect="1" noChangeArrowheads="1"/>
            </p:cNvSpPr>
            <p:nvPr/>
          </p:nvSpPr>
          <p:spPr bwMode="auto">
            <a:xfrm>
              <a:off x="249" y="2976"/>
              <a:ext cx="380" cy="59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 baseline="0">
                  <a:sym typeface="Symbol" pitchFamily="18" charset="2"/>
                </a:rPr>
                <a:t>/2</a:t>
              </a:r>
            </a:p>
          </p:txBody>
        </p:sp>
      </p:grpSp>
      <p:sp>
        <p:nvSpPr>
          <p:cNvPr id="78853" name="Line 15"/>
          <p:cNvSpPr>
            <a:spLocks noChangeShapeType="1"/>
          </p:cNvSpPr>
          <p:nvPr/>
        </p:nvSpPr>
        <p:spPr bwMode="auto">
          <a:xfrm>
            <a:off x="4500563" y="4005263"/>
            <a:ext cx="0" cy="2160587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91138" y="4318000"/>
            <a:ext cx="2952750" cy="1368425"/>
            <a:chOff x="2925" y="2795"/>
            <a:chExt cx="1860" cy="862"/>
          </a:xfrm>
        </p:grpSpPr>
        <p:sp>
          <p:nvSpPr>
            <p:cNvPr id="78868" name="AutoShape 17"/>
            <p:cNvSpPr>
              <a:spLocks noChangeAspect="1" noChangeArrowheads="1"/>
            </p:cNvSpPr>
            <p:nvPr/>
          </p:nvSpPr>
          <p:spPr bwMode="auto">
            <a:xfrm>
              <a:off x="2925" y="2927"/>
              <a:ext cx="380" cy="59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 baseline="0">
                  <a:sym typeface="Symbol" pitchFamily="18" charset="2"/>
                </a:rPr>
                <a:t></a:t>
              </a: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424" y="2795"/>
              <a:ext cx="1361" cy="862"/>
              <a:chOff x="3424" y="2795"/>
              <a:chExt cx="1361" cy="862"/>
            </a:xfrm>
          </p:grpSpPr>
          <p:grpSp>
            <p:nvGrpSpPr>
              <p:cNvPr id="7" name="Group 19"/>
              <p:cNvGrpSpPr>
                <a:grpSpLocks noChangeAspect="1"/>
              </p:cNvGrpSpPr>
              <p:nvPr/>
            </p:nvGrpSpPr>
            <p:grpSpPr bwMode="auto">
              <a:xfrm>
                <a:off x="3424" y="3063"/>
                <a:ext cx="871" cy="326"/>
                <a:chOff x="793" y="3521"/>
                <a:chExt cx="726" cy="272"/>
              </a:xfrm>
            </p:grpSpPr>
            <p:sp>
              <p:nvSpPr>
                <p:cNvPr id="78874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338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75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57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76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77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793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78" name="Line 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521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8879" name="Line 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793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4405" y="2795"/>
                <a:ext cx="380" cy="862"/>
                <a:chOff x="4405" y="2795"/>
                <a:chExt cx="380" cy="862"/>
              </a:xfrm>
            </p:grpSpPr>
            <p:sp>
              <p:nvSpPr>
                <p:cNvPr id="78872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4405" y="2795"/>
                  <a:ext cx="380" cy="3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2400" baseline="0">
                      <a:sym typeface="Symbol" pitchFamily="18" charset="2"/>
                    </a:rPr>
                    <a:t>/2</a:t>
                  </a:r>
                </a:p>
              </p:txBody>
            </p:sp>
            <p:sp>
              <p:nvSpPr>
                <p:cNvPr id="78873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4405" y="3277"/>
                  <a:ext cx="380" cy="3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2400" baseline="0">
                      <a:sym typeface="Symbol" pitchFamily="18" charset="2"/>
                    </a:rPr>
                    <a:t>/2</a:t>
                  </a:r>
                </a:p>
              </p:txBody>
            </p:sp>
          </p:grpSp>
        </p:grpSp>
      </p:grpSp>
      <p:sp>
        <p:nvSpPr>
          <p:cNvPr id="78855" name="Text Box 29"/>
          <p:cNvSpPr txBox="1">
            <a:spLocks noChangeArrowheads="1"/>
          </p:cNvSpPr>
          <p:nvPr/>
        </p:nvSpPr>
        <p:spPr bwMode="auto">
          <a:xfrm>
            <a:off x="5705475" y="2911475"/>
            <a:ext cx="2262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800" baseline="0">
                <a:solidFill>
                  <a:schemeClr val="tx2"/>
                </a:solidFill>
              </a:rPr>
              <a:t>Alternativa 2:</a:t>
            </a:r>
          </a:p>
        </p:txBody>
      </p:sp>
      <p:sp>
        <p:nvSpPr>
          <p:cNvPr id="78856" name="Text Box 30"/>
          <p:cNvSpPr txBox="1">
            <a:spLocks noChangeArrowheads="1"/>
          </p:cNvSpPr>
          <p:nvPr/>
        </p:nvSpPr>
        <p:spPr bwMode="auto">
          <a:xfrm>
            <a:off x="1331913" y="2924175"/>
            <a:ext cx="2262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800" baseline="0">
                <a:solidFill>
                  <a:schemeClr val="tx2"/>
                </a:solidFill>
              </a:rPr>
              <a:t>Alternativa 1: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900113" y="4999038"/>
            <a:ext cx="2952750" cy="950912"/>
            <a:chOff x="249" y="2976"/>
            <a:chExt cx="1860" cy="599"/>
          </a:xfrm>
        </p:grpSpPr>
        <p:grpSp>
          <p:nvGrpSpPr>
            <p:cNvPr id="10" name="Group 32"/>
            <p:cNvGrpSpPr>
              <a:grpSpLocks noChangeAspect="1"/>
            </p:cNvGrpSpPr>
            <p:nvPr/>
          </p:nvGrpSpPr>
          <p:grpSpPr bwMode="auto">
            <a:xfrm>
              <a:off x="748" y="3067"/>
              <a:ext cx="1361" cy="380"/>
              <a:chOff x="1066" y="3067"/>
              <a:chExt cx="1134" cy="317"/>
            </a:xfrm>
          </p:grpSpPr>
          <p:sp>
            <p:nvSpPr>
              <p:cNvPr id="78860" name="Oval 33"/>
              <p:cNvSpPr>
                <a:spLocks noChangeAspect="1" noChangeArrowheads="1"/>
              </p:cNvSpPr>
              <p:nvPr/>
            </p:nvSpPr>
            <p:spPr bwMode="auto">
              <a:xfrm>
                <a:off x="1883" y="3067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2400" baseline="0">
                    <a:sym typeface="Symbol" pitchFamily="18" charset="2"/>
                  </a:rPr>
                  <a:t>/2</a:t>
                </a:r>
              </a:p>
            </p:txBody>
          </p:sp>
          <p:grpSp>
            <p:nvGrpSpPr>
              <p:cNvPr id="11" name="Group 34"/>
              <p:cNvGrpSpPr>
                <a:grpSpLocks noChangeAspect="1"/>
              </p:cNvGrpSpPr>
              <p:nvPr/>
            </p:nvGrpSpPr>
            <p:grpSpPr bwMode="auto">
              <a:xfrm>
                <a:off x="1066" y="3090"/>
                <a:ext cx="726" cy="272"/>
                <a:chOff x="793" y="3521"/>
                <a:chExt cx="726" cy="272"/>
              </a:xfrm>
            </p:grpSpPr>
            <p:sp>
              <p:nvSpPr>
                <p:cNvPr id="78862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338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63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57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64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65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793" y="3521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VE"/>
                </a:p>
              </p:txBody>
            </p:sp>
            <p:sp>
              <p:nvSpPr>
                <p:cNvPr id="78866" name="Line 3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521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8867" name="Line 4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93" y="3793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78859" name="AutoShape 41"/>
            <p:cNvSpPr>
              <a:spLocks noChangeAspect="1" noChangeArrowheads="1"/>
            </p:cNvSpPr>
            <p:nvPr/>
          </p:nvSpPr>
          <p:spPr bwMode="auto">
            <a:xfrm>
              <a:off x="249" y="2976"/>
              <a:ext cx="380" cy="59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 baseline="0">
                  <a:sym typeface="Symbol" pitchFamily="18" charset="2"/>
                </a:rPr>
                <a:t>/2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Teoría modelo m/m/s</a:t>
            </a:r>
            <a:endParaRPr lang="es-ES" dirty="0"/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799"/>
            <a:ext cx="7416824" cy="492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138988" cy="630237"/>
          </a:xfrm>
        </p:spPr>
        <p:txBody>
          <a:bodyPr/>
          <a:lstStyle/>
          <a:p>
            <a:pPr eaLnBrk="1" hangingPunct="1"/>
            <a:r>
              <a:rPr lang="es-ES" sz="2600" smtClean="0"/>
              <a:t>Alternativa 1 (nótese que hay 2 colas):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006600" y="2276475"/>
          <a:ext cx="4630738" cy="860425"/>
        </p:xfrm>
        <a:graphic>
          <a:graphicData uri="http://schemas.openxmlformats.org/presentationml/2006/ole">
            <p:oleObj spid="_x0000_s381954" name="Ecuación" r:id="rId3" imgW="2323800" imgH="431640" progId="Equation.3">
              <p:embed/>
            </p:oleObj>
          </a:graphicData>
        </a:graphic>
      </p:graphicFrame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5288" y="3232150"/>
            <a:ext cx="7427912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Alternativa 2 (es la alternativa 2 del ejemplo anterior):</a:t>
            </a:r>
            <a:endParaRPr lang="es-ES" sz="2600" baseline="0">
              <a:sym typeface="Symbol" pitchFamily="18" charset="2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VE"/>
          </a:p>
        </p:txBody>
      </p:sp>
      <p:graphicFrame>
        <p:nvGraphicFramePr>
          <p:cNvPr id="24579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3473450" y="4135438"/>
          <a:ext cx="2281238" cy="1165225"/>
        </p:xfrm>
        <a:graphic>
          <a:graphicData uri="http://schemas.openxmlformats.org/presentationml/2006/ole">
            <p:oleObj spid="_x0000_s381955" name="Ecuación" r:id="rId4" imgW="1143000" imgH="583920" progId="Equation.3">
              <p:embed/>
            </p:oleObj>
          </a:graphicData>
        </a:graphic>
      </p:graphicFrame>
      <p:graphicFrame>
        <p:nvGraphicFramePr>
          <p:cNvPr id="24580" name="Object 11"/>
          <p:cNvGraphicFramePr>
            <a:graphicFrameLocks noChangeAspect="1"/>
          </p:cNvGraphicFramePr>
          <p:nvPr/>
        </p:nvGraphicFramePr>
        <p:xfrm>
          <a:off x="3405188" y="5399088"/>
          <a:ext cx="2235200" cy="838200"/>
        </p:xfrm>
        <a:graphic>
          <a:graphicData uri="http://schemas.openxmlformats.org/presentationml/2006/ole">
            <p:oleObj spid="_x0000_s381956" name="Ecuación" r:id="rId5" imgW="11174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784350" y="2520950"/>
          <a:ext cx="5815013" cy="914400"/>
        </p:xfrm>
        <a:graphic>
          <a:graphicData uri="http://schemas.openxmlformats.org/presentationml/2006/ole">
            <p:oleObj spid="_x0000_s382978" name="Ecuación" r:id="rId3" imgW="2908080" imgH="457200" progId="Equation.3">
              <p:embed/>
            </p:oleObj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7200" y="1557338"/>
            <a:ext cx="75707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Para que la alternativa 2 sea mejor, ha de cumplirse que L</a:t>
            </a:r>
            <a:r>
              <a:rPr lang="es-ES" sz="2600" baseline="-25000"/>
              <a:t>1</a:t>
            </a:r>
            <a:r>
              <a:rPr lang="es-ES" sz="2600" baseline="0"/>
              <a:t>&gt;L</a:t>
            </a:r>
            <a:r>
              <a:rPr lang="es-ES" sz="2600" baseline="-25000"/>
              <a:t>2</a:t>
            </a:r>
            <a:r>
              <a:rPr lang="es-ES" sz="2600" baseline="0"/>
              <a:t>:</a:t>
            </a:r>
          </a:p>
        </p:txBody>
      </p:sp>
      <p:graphicFrame>
        <p:nvGraphicFramePr>
          <p:cNvPr id="2560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433763" y="3743325"/>
          <a:ext cx="2516187" cy="406400"/>
        </p:xfrm>
        <a:graphic>
          <a:graphicData uri="http://schemas.openxmlformats.org/presentationml/2006/ole">
            <p:oleObj spid="_x0000_s382979" name="Ecuación" r:id="rId4" imgW="1257120" imgH="203040" progId="Equation.3">
              <p:embed/>
            </p:oleObj>
          </a:graphicData>
        </a:graphic>
      </p:graphicFrame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57200" y="4248150"/>
            <a:ext cx="76327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Como </a:t>
            </a:r>
            <a:r>
              <a:rPr lang="es-ES" sz="2600" baseline="0">
                <a:sym typeface="Symbol" pitchFamily="18" charset="2"/>
              </a:rPr>
              <a:t>&gt;0 siempre se cumple, tendremos que la alternativa 2 siempre es mejor, Es decir, no conviene poner dos colas, sino tener una única cola global</a:t>
            </a:r>
            <a:endParaRPr lang="es-ES" sz="2600" baseline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386137"/>
          </a:xfrm>
        </p:spPr>
        <p:txBody>
          <a:bodyPr/>
          <a:lstStyle/>
          <a:p>
            <a:pPr eaLnBrk="1" hangingPunct="1"/>
            <a:r>
              <a:rPr lang="es-ES" sz="2600" b="1" dirty="0" smtClean="0"/>
              <a:t>Ejemplo: </a:t>
            </a:r>
            <a:r>
              <a:rPr lang="es-ES" sz="2600" dirty="0" smtClean="0"/>
              <a:t>En una copistería se dispone de 3 máquinas fotocopiadoras a disposición del público, Cada máquina es capaz de servir, por término medio, 8 trabajos cada hora, A la copistería llegan como promedio 5 clientes a la hora,</a:t>
            </a:r>
          </a:p>
          <a:p>
            <a:pPr eaLnBrk="1" hangingPunct="1"/>
            <a:r>
              <a:rPr lang="es-ES" sz="2600" dirty="0" smtClean="0"/>
              <a:t>Parámetros del sistema: </a:t>
            </a:r>
            <a:r>
              <a:rPr lang="es-ES" sz="2600" dirty="0" smtClean="0">
                <a:sym typeface="Symbol" pitchFamily="18" charset="2"/>
              </a:rPr>
              <a:t> = 5 clientes/h,  = 8 clientes/h, s = 3 servidores, El sistema no se satura porque &lt;1,</a:t>
            </a:r>
            <a:endParaRPr lang="es-ES" sz="2600" dirty="0" smtClean="0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2909888" y="5106988"/>
          <a:ext cx="2762250" cy="1000125"/>
        </p:xfrm>
        <a:graphic>
          <a:graphicData uri="http://schemas.openxmlformats.org/presentationml/2006/ole">
            <p:oleObj spid="_x0000_s384002" name="Ecuación" r:id="rId3" imgW="11556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 eaLnBrk="1" hangingPunct="1"/>
            <a:r>
              <a:rPr lang="es-ES" sz="2600" smtClean="0"/>
              <a:t>¿Cuál es la probabilidad de que las tres máquinas estén libres a la vez?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47713" y="2692400"/>
          <a:ext cx="6991350" cy="1042988"/>
        </p:xfrm>
        <a:graphic>
          <a:graphicData uri="http://schemas.openxmlformats.org/presentationml/2006/ole">
            <p:oleObj spid="_x0000_s385026" name="Ecuación" r:id="rId3" imgW="3479760" imgH="520560" progId="Equation.3">
              <p:embed/>
            </p:oleObj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762000" y="3810000"/>
          <a:ext cx="7453313" cy="820738"/>
        </p:xfrm>
        <a:graphic>
          <a:graphicData uri="http://schemas.openxmlformats.org/presentationml/2006/ole">
            <p:oleObj spid="_x0000_s385027" name="Ecuación" r:id="rId4" imgW="4267080" imgH="469800" progId="Equation.3">
              <p:embed/>
            </p:oleObj>
          </a:graphicData>
        </a:graphic>
      </p:graphicFrame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404813" y="5291138"/>
          <a:ext cx="8007350" cy="1025525"/>
        </p:xfrm>
        <a:graphic>
          <a:graphicData uri="http://schemas.openxmlformats.org/presentationml/2006/ole">
            <p:oleObj spid="_x0000_s385028" name="Ecuación" r:id="rId5" imgW="3555720" imgH="457200" progId="Equation.3">
              <p:embed/>
            </p:oleObj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57200" y="4691063"/>
            <a:ext cx="822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¿Cuál es el número medio de clientes en la cola?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eaLnBrk="1" hangingPunct="1"/>
            <a:r>
              <a:rPr lang="es-ES" sz="2600" smtClean="0"/>
              <a:t>¿Cuál es el tiempo medio de espera en la cola?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752600" y="2362200"/>
          <a:ext cx="5241925" cy="800100"/>
        </p:xfrm>
        <a:graphic>
          <a:graphicData uri="http://schemas.openxmlformats.org/presentationml/2006/ole">
            <p:oleObj spid="_x0000_s386050" name="Ecuación" r:id="rId3" imgW="2311200" imgH="355320" progId="Equation.3">
              <p:embed/>
            </p:oleObj>
          </a:graphicData>
        </a:graphic>
      </p:graphicFrame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457200" y="324326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¿Cuál es el tiempo medio de espera en el sistema?</a:t>
            </a:r>
          </a:p>
        </p:txBody>
      </p:sp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1643063" y="3886200"/>
          <a:ext cx="5443537" cy="800100"/>
        </p:xfrm>
        <a:graphic>
          <a:graphicData uri="http://schemas.openxmlformats.org/presentationml/2006/ole">
            <p:oleObj spid="_x0000_s386051" name="Ecuación" r:id="rId4" imgW="2400120" imgH="355320" progId="Equation.3">
              <p:embed/>
            </p:oleObj>
          </a:graphicData>
        </a:graphic>
      </p:graphicFrame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457200" y="4691063"/>
            <a:ext cx="822960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s-ES" sz="2600" baseline="0"/>
              <a:t>¿Cuál es el número medio de clientes en el sistema?</a:t>
            </a:r>
          </a:p>
        </p:txBody>
      </p:sp>
      <p:graphicFrame>
        <p:nvGraphicFramePr>
          <p:cNvPr id="28676" name="Object 8"/>
          <p:cNvGraphicFramePr>
            <a:graphicFrameLocks noChangeAspect="1"/>
          </p:cNvGraphicFramePr>
          <p:nvPr/>
        </p:nvGraphicFramePr>
        <p:xfrm>
          <a:off x="1828800" y="5562600"/>
          <a:ext cx="5183188" cy="742950"/>
        </p:xfrm>
        <a:graphic>
          <a:graphicData uri="http://schemas.openxmlformats.org/presentationml/2006/ole">
            <p:oleObj spid="_x0000_s386052" name="Ecuación" r:id="rId5" imgW="2286000" imgH="330120" progId="Equation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Ejemplo….</a:t>
            </a:r>
            <a:endParaRPr lang="es-ES" dirty="0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7776864" cy="509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734783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698870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85420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35236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7200800" cy="608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175197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735995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740320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664483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6912768" cy="491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7200800" cy="512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908720"/>
            <a:ext cx="7446067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724482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717432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7200800" cy="53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734513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6912768" cy="532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124744"/>
            <a:ext cx="719886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s-ES_tradnl" sz="2800"/>
              <a:t>			</a:t>
            </a:r>
            <a:r>
              <a:rPr lang="es-ES_tradnl" sz="2800">
                <a:solidFill>
                  <a:srgbClr val="009900"/>
                </a:solidFill>
              </a:rPr>
              <a:t>OFICINA POSTAL TOWN</a:t>
            </a:r>
          </a:p>
          <a:p>
            <a:pPr>
              <a:buFont typeface="Monotype Sorts" pitchFamily="2" charset="2"/>
              <a:buNone/>
            </a:pPr>
            <a:endParaRPr lang="es-ES_tradnl" sz="2800">
              <a:solidFill>
                <a:srgbClr val="009900"/>
              </a:solidFill>
            </a:endParaRPr>
          </a:p>
          <a:p>
            <a:pPr>
              <a:buClr>
                <a:srgbClr val="FF3300"/>
              </a:buClr>
              <a:buFont typeface="Monotype Sorts" pitchFamily="2" charset="2"/>
              <a:buChar char="4"/>
            </a:pPr>
            <a:r>
              <a:rPr lang="es-ES_tradnl" sz="2400">
                <a:solidFill>
                  <a:schemeClr val="folHlink"/>
                </a:solidFill>
              </a:rPr>
              <a:t>La oficina postal Town atiende público los Sábados entre las 9:00 a.m. y la 1:00 p.m.</a:t>
            </a:r>
          </a:p>
          <a:p>
            <a:pPr>
              <a:buClr>
                <a:srgbClr val="FF3300"/>
              </a:buClr>
              <a:buFont typeface="Monotype Sorts" pitchFamily="2" charset="2"/>
              <a:buChar char="4"/>
            </a:pPr>
            <a:endParaRPr lang="es-ES_tradnl" sz="2800">
              <a:solidFill>
                <a:srgbClr val="009900"/>
              </a:solidFill>
            </a:endParaRPr>
          </a:p>
          <a:p>
            <a:pPr>
              <a:buClr>
                <a:srgbClr val="FF3300"/>
              </a:buClr>
              <a:buFont typeface="Monotype Sorts" pitchFamily="2" charset="2"/>
              <a:buChar char="4"/>
            </a:pPr>
            <a:r>
              <a:rPr lang="es-ES_tradnl" sz="2400">
                <a:solidFill>
                  <a:schemeClr val="folHlink"/>
                </a:solidFill>
              </a:rPr>
              <a:t>Datos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000">
                <a:solidFill>
                  <a:srgbClr val="009900"/>
                </a:solidFill>
              </a:rPr>
              <a:t>	</a:t>
            </a:r>
            <a:r>
              <a:rPr lang="es-ES_tradnl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 En promedio, 100 clientes por hora visitan la oficina postal durante este período.  La oficina tiene tres dependientes.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endParaRPr lang="es-ES_tradnl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Cada atención dura 1.5 minutos en promedio.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endParaRPr lang="es-ES_tradnl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La distribución Poisson y exponencial describen la llegada de los clientes y el proceso de atención de estos respectivamente.</a:t>
            </a:r>
            <a:endParaRPr lang="es-ES_tradnl" sz="2800">
              <a:solidFill>
                <a:srgbClr val="009900"/>
              </a:solidFill>
            </a:endParaRPr>
          </a:p>
        </p:txBody>
      </p:sp>
      <p:sp>
        <p:nvSpPr>
          <p:cNvPr id="38917" name="Rectangle 5" descr="Papel carta"/>
          <p:cNvSpPr>
            <a:spLocks noChangeArrowheads="1"/>
          </p:cNvSpPr>
          <p:nvPr/>
        </p:nvSpPr>
        <p:spPr bwMode="auto">
          <a:xfrm>
            <a:off x="228600" y="1524000"/>
            <a:ext cx="8763000" cy="2286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33CC"/>
            </a:outerShdw>
          </a:effec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rgbClr val="FF3300"/>
              </a:buClr>
              <a:buFont typeface="Monotype Sorts" pitchFamily="2" charset="2"/>
              <a:buChar char="4"/>
            </a:pPr>
            <a:r>
              <a:rPr lang="es-ES_tradnl">
                <a:solidFill>
                  <a:schemeClr val="folHlink"/>
                </a:solidFill>
                <a:latin typeface="Arial Narrow" pitchFamily="34" charset="0"/>
              </a:rPr>
              <a:t>La gerencia desea conocer las medidas relevantes al servicio en orden a:</a:t>
            </a:r>
            <a:endParaRPr lang="es-ES_tradnl" sz="2800">
              <a:solidFill>
                <a:schemeClr val="folHlink"/>
              </a:solidFill>
              <a:latin typeface="Arial Narrow" pitchFamily="34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es-ES_tradnl" sz="2000">
                <a:solidFill>
                  <a:srgbClr val="000000"/>
                </a:solidFill>
                <a:latin typeface="Arial Narrow" pitchFamily="34" charset="0"/>
              </a:rPr>
              <a:t>La evaluación del nivel de servicio prestado.</a:t>
            </a:r>
          </a:p>
          <a:p>
            <a:pPr marL="742950" lvl="1" indent="-285750">
              <a:spcBef>
                <a:spcPct val="20000"/>
              </a:spcBef>
            </a:pPr>
            <a:endParaRPr lang="es-ES_tradnl" sz="2000">
              <a:solidFill>
                <a:srgbClr val="000000"/>
              </a:solidFill>
              <a:latin typeface="Arial Narrow" pitchFamily="34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es-ES_tradnl" sz="2000">
                <a:solidFill>
                  <a:srgbClr val="000000"/>
                </a:solidFill>
                <a:latin typeface="Arial Narrow" pitchFamily="34" charset="0"/>
              </a:rPr>
              <a:t>El efecto de reducir el personal en un dependiente</a:t>
            </a:r>
            <a:r>
              <a:rPr lang="es-ES_tradnl" sz="280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s-ES_tradnl" sz="2800">
                <a:solidFill>
                  <a:srgbClr val="009900"/>
                </a:solidFill>
              </a:rPr>
              <a:t>				SOLUCION</a:t>
            </a:r>
          </a:p>
          <a:p>
            <a:pPr>
              <a:buFont typeface="Monotype Sorts" pitchFamily="2" charset="2"/>
              <a:buNone/>
            </a:pPr>
            <a:endParaRPr lang="es-ES_tradnl" sz="2800">
              <a:solidFill>
                <a:srgbClr val="009900"/>
              </a:solidFill>
            </a:endParaRPr>
          </a:p>
          <a:p>
            <a:pPr>
              <a:buClr>
                <a:srgbClr val="FF3300"/>
              </a:buClr>
              <a:buFont typeface="Monotype Sorts" pitchFamily="2" charset="2"/>
              <a:buChar char="4"/>
            </a:pPr>
            <a:r>
              <a:rPr lang="es-ES_tradnl" sz="2400">
                <a:solidFill>
                  <a:schemeClr val="folHlink"/>
                </a:solidFill>
              </a:rPr>
              <a:t>Se trata de un sistema de colas  M / M / 3 .</a:t>
            </a:r>
          </a:p>
          <a:p>
            <a:pPr>
              <a:buClr>
                <a:srgbClr val="FF3300"/>
              </a:buClr>
              <a:buFont typeface="Monotype Sorts" pitchFamily="2" charset="2"/>
              <a:buChar char="4"/>
            </a:pPr>
            <a:r>
              <a:rPr lang="es-ES_tradnl" sz="2400">
                <a:solidFill>
                  <a:schemeClr val="folHlink"/>
                </a:solidFill>
              </a:rPr>
              <a:t>Datos de entrada</a:t>
            </a:r>
          </a:p>
          <a:p>
            <a:pPr lvl="1">
              <a:buFontTx/>
              <a:buNone/>
            </a:pP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l = 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100 clientes por hora.</a:t>
            </a:r>
          </a:p>
          <a:p>
            <a:pPr lvl="1">
              <a:buFontTx/>
              <a:buNone/>
            </a:pP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m =  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40 clientes por hora  (60 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/ 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1.5).</a:t>
            </a:r>
          </a:p>
          <a:p>
            <a:pPr lvl="1">
              <a:buFontTx/>
              <a:buNone/>
            </a:pPr>
            <a:endParaRPr lang="es-ES_tradnl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buFontTx/>
              <a:buNone/>
            </a:pP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Existe un período estacionario  (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l 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 k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m )?</a:t>
            </a:r>
            <a:endParaRPr lang="es-ES_tradnl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buFontTx/>
              <a:buNone/>
            </a:pP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			</a:t>
            </a:r>
          </a:p>
          <a:p>
            <a:pPr lvl="1">
              <a:buFontTx/>
              <a:buNone/>
            </a:pP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			      l = 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100 &lt; k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m = 3</a:t>
            </a:r>
            <a:r>
              <a:rPr lang="es-ES_tradnl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(40) = 120.</a:t>
            </a:r>
          </a:p>
          <a:p>
            <a:pPr>
              <a:buFont typeface="Monotype Sorts" pitchFamily="2" charset="2"/>
              <a:buNone/>
            </a:pPr>
            <a:endParaRPr lang="es-ES_tradnl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39942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606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198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6063" cy="68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836712"/>
            <a:ext cx="715950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6841741" cy="513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72008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1645</TotalTime>
  <Words>703</Words>
  <Application>Microsoft Office PowerPoint</Application>
  <PresentationFormat>Presentación en pantalla (4:3)</PresentationFormat>
  <Paragraphs>103</Paragraphs>
  <Slides>65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7" baseType="lpstr">
      <vt:lpstr>Red</vt:lpstr>
      <vt:lpstr>Ecuación</vt:lpstr>
      <vt:lpstr>Modelo    m/m/s</vt:lpstr>
      <vt:lpstr>Diapositiva 2</vt:lpstr>
      <vt:lpstr>Teoría Modelo m/m/s</vt:lpstr>
      <vt:lpstr>Teoría modelo m/m/s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Sistema de cola M/M/s</vt:lpstr>
      <vt:lpstr>Descripción del modelo</vt:lpstr>
      <vt:lpstr>Condición de no saturación</vt:lpstr>
      <vt:lpstr>Probabilidades</vt:lpstr>
      <vt:lpstr>Medidas de rendimiento</vt:lpstr>
      <vt:lpstr>Otras medidas de rendimiento</vt:lpstr>
      <vt:lpstr>Teoría Modelo m/m/s</vt:lpstr>
      <vt:lpstr>Teoría Modelo m/m/s</vt:lpstr>
      <vt:lpstr>Teoría Modelo m/m/s</vt:lpstr>
      <vt:lpstr>Teoría Modelo m/m/s</vt:lpstr>
      <vt:lpstr>Diapositiva 32</vt:lpstr>
      <vt:lpstr>Diapositiva 33</vt:lpstr>
      <vt:lpstr>Modelo M/M/s   CASO ESPECIAL</vt:lpstr>
      <vt:lpstr>Ejemplos</vt:lpstr>
      <vt:lpstr>Ejemplos</vt:lpstr>
      <vt:lpstr>Ejemplos</vt:lpstr>
      <vt:lpstr>Ejemplos</vt:lpstr>
      <vt:lpstr>Ejemplos</vt:lpstr>
      <vt:lpstr>Ejemplos</vt:lpstr>
      <vt:lpstr>Ejemplos</vt:lpstr>
      <vt:lpstr>Ejemplos</vt:lpstr>
      <vt:lpstr>Ejemplos</vt:lpstr>
      <vt:lpstr>Ejemplos</vt:lpstr>
      <vt:lpstr>Ejemplo….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</vt:vector>
  </TitlesOfParts>
  <Company>ICAI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4:  Cadenas de Markov</dc:title>
  <dc:creator>ezequiel</dc:creator>
  <cp:lastModifiedBy>Inga. Karla Lucas</cp:lastModifiedBy>
  <cp:revision>297</cp:revision>
  <dcterms:created xsi:type="dcterms:W3CDTF">2004-12-26T14:14:27Z</dcterms:created>
  <dcterms:modified xsi:type="dcterms:W3CDTF">2013-04-17T14:02:40Z</dcterms:modified>
</cp:coreProperties>
</file>